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4630400" cy="8229600"/>
  <p:notesSz cx="8229600" cy="14630400"/>
  <p:embeddedFontLs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  <p:embeddedFont>
      <p:font typeface="Heebo Light"/>
      <p:regular r:id="rId25"/>
    </p:embeddedFont>
    <p:embeddedFont>
      <p:font typeface="Heebo Light"/>
      <p:regular r:id="rId2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Relationship Id="rId26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0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les résultats de ses campagnes email avec Mailchimp AI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019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077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050262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007757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indicateurs clés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852505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les indicateurs clés pour mesurer l'efficacité de vos emails.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30077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050262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78" y="3007757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Configurer et utiliser Mailchimp AI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54078" y="3852505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Configurer et utiliser les fonctionnalités d'analyse de Mailchimp AI.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0077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050262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7249" y="30077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Lire les résultats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0377249" y="3498175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Lire les résultats et comprendre les recommandations de l'IA.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54231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65683"/>
            <a:ext cx="340162" cy="4252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5423178"/>
            <a:ext cx="43843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Ajuster vos futures campagnes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530906" y="5913596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Ajuster vos futures campagnes pour améliorer leur performance.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428667" y="54231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465683"/>
            <a:ext cx="340162" cy="42529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65783" y="5423178"/>
            <a:ext cx="31703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vos campagnes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8165783" y="5913596"/>
            <a:ext cx="56709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vos campagnes sur la durée grâce à une grille de suivi simplifiée.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7665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suivre vos campagnes email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34377"/>
            <a:ext cx="7556421" cy="4718447"/>
          </a:xfrm>
          <a:prstGeom prst="roundRect">
            <a:avLst>
              <a:gd name="adj" fmla="val 201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7810" y="2641997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14624" y="2785705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Problème courant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2785705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Solution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3292316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14624" y="3436025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envoyez des newsletters sans savoir si elles sont lues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3436025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automatique du taux d'ouverture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4305538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14624" y="444924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appels à dons ont peu d'effet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4449247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des clics et optimisation des CTA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5318760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14624" y="546246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perdez des abonnés à chaque campagne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9024" y="546246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du taux de désabonnement avec alerte IA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87810" y="6331982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514624" y="6475690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ne savez pas quand envoyer vos emails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89024" y="6475690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 automatique du meilleur créneau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0796" y="737473"/>
            <a:ext cx="7842409" cy="1162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5 indicateurs clés (KPI) à suivre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50796" y="2178606"/>
            <a:ext cx="7842409" cy="5313402"/>
          </a:xfrm>
          <a:prstGeom prst="roundRect">
            <a:avLst>
              <a:gd name="adj" fmla="val 147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58416" y="2186226"/>
            <a:ext cx="7826335" cy="5359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45344" y="2305407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Indicateur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3457575" y="2305407"/>
            <a:ext cx="222908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Définition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065996" y="2305407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c'est important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58416" y="2722126"/>
            <a:ext cx="7826335" cy="83343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45344" y="2841308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457575" y="2841308"/>
            <a:ext cx="222908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% de destinataires ayant ouvert l'email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065996" y="2841308"/>
            <a:ext cx="223289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Mesure l'attractivité de l'objet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58416" y="3555563"/>
            <a:ext cx="7826335" cy="83343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45344" y="3674745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clic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3457575" y="3674745"/>
            <a:ext cx="222908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% de destinataires ayant cliqué sur un lien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065996" y="3674745"/>
            <a:ext cx="223289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Mesure l'efficacité de l'appel à l'action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58416" y="4389001"/>
            <a:ext cx="7826335" cy="83343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45344" y="4508183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désabonnement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457575" y="4508183"/>
            <a:ext cx="222908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% de désinscriptions après réception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6065996" y="4508183"/>
            <a:ext cx="223289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Indicateur d'agacement ou de mauvais ciblage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658416" y="5222438"/>
            <a:ext cx="7826335" cy="113097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845344" y="5341620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conversion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457575" y="5341620"/>
            <a:ext cx="2229088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% de personnes ayant réalisé l'action souhaitée (don, inscription…)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6065996" y="5341620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Mesure l'impact final</a:t>
            </a:r>
            <a:endParaRPr lang="en-US" sz="1450" dirty="0"/>
          </a:p>
        </p:txBody>
      </p:sp>
      <p:sp>
        <p:nvSpPr>
          <p:cNvPr id="25" name="Shape 22"/>
          <p:cNvSpPr/>
          <p:nvPr/>
        </p:nvSpPr>
        <p:spPr>
          <a:xfrm>
            <a:off x="658416" y="6353413"/>
            <a:ext cx="7826335" cy="113097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845344" y="6472595"/>
            <a:ext cx="2232898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Comparatif sectoriel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3457575" y="6472595"/>
            <a:ext cx="2229088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Position de votre campagne par rapport à d'autres associations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6065996" y="6472595"/>
            <a:ext cx="223289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Permet de se situer face à vos pairs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84515"/>
            <a:ext cx="665345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Grille de suivi simplifiée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1933456"/>
            <a:ext cx="3664863" cy="3499604"/>
          </a:xfrm>
          <a:prstGeom prst="roundRect">
            <a:avLst>
              <a:gd name="adj" fmla="val 27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167890"/>
            <a:ext cx="30771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prêt à remplir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2658308"/>
            <a:ext cx="319599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 d'envoi | Objet de l'email | Segment cible | Taux d'ouverture | Taux de clic | Taux de désabonnement | Conversion (dons, inscriptions) | Recommandation IA appliquée | Résultat observé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1933456"/>
            <a:ext cx="3664863" cy="3499604"/>
          </a:xfrm>
          <a:prstGeom prst="roundRect">
            <a:avLst>
              <a:gd name="adj" fmla="val 272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21678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1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2658308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10/03 | Newsletter mensuelle | Tous | 28% | 7% | 0,2% | 12 inscriptions | Objet personnalisé avec prénom | Ouvertures en hausse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659874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8943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384727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25/03 | Appel à dons | Donateurs réguliers | 32% | 9% | 0,1% | 18 dons | Bouton CTA plus visible | +20% de clics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68279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 pas-à-pas — Utiliser Mailchimp AI pour analyser une campagne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934778"/>
            <a:ext cx="170021" cy="259961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3934778"/>
            <a:ext cx="57215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Envoyer une campagne avec suivi activé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442519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Connectez-vous à votre compte Mailchimp.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303973" y="4867394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ou importez votre liste de contacts.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303973" y="5309592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Rédigez et envoyez votre campagne via l'onglet Campagnes.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303973" y="5808583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cochez toujours l'option « Suivi des ouvertures » et « Suivi des clics » avant l'envoi.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5184" y="589121"/>
            <a:ext cx="7646432" cy="1337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Accéder au rapport de campagne</a:t>
            </a:r>
            <a:endParaRPr lang="en-US" sz="42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184" y="2247067"/>
            <a:ext cx="1069658" cy="12836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25715" y="2460903"/>
            <a:ext cx="3198019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Ouvrir l'onglet Rapports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625715" y="2923461"/>
            <a:ext cx="6255901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Après l'envoi, ouvrez l'onglet Rapports.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184" y="3530679"/>
            <a:ext cx="1069658" cy="12836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25715" y="3744516"/>
            <a:ext cx="3966686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Sélectionner votre campagne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7625715" y="4207073"/>
            <a:ext cx="6255901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Sélectionnez votre campagne pour voir les statistiques clés.</a:t>
            </a:r>
            <a:endParaRPr lang="en-US" sz="16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184" y="4814292"/>
            <a:ext cx="1069658" cy="28260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25715" y="5028128"/>
            <a:ext cx="332255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Consulter les statistiques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7625715" y="5490686"/>
            <a:ext cx="6255901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d'ouverture.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7625715" y="5907762"/>
            <a:ext cx="6255901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clic.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7625715" y="6324838"/>
            <a:ext cx="6255901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désabonnement.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7625715" y="6741914"/>
            <a:ext cx="6255901" cy="684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Contacts les plus engagés (ouvert plusieurs fois, cliqué plusieurs liens).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7107" y="1298019"/>
            <a:ext cx="7777282" cy="595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Lire les recommandations de l'IA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67107" y="2179558"/>
            <a:ext cx="3809643" cy="2838093"/>
          </a:xfrm>
          <a:prstGeom prst="roundRect">
            <a:avLst>
              <a:gd name="adj" fmla="val 282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65346" y="2377797"/>
            <a:ext cx="3143726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Performance Comparative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65346" y="2789873"/>
            <a:ext cx="3413165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 AI vous montre :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65346" y="3209092"/>
            <a:ext cx="3413165" cy="609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Votre taux d'ouverture comparé aux associations similaires.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5346" y="3885605"/>
            <a:ext cx="3413165" cy="914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recommandations adaptées à votre type d'email (newsletter, appel à dons, invitation…).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667369" y="2179558"/>
            <a:ext cx="3809643" cy="2838093"/>
          </a:xfrm>
          <a:prstGeom prst="roundRect">
            <a:avLst>
              <a:gd name="adj" fmla="val 282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65608" y="2377797"/>
            <a:ext cx="3263503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Suggestions d'amélioration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865608" y="2789873"/>
            <a:ext cx="3413165" cy="609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Optimiser l'objet (ajouter un prénom, poser une question).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865608" y="3466386"/>
            <a:ext cx="3413165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un autre créneau d'envoi.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865608" y="3837980"/>
            <a:ext cx="3413165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Ajouter une image ou une vidéo.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865608" y="4209574"/>
            <a:ext cx="3413165" cy="609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Raccourcir le texte si votre audience préfère des emails concis.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67107" y="5208270"/>
            <a:ext cx="7809786" cy="1723311"/>
          </a:xfrm>
          <a:prstGeom prst="roundRect">
            <a:avLst>
              <a:gd name="adj" fmla="val 4646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5346" y="5406509"/>
            <a:ext cx="2382679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865346" y="5818584"/>
            <a:ext cx="7413308" cy="914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 IA : « Les associations de votre secteur obtiennent en moyenne 32% d'ouverture en utilisant un objet court et personnalisé. Votre email est à 26%. Essayez d'ajouter le prénom ou une question directe dans l'objet. »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44322"/>
            <a:ext cx="1071133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la performance par segment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5351" y="2406729"/>
            <a:ext cx="28371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des segments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897148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l'onglet Audience, créez des segments (bénévoles, donateurs, partenaires).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88181"/>
            <a:ext cx="30970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Consulter les rapports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07859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Consultez les rapports segmentés pour voir quel groupe réagit le mieux.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870371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Recevoir des recommandations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71511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 AI vous propose ensuite des recommandations segmentées.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4326017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recommandation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170765"/>
            <a:ext cx="389870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donateurs réguliers ouvrent plus vos emails envoyés en soirée, tandis que vos bénévoles sont plus réactifs le matin. Adaptez vos heures d'envoi par segment.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96923"/>
            <a:ext cx="93443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des variantes (A/B Testing)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259330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2713434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486144"/>
            <a:ext cx="33625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Activer l'option Test A/B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2976563"/>
            <a:ext cx="74011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Lors de la création de votre prochaine campagne, activez l'option Test A/B.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551039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679627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133731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906441"/>
            <a:ext cx="29850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deux variantes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396859"/>
            <a:ext cx="77595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deux objets ou deux structures d'email sur un échantillon de votre liste.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4971336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099923"/>
            <a:ext cx="6521410" cy="2032754"/>
          </a:xfrm>
          <a:prstGeom prst="roundRect">
            <a:avLst>
              <a:gd name="adj" fmla="val 468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326737"/>
            <a:ext cx="56334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et envoyer la version gagnante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817156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 IA analyse quel email fonctionne le mieux et envoie automatiquement la version gagnante au reste de la liste.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30516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5438" y="2812494"/>
            <a:ext cx="7276624" cy="576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l'évolution dans le temps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7303770" y="3665339"/>
            <a:ext cx="22860" cy="4056936"/>
          </a:xfrm>
          <a:prstGeom prst="roundRect">
            <a:avLst>
              <a:gd name="adj" fmla="val 338821"/>
            </a:avLst>
          </a:prstGeom>
          <a:solidFill>
            <a:srgbClr val="4A2C85"/>
          </a:solidFill>
          <a:ln/>
        </p:spPr>
      </p:sp>
      <p:sp>
        <p:nvSpPr>
          <p:cNvPr id="5" name="Shape 2"/>
          <p:cNvSpPr/>
          <p:nvPr/>
        </p:nvSpPr>
        <p:spPr>
          <a:xfrm>
            <a:off x="6577429" y="4068723"/>
            <a:ext cx="553164" cy="22860"/>
          </a:xfrm>
          <a:prstGeom prst="roundRect">
            <a:avLst>
              <a:gd name="adj" fmla="val 338821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7107734" y="3872746"/>
            <a:ext cx="414933" cy="414933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849" y="3907274"/>
            <a:ext cx="276582" cy="3457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535323" y="3849648"/>
            <a:ext cx="2857857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tableau de suivi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45438" y="4248388"/>
            <a:ext cx="5747742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 tableau de suivi (ou utilisez la grille ci-dessus).</a:t>
            </a:r>
            <a:endParaRPr lang="en-US" sz="1450" dirty="0"/>
          </a:p>
        </p:txBody>
      </p:sp>
      <p:sp>
        <p:nvSpPr>
          <p:cNvPr id="10" name="Shape 6"/>
          <p:cNvSpPr/>
          <p:nvPr/>
        </p:nvSpPr>
        <p:spPr>
          <a:xfrm>
            <a:off x="7499806" y="4990624"/>
            <a:ext cx="553164" cy="22860"/>
          </a:xfrm>
          <a:prstGeom prst="roundRect">
            <a:avLst>
              <a:gd name="adj" fmla="val 338821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7107734" y="4794647"/>
            <a:ext cx="414933" cy="414933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849" y="4829175"/>
            <a:ext cx="276582" cy="34575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37220" y="4771549"/>
            <a:ext cx="2852380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Comparer mois par mois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8237220" y="5170289"/>
            <a:ext cx="5747742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Comparez vos résultats mois par mois.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6577429" y="5820370"/>
            <a:ext cx="553164" cy="22860"/>
          </a:xfrm>
          <a:prstGeom prst="roundRect">
            <a:avLst>
              <a:gd name="adj" fmla="val 338821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7107734" y="5624393"/>
            <a:ext cx="414933" cy="414933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849" y="5658922"/>
            <a:ext cx="276582" cy="34575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163253" y="5601295"/>
            <a:ext cx="3229928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Noter les recommandations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645438" y="6000036"/>
            <a:ext cx="5747742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Notez chaque recommandation appliquée et ses effets concrets.</a:t>
            </a:r>
            <a:endParaRPr lang="en-US" sz="1450" dirty="0"/>
          </a:p>
        </p:txBody>
      </p:sp>
      <p:sp>
        <p:nvSpPr>
          <p:cNvPr id="20" name="Shape 14"/>
          <p:cNvSpPr/>
          <p:nvPr/>
        </p:nvSpPr>
        <p:spPr>
          <a:xfrm>
            <a:off x="7499806" y="6650236"/>
            <a:ext cx="553164" cy="22860"/>
          </a:xfrm>
          <a:prstGeom prst="roundRect">
            <a:avLst>
              <a:gd name="adj" fmla="val 338821"/>
            </a:avLst>
          </a:prstGeom>
          <a:solidFill>
            <a:srgbClr val="4A2C85"/>
          </a:solidFill>
          <a:ln/>
        </p:spPr>
      </p:sp>
      <p:sp>
        <p:nvSpPr>
          <p:cNvPr id="21" name="Shape 15"/>
          <p:cNvSpPr/>
          <p:nvPr/>
        </p:nvSpPr>
        <p:spPr>
          <a:xfrm>
            <a:off x="7107734" y="6454259"/>
            <a:ext cx="414933" cy="414933"/>
          </a:xfrm>
          <a:prstGeom prst="roundRect">
            <a:avLst>
              <a:gd name="adj" fmla="val 1866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849" y="6488787"/>
            <a:ext cx="276582" cy="34575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237220" y="6431161"/>
            <a:ext cx="3151108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vos best practices</a:t>
            </a:r>
            <a:endParaRPr lang="en-US" sz="1800" dirty="0"/>
          </a:p>
        </p:txBody>
      </p:sp>
      <p:sp>
        <p:nvSpPr>
          <p:cNvPr id="24" name="Text 17"/>
          <p:cNvSpPr/>
          <p:nvPr/>
        </p:nvSpPr>
        <p:spPr>
          <a:xfrm>
            <a:off x="8237220" y="6829901"/>
            <a:ext cx="5747742" cy="590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Identifiez vos « best practices » internes : type d'objet préféré, créneau optimal, longueur idéale…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6862" y="957143"/>
            <a:ext cx="6116003" cy="541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concrets d'usages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606862" y="1759029"/>
            <a:ext cx="7930277" cy="5513427"/>
          </a:xfrm>
          <a:prstGeom prst="roundRect">
            <a:avLst>
              <a:gd name="adj" fmla="val 132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4482" y="1766649"/>
            <a:ext cx="7914203" cy="7777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788908" y="1878211"/>
            <a:ext cx="228719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Contexte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3430429" y="1878211"/>
            <a:ext cx="228338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Fonctionnalité Mailchimp AI utilisée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068139" y="1878211"/>
            <a:ext cx="228719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 recommandée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4482" y="2544366"/>
            <a:ext cx="7914203" cy="10550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788908" y="2655927"/>
            <a:ext cx="228719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 en baisse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3430429" y="2655927"/>
            <a:ext cx="228338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comparative sectorielle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068139" y="2655927"/>
            <a:ext cx="2287191" cy="831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Changer la structure de l'objet (ajout de prénom, question directe)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14482" y="3599378"/>
            <a:ext cx="7914203" cy="10550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788908" y="3710940"/>
            <a:ext cx="228719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Peu de clics dans un appel à dons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3430429" y="3710940"/>
            <a:ext cx="228338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de clics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068139" y="3710940"/>
            <a:ext cx="2287191" cy="831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Déplacer le bouton CTA plus haut, ajouter une image inspirante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14482" y="4654391"/>
            <a:ext cx="7914203" cy="7777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788908" y="4765953"/>
            <a:ext cx="228719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 taux de désabonnement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3430429" y="4765953"/>
            <a:ext cx="228338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comportementale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068139" y="4765953"/>
            <a:ext cx="228719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Réduire la fréquence ou mieux segmenter les listes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614482" y="5432107"/>
            <a:ext cx="7914203" cy="7777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788908" y="5543669"/>
            <a:ext cx="228719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Forte réactivité à un horaire précis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3430429" y="5543669"/>
            <a:ext cx="228338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Historique d'engagement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6068139" y="5543669"/>
            <a:ext cx="228719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Programmer tous les futurs emails à ce créneau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614482" y="6209824"/>
            <a:ext cx="7914203" cy="10550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788908" y="6321385"/>
            <a:ext cx="2287191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 donateurs peu engagé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3430429" y="6321385"/>
            <a:ext cx="2283381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Segmentation intelligente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6068139" y="6321385"/>
            <a:ext cx="2287191" cy="831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 message spécifique pour ce segment, centré sur l'impact de leurs dons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9940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751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75630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chaque campagne et comparer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985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différents objets et structures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6406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le ton et le contenu selon le segment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08289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Croiser résultats numériques et retours terrain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52509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les recommandations IA pour progresser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1751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75630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 contenter d'envoyer sans analyser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1985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toujours la même formule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6406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Envoyer le même email à tous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082897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Tout miser sur les chiffres sans dialogue avec les adhérents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88799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Considérer l'IA comme une vérité absolue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6167" y="601980"/>
            <a:ext cx="7049810" cy="684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66167" y="1833324"/>
            <a:ext cx="4147066" cy="722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50"/>
              </a:lnSpc>
              <a:buNone/>
            </a:pPr>
            <a:r>
              <a:rPr lang="en-US" sz="5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5650" dirty="0"/>
          </a:p>
        </p:txBody>
      </p:sp>
      <p:sp>
        <p:nvSpPr>
          <p:cNvPr id="4" name="Text 2"/>
          <p:cNvSpPr/>
          <p:nvPr/>
        </p:nvSpPr>
        <p:spPr>
          <a:xfrm>
            <a:off x="1386007" y="2829282"/>
            <a:ext cx="2907387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campagne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766167" y="3302556"/>
            <a:ext cx="4147066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une nouvelle campagne email avec Mailchimp (newsletter ou appel à dons).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241607" y="1833324"/>
            <a:ext cx="4147066" cy="722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50"/>
              </a:lnSpc>
              <a:buNone/>
            </a:pPr>
            <a:r>
              <a:rPr lang="en-US" sz="5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5650" dirty="0"/>
          </a:p>
        </p:txBody>
      </p:sp>
      <p:sp>
        <p:nvSpPr>
          <p:cNvPr id="7" name="Text 5"/>
          <p:cNvSpPr/>
          <p:nvPr/>
        </p:nvSpPr>
        <p:spPr>
          <a:xfrm>
            <a:off x="5946934" y="2829282"/>
            <a:ext cx="2736413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Activer le suivi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5241607" y="3302556"/>
            <a:ext cx="4147066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Activez le suivi des ouvertures, clics et désabonnements.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717048" y="1833324"/>
            <a:ext cx="4147185" cy="722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50"/>
              </a:lnSpc>
              <a:buNone/>
            </a:pPr>
            <a:r>
              <a:rPr lang="en-US" sz="5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5650" dirty="0"/>
          </a:p>
        </p:txBody>
      </p:sp>
      <p:sp>
        <p:nvSpPr>
          <p:cNvPr id="10" name="Text 8"/>
          <p:cNvSpPr/>
          <p:nvPr/>
        </p:nvSpPr>
        <p:spPr>
          <a:xfrm>
            <a:off x="10422374" y="2829282"/>
            <a:ext cx="2736413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Consulter et noter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9717048" y="3302556"/>
            <a:ext cx="4147185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Après l'envoi, consultez le rapport et notez vos résultats dans la grille de suivi.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003828" y="4769287"/>
            <a:ext cx="4147185" cy="722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50"/>
              </a:lnSpc>
              <a:buNone/>
            </a:pPr>
            <a:r>
              <a:rPr lang="en-US" sz="5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5650" dirty="0"/>
          </a:p>
        </p:txBody>
      </p:sp>
      <p:sp>
        <p:nvSpPr>
          <p:cNvPr id="13" name="Text 11"/>
          <p:cNvSpPr/>
          <p:nvPr/>
        </p:nvSpPr>
        <p:spPr>
          <a:xfrm>
            <a:off x="3003828" y="5765244"/>
            <a:ext cx="4147185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Appliquer les recommandations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3003828" y="6580465"/>
            <a:ext cx="4147185" cy="105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Lisez les recommandations IA et appliquez-en au moins une à la campagne suivante.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479387" y="4769287"/>
            <a:ext cx="4147066" cy="722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50"/>
              </a:lnSpc>
              <a:buNone/>
            </a:pPr>
            <a:r>
              <a:rPr lang="en-US" sz="5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5650" dirty="0"/>
          </a:p>
        </p:txBody>
      </p:sp>
      <p:sp>
        <p:nvSpPr>
          <p:cNvPr id="16" name="Text 14"/>
          <p:cNvSpPr/>
          <p:nvPr/>
        </p:nvSpPr>
        <p:spPr>
          <a:xfrm>
            <a:off x="8184713" y="5765244"/>
            <a:ext cx="2736413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Comparer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7479387" y="6238518"/>
            <a:ext cx="4147066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Comparez les performances entre les deux campagnes.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2025-04-26T17:33:12Z</dcterms:created>
  <dcterms:modified xsi:type="dcterms:W3CDTF">2025-04-26T17:33:12Z</dcterms:modified>
</cp:coreProperties>
</file>