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4630400" cy="8229600"/>
  <p:notesSz cx="8229600" cy="14630400"/>
  <p:embeddedFontLst>
    <p:embeddedFont>
      <p:font typeface="Montserrat"/>
      <p:regular r:id="rId19"/>
    </p:embeddedFont>
    <p:embeddedFont>
      <p:font typeface="Montserrat"/>
      <p:regular r:id="rId20"/>
    </p:embeddedFont>
    <p:embeddedFont>
      <p:font typeface="Montserrat"/>
      <p:regular r:id="rId21"/>
    </p:embeddedFont>
    <p:embeddedFont>
      <p:font typeface="Montserrat"/>
      <p:regular r:id="rId22"/>
    </p:embeddedFont>
    <p:embeddedFont>
      <p:font typeface="Heebo Light"/>
      <p:regular r:id="rId23"/>
    </p:embeddedFont>
    <p:embeddedFont>
      <p:font typeface="Heebo Light"/>
      <p:regular r:id="rId24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9" Type="http://schemas.openxmlformats.org/officeDocument/2006/relationships/font" Target="fonts/font1.fntdata"/><Relationship Id="rId20" Type="http://schemas.openxmlformats.org/officeDocument/2006/relationships/font" Target="fonts/font2.fntdata"/><Relationship Id="rId21" Type="http://schemas.openxmlformats.org/officeDocument/2006/relationships/font" Target="fonts/font3.fntdata"/><Relationship Id="rId22" Type="http://schemas.openxmlformats.org/officeDocument/2006/relationships/font" Target="fonts/font4.fntdata"/><Relationship Id="rId23" Type="http://schemas.openxmlformats.org/officeDocument/2006/relationships/font" Target="fonts/font5.fntdata"/><Relationship Id="rId24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5-1.png"/><Relationship Id="rId2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6-1.png"/><Relationship Id="rId2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7-1.png"/><Relationship Id="rId2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9-1.png"/><Relationship Id="rId2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0-1.png"/><Relationship Id="rId2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1-1.png"/><Relationship Id="rId2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2-1.png"/><Relationship Id="rId2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3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7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8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9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0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3.xml"/><Relationship Id="rId5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3037522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Automatiser les relances aux donateurs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280190" y="4812149"/>
            <a:ext cx="362903" cy="362903"/>
          </a:xfrm>
          <a:prstGeom prst="roundRect">
            <a:avLst>
              <a:gd name="adj" fmla="val 25194296"/>
            </a:avLst>
          </a:prstGeom>
          <a:noFill/>
          <a:ln w="7620">
            <a:solidFill>
              <a:srgbClr val="4D4D51"/>
            </a:solidFill>
            <a:prstDash val="solid"/>
          </a:ln>
        </p:spPr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7810" y="4819769"/>
            <a:ext cx="347663" cy="347663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756440" y="4795242"/>
            <a:ext cx="1698784" cy="3968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DCD7E5"/>
                </a:solidFill>
                <a:latin typeface="Heebo Bold" pitchFamily="34" charset="0"/>
                <a:ea typeface="Heebo Bold" pitchFamily="34" charset="-122"/>
                <a:cs typeface="Heebo Bold" pitchFamily="34" charset="-120"/>
              </a:rPr>
              <a:t>par XAIAHUB</a:t>
            </a:r>
            <a:endParaRPr lang="en-US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592937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Objectif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2868692"/>
            <a:ext cx="6049447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Apprendre à mettre en place une stratégie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3449836"/>
            <a:ext cx="6244709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Apprendre à mettre en place une stratégie simple et efficace pour automatiser les relances auprès des donateurs, afin d'augmenter la fidélisation et les dons récurrents, tout en gagnant un temps précieux.</a:t>
            </a:r>
            <a:endParaRPr lang="en-US" sz="175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99521" y="2897029"/>
            <a:ext cx="6244709" cy="348448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678775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Pourquoi automatiser les relances ?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2691646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860" y="2734151"/>
            <a:ext cx="340162" cy="425291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530906" y="2691646"/>
            <a:ext cx="3713917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Ne pas oublier de relancer</a:t>
            </a:r>
            <a:endParaRPr lang="en-US" sz="2200" dirty="0"/>
          </a:p>
        </p:txBody>
      </p:sp>
      <p:sp>
        <p:nvSpPr>
          <p:cNvPr id="7" name="Text 3"/>
          <p:cNvSpPr/>
          <p:nvPr/>
        </p:nvSpPr>
        <p:spPr>
          <a:xfrm>
            <a:off x="1530906" y="3182064"/>
            <a:ext cx="681930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Éviter de perdre des opportunités de dons par simple oubli.</a:t>
            </a:r>
            <a:endParaRPr lang="en-US" sz="1750" dirty="0"/>
          </a:p>
        </p:txBody>
      </p:sp>
      <p:sp>
        <p:nvSpPr>
          <p:cNvPr id="8" name="Shape 4"/>
          <p:cNvSpPr/>
          <p:nvPr/>
        </p:nvSpPr>
        <p:spPr>
          <a:xfrm>
            <a:off x="793790" y="4026932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8860" y="4069437"/>
            <a:ext cx="340162" cy="425291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530906" y="4026932"/>
            <a:ext cx="3842266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Personnaliser les échanges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1530906" y="4517350"/>
            <a:ext cx="681930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Personnaliser les échanges sans effort humain supplémentaire.</a:t>
            </a:r>
            <a:endParaRPr lang="en-US" sz="1750" dirty="0"/>
          </a:p>
        </p:txBody>
      </p:sp>
      <p:sp>
        <p:nvSpPr>
          <p:cNvPr id="12" name="Shape 7"/>
          <p:cNvSpPr/>
          <p:nvPr/>
        </p:nvSpPr>
        <p:spPr>
          <a:xfrm>
            <a:off x="793790" y="5362218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8860" y="5404723"/>
            <a:ext cx="340162" cy="425291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530906" y="5362218"/>
            <a:ext cx="4570809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Entretenir une relation régulière</a:t>
            </a:r>
            <a:endParaRPr lang="en-US" sz="2200" dirty="0"/>
          </a:p>
        </p:txBody>
      </p:sp>
      <p:sp>
        <p:nvSpPr>
          <p:cNvPr id="15" name="Text 9"/>
          <p:cNvSpPr/>
          <p:nvPr/>
        </p:nvSpPr>
        <p:spPr>
          <a:xfrm>
            <a:off x="1530906" y="5852636"/>
            <a:ext cx="681930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Entretenir une relation régulière avec les donateurs.</a:t>
            </a:r>
            <a:endParaRPr lang="en-US" sz="1750" dirty="0"/>
          </a:p>
        </p:txBody>
      </p:sp>
      <p:sp>
        <p:nvSpPr>
          <p:cNvPr id="16" name="Shape 10"/>
          <p:cNvSpPr/>
          <p:nvPr/>
        </p:nvSpPr>
        <p:spPr>
          <a:xfrm>
            <a:off x="793790" y="6697504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1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8860" y="6740009"/>
            <a:ext cx="340162" cy="425291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1530906" y="6697504"/>
            <a:ext cx="395954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Maximiser les reconversions</a:t>
            </a:r>
            <a:endParaRPr lang="en-US" sz="2200" dirty="0"/>
          </a:p>
        </p:txBody>
      </p:sp>
      <p:sp>
        <p:nvSpPr>
          <p:cNvPr id="19" name="Text 12"/>
          <p:cNvSpPr/>
          <p:nvPr/>
        </p:nvSpPr>
        <p:spPr>
          <a:xfrm>
            <a:off x="1530906" y="7187922"/>
            <a:ext cx="681930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Maximiser les reconversions après un premier don.</a:t>
            </a:r>
            <a:endParaRPr lang="en-US" sz="1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3269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33874" y="587335"/>
            <a:ext cx="7649051" cy="13349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250"/>
              </a:lnSpc>
              <a:buNone/>
            </a:pPr>
            <a:r>
              <a:rPr lang="en-US" sz="42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Quand relancer un donateur ?</a:t>
            </a:r>
            <a:endParaRPr lang="en-US" sz="4200" dirty="0"/>
          </a:p>
        </p:txBody>
      </p:sp>
      <p:sp>
        <p:nvSpPr>
          <p:cNvPr id="4" name="Shape 1"/>
          <p:cNvSpPr/>
          <p:nvPr/>
        </p:nvSpPr>
        <p:spPr>
          <a:xfrm>
            <a:off x="6233874" y="2242542"/>
            <a:ext cx="7649051" cy="5402818"/>
          </a:xfrm>
          <a:prstGeom prst="roundRect">
            <a:avLst>
              <a:gd name="adj" fmla="val 1660"/>
            </a:avLst>
          </a:prstGeom>
          <a:noFill/>
          <a:ln w="7620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6241494" y="2250162"/>
            <a:ext cx="7633811" cy="613172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6454973" y="2385893"/>
            <a:ext cx="3386138" cy="3417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Moment clé</a:t>
            </a:r>
            <a:endParaRPr lang="en-US" sz="1650" dirty="0"/>
          </a:p>
        </p:txBody>
      </p:sp>
      <p:sp>
        <p:nvSpPr>
          <p:cNvPr id="7" name="Text 4"/>
          <p:cNvSpPr/>
          <p:nvPr/>
        </p:nvSpPr>
        <p:spPr>
          <a:xfrm>
            <a:off x="10275689" y="2385893"/>
            <a:ext cx="3386138" cy="3417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Objectif de la relance</a:t>
            </a:r>
            <a:endParaRPr lang="en-US" sz="1650" dirty="0"/>
          </a:p>
        </p:txBody>
      </p:sp>
      <p:sp>
        <p:nvSpPr>
          <p:cNvPr id="8" name="Shape 5"/>
          <p:cNvSpPr/>
          <p:nvPr/>
        </p:nvSpPr>
        <p:spPr>
          <a:xfrm>
            <a:off x="6241494" y="2863334"/>
            <a:ext cx="7633811" cy="954881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9" name="Text 6"/>
          <p:cNvSpPr/>
          <p:nvPr/>
        </p:nvSpPr>
        <p:spPr>
          <a:xfrm>
            <a:off x="6454973" y="2999065"/>
            <a:ext cx="3386138" cy="3417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7 jours après un premier don</a:t>
            </a:r>
            <a:endParaRPr lang="en-US" sz="1650" dirty="0"/>
          </a:p>
        </p:txBody>
      </p:sp>
      <p:sp>
        <p:nvSpPr>
          <p:cNvPr id="10" name="Text 7"/>
          <p:cNvSpPr/>
          <p:nvPr/>
        </p:nvSpPr>
        <p:spPr>
          <a:xfrm>
            <a:off x="10275689" y="2999065"/>
            <a:ext cx="3386138" cy="6834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Remercier et proposer de rester informé.</a:t>
            </a:r>
            <a:endParaRPr lang="en-US" sz="1650" dirty="0"/>
          </a:p>
        </p:txBody>
      </p:sp>
      <p:sp>
        <p:nvSpPr>
          <p:cNvPr id="11" name="Shape 8"/>
          <p:cNvSpPr/>
          <p:nvPr/>
        </p:nvSpPr>
        <p:spPr>
          <a:xfrm>
            <a:off x="6241494" y="3818215"/>
            <a:ext cx="7633811" cy="954881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2" name="Text 9"/>
          <p:cNvSpPr/>
          <p:nvPr/>
        </p:nvSpPr>
        <p:spPr>
          <a:xfrm>
            <a:off x="6454973" y="3953947"/>
            <a:ext cx="3386138" cy="3417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1 mois après un don unique</a:t>
            </a:r>
            <a:endParaRPr lang="en-US" sz="1650" dirty="0"/>
          </a:p>
        </p:txBody>
      </p:sp>
      <p:sp>
        <p:nvSpPr>
          <p:cNvPr id="13" name="Text 10"/>
          <p:cNvSpPr/>
          <p:nvPr/>
        </p:nvSpPr>
        <p:spPr>
          <a:xfrm>
            <a:off x="10275689" y="3953947"/>
            <a:ext cx="3386138" cy="6834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Partager l'impact concret du don et inviter à un soutien régulier.</a:t>
            </a:r>
            <a:endParaRPr lang="en-US" sz="1650" dirty="0"/>
          </a:p>
        </p:txBody>
      </p:sp>
      <p:sp>
        <p:nvSpPr>
          <p:cNvPr id="14" name="Shape 11"/>
          <p:cNvSpPr/>
          <p:nvPr/>
        </p:nvSpPr>
        <p:spPr>
          <a:xfrm>
            <a:off x="6241494" y="4773097"/>
            <a:ext cx="7633811" cy="954881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5" name="Text 12"/>
          <p:cNvSpPr/>
          <p:nvPr/>
        </p:nvSpPr>
        <p:spPr>
          <a:xfrm>
            <a:off x="6454973" y="4908828"/>
            <a:ext cx="3386138" cy="6834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Avant la fin d'un engagement annuel</a:t>
            </a:r>
            <a:endParaRPr lang="en-US" sz="1650" dirty="0"/>
          </a:p>
        </p:txBody>
      </p:sp>
      <p:sp>
        <p:nvSpPr>
          <p:cNvPr id="16" name="Text 13"/>
          <p:cNvSpPr/>
          <p:nvPr/>
        </p:nvSpPr>
        <p:spPr>
          <a:xfrm>
            <a:off x="10275689" y="4908828"/>
            <a:ext cx="3386138" cy="6834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Renouveler l'adhésion ou l'engagement de don.</a:t>
            </a:r>
            <a:endParaRPr lang="en-US" sz="1650" dirty="0"/>
          </a:p>
        </p:txBody>
      </p:sp>
      <p:sp>
        <p:nvSpPr>
          <p:cNvPr id="17" name="Shape 14"/>
          <p:cNvSpPr/>
          <p:nvPr/>
        </p:nvSpPr>
        <p:spPr>
          <a:xfrm>
            <a:off x="6241494" y="5727978"/>
            <a:ext cx="7633811" cy="954881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8" name="Text 15"/>
          <p:cNvSpPr/>
          <p:nvPr/>
        </p:nvSpPr>
        <p:spPr>
          <a:xfrm>
            <a:off x="6454973" y="5863709"/>
            <a:ext cx="3386138" cy="6834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Avant une grande campagne (ex. Noël)</a:t>
            </a:r>
            <a:endParaRPr lang="en-US" sz="1650" dirty="0"/>
          </a:p>
        </p:txBody>
      </p:sp>
      <p:sp>
        <p:nvSpPr>
          <p:cNvPr id="19" name="Text 16"/>
          <p:cNvSpPr/>
          <p:nvPr/>
        </p:nvSpPr>
        <p:spPr>
          <a:xfrm>
            <a:off x="10275689" y="5863709"/>
            <a:ext cx="3386138" cy="6834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Proposer de faire partie des premiers donateurs.</a:t>
            </a:r>
            <a:endParaRPr lang="en-US" sz="1650" dirty="0"/>
          </a:p>
        </p:txBody>
      </p:sp>
      <p:sp>
        <p:nvSpPr>
          <p:cNvPr id="20" name="Shape 17"/>
          <p:cNvSpPr/>
          <p:nvPr/>
        </p:nvSpPr>
        <p:spPr>
          <a:xfrm>
            <a:off x="6241494" y="6682859"/>
            <a:ext cx="7633811" cy="954881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21" name="Text 18"/>
          <p:cNvSpPr/>
          <p:nvPr/>
        </p:nvSpPr>
        <p:spPr>
          <a:xfrm>
            <a:off x="6454973" y="6818590"/>
            <a:ext cx="3386138" cy="6834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Après une absence de dons prolongée (6-12 mois)</a:t>
            </a:r>
            <a:endParaRPr lang="en-US" sz="1650" dirty="0"/>
          </a:p>
        </p:txBody>
      </p:sp>
      <p:sp>
        <p:nvSpPr>
          <p:cNvPr id="22" name="Text 19"/>
          <p:cNvSpPr/>
          <p:nvPr/>
        </p:nvSpPr>
        <p:spPr>
          <a:xfrm>
            <a:off x="10275689" y="6818590"/>
            <a:ext cx="3386138" cy="3417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Réactiver l'intérêt du donateur.</a:t>
            </a:r>
            <a:endParaRPr lang="en-US" sz="16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27761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7240" y="3564731"/>
            <a:ext cx="10148292" cy="6938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450"/>
              </a:lnSpc>
              <a:buNone/>
            </a:pPr>
            <a:r>
              <a:rPr lang="en-US" sz="43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Outils pour automatiser vos relances</a:t>
            </a:r>
            <a:endParaRPr lang="en-US" sz="4350" dirty="0"/>
          </a:p>
        </p:txBody>
      </p:sp>
      <p:sp>
        <p:nvSpPr>
          <p:cNvPr id="4" name="Shape 1"/>
          <p:cNvSpPr/>
          <p:nvPr/>
        </p:nvSpPr>
        <p:spPr>
          <a:xfrm>
            <a:off x="777240" y="4591764"/>
            <a:ext cx="4210645" cy="2849285"/>
          </a:xfrm>
          <a:prstGeom prst="roundRect">
            <a:avLst>
              <a:gd name="adj" fmla="val 3274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06912" y="4821436"/>
            <a:ext cx="2776180" cy="3470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1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Mailchimp</a:t>
            </a:r>
            <a:endParaRPr lang="en-US" sz="2150" dirty="0"/>
          </a:p>
        </p:txBody>
      </p:sp>
      <p:sp>
        <p:nvSpPr>
          <p:cNvPr id="6" name="Text 3"/>
          <p:cNvSpPr/>
          <p:nvPr/>
        </p:nvSpPr>
        <p:spPr>
          <a:xfrm>
            <a:off x="1006912" y="5301734"/>
            <a:ext cx="3751302" cy="1065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Fonctionnalités principales : Scénarios d'emails automatisés selon le comportement des donateurs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1006912" y="6500813"/>
            <a:ext cx="3751302" cy="710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Usage recommandé : Relance email personnalisée basée sur l'activité</a:t>
            </a:r>
            <a:endParaRPr lang="en-US" sz="1700" dirty="0"/>
          </a:p>
        </p:txBody>
      </p:sp>
      <p:sp>
        <p:nvSpPr>
          <p:cNvPr id="8" name="Shape 5"/>
          <p:cNvSpPr/>
          <p:nvPr/>
        </p:nvSpPr>
        <p:spPr>
          <a:xfrm>
            <a:off x="5209937" y="4591764"/>
            <a:ext cx="4210645" cy="2849285"/>
          </a:xfrm>
          <a:prstGeom prst="roundRect">
            <a:avLst>
              <a:gd name="adj" fmla="val 3274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439608" y="4821436"/>
            <a:ext cx="3057406" cy="3470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1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Brevo (ex-Sendinblue)</a:t>
            </a:r>
            <a:endParaRPr lang="en-US" sz="2150" dirty="0"/>
          </a:p>
        </p:txBody>
      </p:sp>
      <p:sp>
        <p:nvSpPr>
          <p:cNvPr id="10" name="Text 7"/>
          <p:cNvSpPr/>
          <p:nvPr/>
        </p:nvSpPr>
        <p:spPr>
          <a:xfrm>
            <a:off x="5439608" y="5301734"/>
            <a:ext cx="3751302" cy="1065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Fonctionnalités principales : Workflows automatisés, segmentation fine</a:t>
            </a:r>
            <a:endParaRPr lang="en-US" sz="1700" dirty="0"/>
          </a:p>
        </p:txBody>
      </p:sp>
      <p:sp>
        <p:nvSpPr>
          <p:cNvPr id="11" name="Text 8"/>
          <p:cNvSpPr/>
          <p:nvPr/>
        </p:nvSpPr>
        <p:spPr>
          <a:xfrm>
            <a:off x="5439608" y="6500813"/>
            <a:ext cx="3751302" cy="710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Usage recommandé : Suivi des dons et relances ciblées</a:t>
            </a:r>
            <a:endParaRPr lang="en-US" sz="1700" dirty="0"/>
          </a:p>
        </p:txBody>
      </p:sp>
      <p:sp>
        <p:nvSpPr>
          <p:cNvPr id="12" name="Shape 9"/>
          <p:cNvSpPr/>
          <p:nvPr/>
        </p:nvSpPr>
        <p:spPr>
          <a:xfrm>
            <a:off x="9642634" y="4591764"/>
            <a:ext cx="4210645" cy="2849285"/>
          </a:xfrm>
          <a:prstGeom prst="roundRect">
            <a:avLst>
              <a:gd name="adj" fmla="val 3274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9872305" y="4821436"/>
            <a:ext cx="2776180" cy="3470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1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ManyChat</a:t>
            </a:r>
            <a:endParaRPr lang="en-US" sz="2150" dirty="0"/>
          </a:p>
        </p:txBody>
      </p:sp>
      <p:sp>
        <p:nvSpPr>
          <p:cNvPr id="14" name="Text 11"/>
          <p:cNvSpPr/>
          <p:nvPr/>
        </p:nvSpPr>
        <p:spPr>
          <a:xfrm>
            <a:off x="9872305" y="5301734"/>
            <a:ext cx="3751302" cy="710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Fonctionnalités principales : Relances automatiques via Messenger</a:t>
            </a:r>
            <a:endParaRPr lang="en-US" sz="1700" dirty="0"/>
          </a:p>
        </p:txBody>
      </p:sp>
      <p:sp>
        <p:nvSpPr>
          <p:cNvPr id="15" name="Text 12"/>
          <p:cNvSpPr/>
          <p:nvPr/>
        </p:nvSpPr>
        <p:spPr>
          <a:xfrm>
            <a:off x="9872305" y="6145530"/>
            <a:ext cx="3751302" cy="710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Usage recommandé : Interaction directe avec les donateurs sur mobile</a:t>
            </a:r>
            <a:endParaRPr lang="en-US" sz="1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783080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Étapes pour automatiser efficacement les relances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280190" y="3540800"/>
            <a:ext cx="170021" cy="2678906"/>
          </a:xfrm>
          <a:prstGeom prst="roundRect">
            <a:avLst>
              <a:gd name="adj" fmla="val 56033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790373" y="3540800"/>
            <a:ext cx="4457462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Définir vos scénarios de relance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6790373" y="4031218"/>
            <a:ext cx="704623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Exemples de scénarios à créer :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6790373" y="4530209"/>
            <a:ext cx="704623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Remerciement automatique après un don.</a:t>
            </a:r>
            <a:endParaRPr lang="en-US" sz="1750" dirty="0"/>
          </a:p>
        </p:txBody>
      </p:sp>
      <p:sp>
        <p:nvSpPr>
          <p:cNvPr id="8" name="Text 5"/>
          <p:cNvSpPr/>
          <p:nvPr/>
        </p:nvSpPr>
        <p:spPr>
          <a:xfrm>
            <a:off x="6790373" y="4972407"/>
            <a:ext cx="704623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Relance d'engagement après un premier don unique.</a:t>
            </a:r>
            <a:endParaRPr lang="en-US" sz="1750" dirty="0"/>
          </a:p>
        </p:txBody>
      </p:sp>
      <p:sp>
        <p:nvSpPr>
          <p:cNvPr id="9" name="Text 6"/>
          <p:cNvSpPr/>
          <p:nvPr/>
        </p:nvSpPr>
        <p:spPr>
          <a:xfrm>
            <a:off x="6790373" y="5414605"/>
            <a:ext cx="704623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Invitation à passer à un don mensuel.</a:t>
            </a:r>
            <a:endParaRPr lang="en-US" sz="1750" dirty="0"/>
          </a:p>
        </p:txBody>
      </p:sp>
      <p:sp>
        <p:nvSpPr>
          <p:cNvPr id="10" name="Text 7"/>
          <p:cNvSpPr/>
          <p:nvPr/>
        </p:nvSpPr>
        <p:spPr>
          <a:xfrm>
            <a:off x="6790373" y="5856803"/>
            <a:ext cx="704623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Félicitations pour une fidélité exceptionnelle (ex : 1 an de soutien).</a:t>
            </a:r>
            <a:endParaRPr lang="en-US" sz="1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942023"/>
            <a:ext cx="12534781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Rédiger vos emails de relance avec ChatGPT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1158121" y="3597354"/>
            <a:ext cx="3420904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Remercier après un don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4087773"/>
            <a:ext cx="378523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Prompt à utiliser : "Rédige un email chaleureux de remerciement pour un donateur qui a fait un premier don."</a:t>
            </a:r>
            <a:endParaRPr lang="en-US" sz="175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32653" y="2104430"/>
            <a:ext cx="4564975" cy="4564975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1411" y="3900011"/>
            <a:ext cx="339328" cy="42422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937790" y="2193846"/>
            <a:ext cx="3898821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Relancer pour un don régulier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9937790" y="3038594"/>
            <a:ext cx="389882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Prompt à utiliser : "Propose un email qui invite un donateur à transformer son don unique en don mensuel."</a:t>
            </a:r>
            <a:endParaRPr lang="en-US" sz="17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2653" y="2104430"/>
            <a:ext cx="4564975" cy="4564975"/>
          </a:xfrm>
          <a:prstGeom prst="rect">
            <a:avLst/>
          </a:prstGeom>
        </p:spPr>
      </p:pic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70307" y="2948940"/>
            <a:ext cx="339328" cy="42422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937790" y="4646414"/>
            <a:ext cx="3898821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Réactiver un donateur inactif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9937790" y="5491163"/>
            <a:ext cx="389882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Prompt à utiliser : "Crée un email empathique pour relancer un donateur qui n'a pas donné depuis 12 mois."</a:t>
            </a:r>
            <a:endParaRPr lang="en-US" sz="1750" dirty="0"/>
          </a:p>
        </p:txBody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2653" y="2104430"/>
            <a:ext cx="4564975" cy="4564975"/>
          </a:xfrm>
          <a:prstGeom prst="rect">
            <a:avLst/>
          </a:prstGeom>
        </p:spPr>
      </p:pic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94533" y="5675114"/>
            <a:ext cx="339328" cy="424220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793790" y="6924556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Astuce : générez plusieurs tons (formel, émotionnel, urgent) pour tester ce qui fonctionne le mieux.</a:t>
            </a:r>
            <a:endParaRPr lang="en-US" sz="1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996" y="718899"/>
            <a:ext cx="12071033" cy="6536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100"/>
              </a:lnSpc>
              <a:buNone/>
            </a:pPr>
            <a:r>
              <a:rPr lang="en-US" sz="41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Programmer les campagnes d'automatisation</a:t>
            </a:r>
            <a:endParaRPr lang="en-US" sz="41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996" y="1790819"/>
            <a:ext cx="1045726" cy="12548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2091333" y="1999893"/>
            <a:ext cx="2614255" cy="3268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20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Déclencheur</a:t>
            </a:r>
            <a:endParaRPr lang="en-US" sz="2050" dirty="0"/>
          </a:p>
        </p:txBody>
      </p:sp>
      <p:sp>
        <p:nvSpPr>
          <p:cNvPr id="5" name="Text 2"/>
          <p:cNvSpPr/>
          <p:nvPr/>
        </p:nvSpPr>
        <p:spPr>
          <a:xfrm>
            <a:off x="2091333" y="2452092"/>
            <a:ext cx="11807071" cy="3346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Par exemple, lorsqu'un don est enregistré.</a:t>
            </a:r>
            <a:endParaRPr lang="en-US" sz="160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996" y="3045619"/>
            <a:ext cx="1045726" cy="125480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2091333" y="3254693"/>
            <a:ext cx="2614255" cy="3268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20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Délai</a:t>
            </a:r>
            <a:endParaRPr lang="en-US" sz="2050" dirty="0"/>
          </a:p>
        </p:txBody>
      </p:sp>
      <p:sp>
        <p:nvSpPr>
          <p:cNvPr id="8" name="Text 4"/>
          <p:cNvSpPr/>
          <p:nvPr/>
        </p:nvSpPr>
        <p:spPr>
          <a:xfrm>
            <a:off x="2091333" y="3706892"/>
            <a:ext cx="11807071" cy="3346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Définir combien de jours après le don la relance est envoyée.</a:t>
            </a:r>
            <a:endParaRPr lang="en-US" sz="160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996" y="4300418"/>
            <a:ext cx="1045726" cy="125480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2091333" y="4509492"/>
            <a:ext cx="2706529" cy="3268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20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Contenu dynamique</a:t>
            </a:r>
            <a:endParaRPr lang="en-US" sz="2050" dirty="0"/>
          </a:p>
        </p:txBody>
      </p:sp>
      <p:sp>
        <p:nvSpPr>
          <p:cNvPr id="11" name="Text 6"/>
          <p:cNvSpPr/>
          <p:nvPr/>
        </p:nvSpPr>
        <p:spPr>
          <a:xfrm>
            <a:off x="2091333" y="4961692"/>
            <a:ext cx="11807071" cy="3346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Insérer le prénom du donateur, le montant du don, le projet soutenu.</a:t>
            </a:r>
            <a:endParaRPr lang="en-US" sz="1600" dirty="0"/>
          </a:p>
        </p:txBody>
      </p:sp>
      <p:sp>
        <p:nvSpPr>
          <p:cNvPr id="12" name="Text 7"/>
          <p:cNvSpPr/>
          <p:nvPr/>
        </p:nvSpPr>
        <p:spPr>
          <a:xfrm>
            <a:off x="731996" y="5790486"/>
            <a:ext cx="13166408" cy="3346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Exemple :</a:t>
            </a:r>
            <a:endParaRPr lang="en-US" sz="1600" dirty="0"/>
          </a:p>
        </p:txBody>
      </p:sp>
      <p:sp>
        <p:nvSpPr>
          <p:cNvPr id="13" name="Text 8"/>
          <p:cNvSpPr/>
          <p:nvPr/>
        </p:nvSpPr>
        <p:spPr>
          <a:xfrm>
            <a:off x="731996" y="6360438"/>
            <a:ext cx="13166408" cy="3346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600"/>
              </a:lnSpc>
              <a:buSzPct val="100000"/>
              <a:buChar char="•"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Jour 0 : Email de remerciement automatique.</a:t>
            </a:r>
            <a:endParaRPr lang="en-US" sz="1600" dirty="0"/>
          </a:p>
        </p:txBody>
      </p:sp>
      <p:sp>
        <p:nvSpPr>
          <p:cNvPr id="14" name="Text 9"/>
          <p:cNvSpPr/>
          <p:nvPr/>
        </p:nvSpPr>
        <p:spPr>
          <a:xfrm>
            <a:off x="731996" y="6768227"/>
            <a:ext cx="13166408" cy="3346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600"/>
              </a:lnSpc>
              <a:buSzPct val="100000"/>
              <a:buChar char="•"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Jour 30 : Email d'impact ("Votre don a aidé 50 enfants à retourner à l'école").</a:t>
            </a:r>
            <a:endParaRPr lang="en-US" sz="1600" dirty="0"/>
          </a:p>
        </p:txBody>
      </p:sp>
      <p:sp>
        <p:nvSpPr>
          <p:cNvPr id="15" name="Text 10"/>
          <p:cNvSpPr/>
          <p:nvPr/>
        </p:nvSpPr>
        <p:spPr>
          <a:xfrm>
            <a:off x="731996" y="7176016"/>
            <a:ext cx="13166408" cy="3346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600"/>
              </a:lnSpc>
              <a:buSzPct val="100000"/>
              <a:buChar char="•"/>
            </a:pPr>
            <a:r>
              <a:rPr lang="en-US" sz="16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Jour 60 : Invitation à devenir donateur régulier.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05683" y="554593"/>
            <a:ext cx="11186993" cy="6300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950"/>
              </a:lnSpc>
              <a:buNone/>
            </a:pPr>
            <a:r>
              <a:rPr lang="en-US" sz="39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Bonnes pratiques pour des relances réussies</a:t>
            </a:r>
            <a:endParaRPr lang="en-US" sz="39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92423" y="1587818"/>
            <a:ext cx="1635800" cy="1483995"/>
          </a:xfrm>
          <a:prstGeom prst="rect">
            <a:avLst/>
          </a:prstGeom>
        </p:spPr>
      </p:pic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8579" y="2344936"/>
            <a:ext cx="283488" cy="35433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029795" y="1950601"/>
            <a:ext cx="3238500" cy="3150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9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Personnaliser les relances</a:t>
            </a:r>
            <a:endParaRPr lang="en-US" sz="1950" dirty="0"/>
          </a:p>
        </p:txBody>
      </p:sp>
      <p:sp>
        <p:nvSpPr>
          <p:cNvPr id="6" name="Text 2"/>
          <p:cNvSpPr/>
          <p:nvPr/>
        </p:nvSpPr>
        <p:spPr>
          <a:xfrm>
            <a:off x="5029795" y="2386608"/>
            <a:ext cx="5542002" cy="3224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Prénom du donateur, rappel du montant donné, projet soutenu.</a:t>
            </a:r>
            <a:endParaRPr lang="en-US" sz="1550" dirty="0"/>
          </a:p>
        </p:txBody>
      </p:sp>
      <p:sp>
        <p:nvSpPr>
          <p:cNvPr id="7" name="Shape 3"/>
          <p:cNvSpPr/>
          <p:nvPr/>
        </p:nvSpPr>
        <p:spPr>
          <a:xfrm>
            <a:off x="4878586" y="3087410"/>
            <a:ext cx="8995767" cy="11430"/>
          </a:xfrm>
          <a:prstGeom prst="roundRect">
            <a:avLst>
              <a:gd name="adj" fmla="val 740878"/>
            </a:avLst>
          </a:prstGeom>
          <a:solidFill>
            <a:srgbClr val="4A2C85"/>
          </a:solidFill>
          <a:ln/>
        </p:spPr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4583" y="3122176"/>
            <a:ext cx="3271599" cy="1483995"/>
          </a:xfrm>
          <a:prstGeom prst="rect">
            <a:avLst/>
          </a:prstGeom>
        </p:spPr>
      </p:pic>
      <p:pic>
        <p:nvPicPr>
          <p:cNvPr id="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8579" y="3687008"/>
            <a:ext cx="283488" cy="354330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5847755" y="3484959"/>
            <a:ext cx="3628668" cy="3150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9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Ne pas relancer trop souvent</a:t>
            </a:r>
            <a:endParaRPr lang="en-US" sz="1950" dirty="0"/>
          </a:p>
        </p:txBody>
      </p:sp>
      <p:sp>
        <p:nvSpPr>
          <p:cNvPr id="11" name="Text 5"/>
          <p:cNvSpPr/>
          <p:nvPr/>
        </p:nvSpPr>
        <p:spPr>
          <a:xfrm>
            <a:off x="5847755" y="3920966"/>
            <a:ext cx="7304961" cy="3224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Éviter d'envoyer plusieurs emails par semaine sauf pour des campagnes spéciales.</a:t>
            </a:r>
            <a:endParaRPr lang="en-US" sz="1550" dirty="0"/>
          </a:p>
        </p:txBody>
      </p:sp>
      <p:sp>
        <p:nvSpPr>
          <p:cNvPr id="12" name="Shape 6"/>
          <p:cNvSpPr/>
          <p:nvPr/>
        </p:nvSpPr>
        <p:spPr>
          <a:xfrm>
            <a:off x="5696545" y="4621768"/>
            <a:ext cx="8177808" cy="11430"/>
          </a:xfrm>
          <a:prstGeom prst="roundRect">
            <a:avLst>
              <a:gd name="adj" fmla="val 740878"/>
            </a:avLst>
          </a:prstGeom>
          <a:solidFill>
            <a:srgbClr val="4A2C85"/>
          </a:solidFill>
          <a:ln/>
        </p:spPr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56623" y="4656534"/>
            <a:ext cx="4907518" cy="1483995"/>
          </a:xfrm>
          <a:prstGeom prst="rect">
            <a:avLst/>
          </a:prstGeom>
        </p:spPr>
      </p:pic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68579" y="5221367"/>
            <a:ext cx="283488" cy="354330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6665714" y="5019318"/>
            <a:ext cx="4196596" cy="3150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9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Toujours exprimer de la gratitude</a:t>
            </a:r>
            <a:endParaRPr lang="en-US" sz="1950" dirty="0"/>
          </a:p>
        </p:txBody>
      </p:sp>
      <p:sp>
        <p:nvSpPr>
          <p:cNvPr id="16" name="Text 8"/>
          <p:cNvSpPr/>
          <p:nvPr/>
        </p:nvSpPr>
        <p:spPr>
          <a:xfrm>
            <a:off x="6665714" y="5455325"/>
            <a:ext cx="4990028" cy="3224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Chaque message doit commencer par un remerciement.</a:t>
            </a:r>
            <a:endParaRPr lang="en-US" sz="1550" dirty="0"/>
          </a:p>
        </p:txBody>
      </p:sp>
      <p:sp>
        <p:nvSpPr>
          <p:cNvPr id="17" name="Shape 9"/>
          <p:cNvSpPr/>
          <p:nvPr/>
        </p:nvSpPr>
        <p:spPr>
          <a:xfrm>
            <a:off x="6514505" y="6156127"/>
            <a:ext cx="7359848" cy="11430"/>
          </a:xfrm>
          <a:prstGeom prst="roundRect">
            <a:avLst>
              <a:gd name="adj" fmla="val 740878"/>
            </a:avLst>
          </a:prstGeom>
          <a:solidFill>
            <a:srgbClr val="4A2C85"/>
          </a:solidFill>
          <a:ln/>
        </p:spPr>
      </p:sp>
      <p:pic>
        <p:nvPicPr>
          <p:cNvPr id="1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8664" y="6190893"/>
            <a:ext cx="6543318" cy="1483995"/>
          </a:xfrm>
          <a:prstGeom prst="rect">
            <a:avLst/>
          </a:prstGeom>
        </p:spPr>
      </p:pic>
      <p:pic>
        <p:nvPicPr>
          <p:cNvPr id="1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68579" y="6755725"/>
            <a:ext cx="283488" cy="354330"/>
          </a:xfrm>
          <a:prstGeom prst="rect">
            <a:avLst/>
          </a:prstGeom>
        </p:spPr>
      </p:pic>
      <p:sp>
        <p:nvSpPr>
          <p:cNvPr id="20" name="Text 10"/>
          <p:cNvSpPr/>
          <p:nvPr/>
        </p:nvSpPr>
        <p:spPr>
          <a:xfrm>
            <a:off x="7483554" y="6392466"/>
            <a:ext cx="3289816" cy="3150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9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Proposer une action claire</a:t>
            </a:r>
            <a:endParaRPr lang="en-US" sz="1950" dirty="0"/>
          </a:p>
        </p:txBody>
      </p:sp>
      <p:sp>
        <p:nvSpPr>
          <p:cNvPr id="21" name="Text 11"/>
          <p:cNvSpPr/>
          <p:nvPr/>
        </p:nvSpPr>
        <p:spPr>
          <a:xfrm>
            <a:off x="7483554" y="6828473"/>
            <a:ext cx="6239589" cy="6448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"Continuez à soutenir", "Rejoignez nos donateurs réguliers", "Découvrez l'impact de votre geste".</a:t>
            </a:r>
            <a:endParaRPr lang="en-US" sz="15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3114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58044" y="606266"/>
            <a:ext cx="7600712" cy="1378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400"/>
              </a:lnSpc>
              <a:buNone/>
            </a:pPr>
            <a:r>
              <a:rPr lang="en-US" sz="43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Exemple de scénario de relance</a:t>
            </a:r>
            <a:endParaRPr lang="en-US" sz="4300" dirty="0"/>
          </a:p>
        </p:txBody>
      </p:sp>
      <p:sp>
        <p:nvSpPr>
          <p:cNvPr id="4" name="Shape 1"/>
          <p:cNvSpPr/>
          <p:nvPr/>
        </p:nvSpPr>
        <p:spPr>
          <a:xfrm>
            <a:off x="6506051" y="2314932"/>
            <a:ext cx="30480" cy="5309949"/>
          </a:xfrm>
          <a:prstGeom prst="roundRect">
            <a:avLst>
              <a:gd name="adj" fmla="val 303837"/>
            </a:avLst>
          </a:prstGeom>
          <a:solidFill>
            <a:srgbClr val="4A2C85"/>
          </a:solidFill>
          <a:ln/>
        </p:spPr>
      </p:sp>
      <p:sp>
        <p:nvSpPr>
          <p:cNvPr id="5" name="Shape 2"/>
          <p:cNvSpPr/>
          <p:nvPr/>
        </p:nvSpPr>
        <p:spPr>
          <a:xfrm>
            <a:off x="6723578" y="2795707"/>
            <a:ext cx="661392" cy="30480"/>
          </a:xfrm>
          <a:prstGeom prst="roundRect">
            <a:avLst>
              <a:gd name="adj" fmla="val 303837"/>
            </a:avLst>
          </a:prstGeom>
          <a:solidFill>
            <a:srgbClr val="4A2C85"/>
          </a:solidFill>
          <a:ln/>
        </p:spPr>
      </p:sp>
      <p:sp>
        <p:nvSpPr>
          <p:cNvPr id="6" name="Shape 3"/>
          <p:cNvSpPr/>
          <p:nvPr/>
        </p:nvSpPr>
        <p:spPr>
          <a:xfrm>
            <a:off x="6258044" y="2562939"/>
            <a:ext cx="496014" cy="496014"/>
          </a:xfrm>
          <a:prstGeom prst="roundRect">
            <a:avLst>
              <a:gd name="adj" fmla="val 18671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0733" y="2604254"/>
            <a:ext cx="330637" cy="413385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7608570" y="2535317"/>
            <a:ext cx="3535085" cy="3444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1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7 jours après premier don</a:t>
            </a:r>
            <a:endParaRPr lang="en-US" sz="2150" dirty="0"/>
          </a:p>
        </p:txBody>
      </p:sp>
      <p:sp>
        <p:nvSpPr>
          <p:cNvPr id="9" name="Text 5"/>
          <p:cNvSpPr/>
          <p:nvPr/>
        </p:nvSpPr>
        <p:spPr>
          <a:xfrm>
            <a:off x="7608570" y="3012043"/>
            <a:ext cx="6250186" cy="7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"Merci encore pour votre soutien ! Voici ce que vous avez permis d'accomplir..."</a:t>
            </a:r>
            <a:endParaRPr lang="en-US" sz="1700" dirty="0"/>
          </a:p>
        </p:txBody>
      </p:sp>
      <p:sp>
        <p:nvSpPr>
          <p:cNvPr id="10" name="Shape 6"/>
          <p:cNvSpPr/>
          <p:nvPr/>
        </p:nvSpPr>
        <p:spPr>
          <a:xfrm>
            <a:off x="6723578" y="4639151"/>
            <a:ext cx="661392" cy="30480"/>
          </a:xfrm>
          <a:prstGeom prst="roundRect">
            <a:avLst>
              <a:gd name="adj" fmla="val 303837"/>
            </a:avLst>
          </a:prstGeom>
          <a:solidFill>
            <a:srgbClr val="4A2C85"/>
          </a:solidFill>
          <a:ln/>
        </p:spPr>
      </p:sp>
      <p:sp>
        <p:nvSpPr>
          <p:cNvPr id="11" name="Shape 7"/>
          <p:cNvSpPr/>
          <p:nvPr/>
        </p:nvSpPr>
        <p:spPr>
          <a:xfrm>
            <a:off x="6258044" y="4406384"/>
            <a:ext cx="496014" cy="496014"/>
          </a:xfrm>
          <a:prstGeom prst="roundRect">
            <a:avLst>
              <a:gd name="adj" fmla="val 18671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0733" y="4447699"/>
            <a:ext cx="330637" cy="413385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7608570" y="4378762"/>
            <a:ext cx="3591044" cy="3444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1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30 jours après don unique</a:t>
            </a:r>
            <a:endParaRPr lang="en-US" sz="2150" dirty="0"/>
          </a:p>
        </p:txBody>
      </p:sp>
      <p:sp>
        <p:nvSpPr>
          <p:cNvPr id="14" name="Text 9"/>
          <p:cNvSpPr/>
          <p:nvPr/>
        </p:nvSpPr>
        <p:spPr>
          <a:xfrm>
            <a:off x="7608570" y="4855488"/>
            <a:ext cx="6250186" cy="7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"Envie d'aller plus loin ? Découvrez comment devenir donateur régulier."</a:t>
            </a:r>
            <a:endParaRPr lang="en-US" sz="1700" dirty="0"/>
          </a:p>
        </p:txBody>
      </p:sp>
      <p:sp>
        <p:nvSpPr>
          <p:cNvPr id="15" name="Shape 10"/>
          <p:cNvSpPr/>
          <p:nvPr/>
        </p:nvSpPr>
        <p:spPr>
          <a:xfrm>
            <a:off x="6723578" y="6482596"/>
            <a:ext cx="661392" cy="30480"/>
          </a:xfrm>
          <a:prstGeom prst="roundRect">
            <a:avLst>
              <a:gd name="adj" fmla="val 303837"/>
            </a:avLst>
          </a:prstGeom>
          <a:solidFill>
            <a:srgbClr val="4A2C85"/>
          </a:solidFill>
          <a:ln/>
        </p:spPr>
      </p:sp>
      <p:sp>
        <p:nvSpPr>
          <p:cNvPr id="16" name="Shape 11"/>
          <p:cNvSpPr/>
          <p:nvPr/>
        </p:nvSpPr>
        <p:spPr>
          <a:xfrm>
            <a:off x="6258044" y="6249829"/>
            <a:ext cx="496014" cy="496014"/>
          </a:xfrm>
          <a:prstGeom prst="roundRect">
            <a:avLst>
              <a:gd name="adj" fmla="val 18671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0733" y="6291143"/>
            <a:ext cx="330637" cy="413385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7608570" y="6222206"/>
            <a:ext cx="3492937" cy="3444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1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6 mois sans nouveau don</a:t>
            </a:r>
            <a:endParaRPr lang="en-US" sz="2150" dirty="0"/>
          </a:p>
        </p:txBody>
      </p:sp>
      <p:sp>
        <p:nvSpPr>
          <p:cNvPr id="19" name="Text 13"/>
          <p:cNvSpPr/>
          <p:nvPr/>
        </p:nvSpPr>
        <p:spPr>
          <a:xfrm>
            <a:off x="7608570" y="6698933"/>
            <a:ext cx="6250186" cy="7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"Votre soutien fait toute la différence. Rejoignez notre prochaine mission solidaire !"</a:t>
            </a:r>
            <a:endParaRPr lang="en-US" sz="1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448395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Résumé</a:t>
            </a:r>
            <a:endParaRPr lang="en-US" sz="445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790" y="2536984"/>
            <a:ext cx="566976" cy="56697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587579" y="249733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Relation fidèle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1587579" y="2987754"/>
            <a:ext cx="676263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Entretenir une relation fidèle et attentionnée avec vos donateurs.</a:t>
            </a:r>
            <a:endParaRPr lang="en-US" sz="175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4070747"/>
            <a:ext cx="566976" cy="566976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1587579" y="403109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Dons récurrents</a:t>
            </a:r>
            <a:endParaRPr lang="en-US" sz="2200" dirty="0"/>
          </a:p>
        </p:txBody>
      </p:sp>
      <p:sp>
        <p:nvSpPr>
          <p:cNvPr id="9" name="Text 4"/>
          <p:cNvSpPr/>
          <p:nvPr/>
        </p:nvSpPr>
        <p:spPr>
          <a:xfrm>
            <a:off x="1587579" y="4521517"/>
            <a:ext cx="676263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Augmenter vos dons récurrents sans surcharger votre équipe.</a:t>
            </a:r>
            <a:endParaRPr lang="en-US" sz="175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790" y="5604510"/>
            <a:ext cx="566976" cy="566976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587579" y="556486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Visibilité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1587579" y="6055281"/>
            <a:ext cx="676263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Donner aux donateurs une vraie visibilité sur l'impact de leur générosité.</a:t>
            </a:r>
            <a:endParaRPr lang="en-US" sz="1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278374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Exercice pratique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93790" y="2440781"/>
            <a:ext cx="2173724" cy="1306949"/>
          </a:xfrm>
          <a:prstGeom prst="roundRect">
            <a:avLst>
              <a:gd name="adj" fmla="val 728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21167" y="2894886"/>
            <a:ext cx="318968" cy="39862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3194328" y="2667595"/>
            <a:ext cx="502050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Créez 3 emails de relance différents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3194328" y="3158014"/>
            <a:ext cx="674131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Avec ChatGPT : remerciement, impact, demande de soutien régulier.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3080861" y="3732490"/>
            <a:ext cx="10642402" cy="15240"/>
          </a:xfrm>
          <a:prstGeom prst="roundRect">
            <a:avLst>
              <a:gd name="adj" fmla="val 625116"/>
            </a:avLst>
          </a:prstGeom>
          <a:solidFill>
            <a:srgbClr val="4A2C85"/>
          </a:solidFill>
          <a:ln/>
        </p:spPr>
      </p:sp>
      <p:sp>
        <p:nvSpPr>
          <p:cNvPr id="8" name="Shape 5"/>
          <p:cNvSpPr/>
          <p:nvPr/>
        </p:nvSpPr>
        <p:spPr>
          <a:xfrm>
            <a:off x="793790" y="3861078"/>
            <a:ext cx="4347567" cy="1306949"/>
          </a:xfrm>
          <a:prstGeom prst="roundRect">
            <a:avLst>
              <a:gd name="adj" fmla="val 728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8089" y="4315182"/>
            <a:ext cx="318968" cy="398621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368171" y="4087892"/>
            <a:ext cx="5861566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Paramétrez un scénario d'automatisation</a:t>
            </a:r>
            <a:endParaRPr lang="en-US" sz="2200" dirty="0"/>
          </a:p>
        </p:txBody>
      </p:sp>
      <p:sp>
        <p:nvSpPr>
          <p:cNvPr id="11" name="Text 7"/>
          <p:cNvSpPr/>
          <p:nvPr/>
        </p:nvSpPr>
        <p:spPr>
          <a:xfrm>
            <a:off x="5368171" y="4578310"/>
            <a:ext cx="586156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Simple sur Mailchimp ou Brevo.</a:t>
            </a:r>
            <a:endParaRPr lang="en-US" sz="1750" dirty="0"/>
          </a:p>
        </p:txBody>
      </p:sp>
      <p:sp>
        <p:nvSpPr>
          <p:cNvPr id="12" name="Shape 8"/>
          <p:cNvSpPr/>
          <p:nvPr/>
        </p:nvSpPr>
        <p:spPr>
          <a:xfrm>
            <a:off x="5254704" y="5152787"/>
            <a:ext cx="8468558" cy="15240"/>
          </a:xfrm>
          <a:prstGeom prst="roundRect">
            <a:avLst>
              <a:gd name="adj" fmla="val 625116"/>
            </a:avLst>
          </a:prstGeom>
          <a:solidFill>
            <a:srgbClr val="4A2C85"/>
          </a:solidFill>
          <a:ln/>
        </p:spPr>
      </p:sp>
      <p:sp>
        <p:nvSpPr>
          <p:cNvPr id="13" name="Shape 9"/>
          <p:cNvSpPr/>
          <p:nvPr/>
        </p:nvSpPr>
        <p:spPr>
          <a:xfrm>
            <a:off x="793790" y="5281374"/>
            <a:ext cx="6521410" cy="1669852"/>
          </a:xfrm>
          <a:prstGeom prst="roundRect">
            <a:avLst>
              <a:gd name="adj" fmla="val 5705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5011" y="5916930"/>
            <a:ext cx="318968" cy="398621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7542014" y="550818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Suivez vos taux</a:t>
            </a:r>
            <a:endParaRPr lang="en-US" sz="2200" dirty="0"/>
          </a:p>
        </p:txBody>
      </p:sp>
      <p:sp>
        <p:nvSpPr>
          <p:cNvPr id="16" name="Text 11"/>
          <p:cNvSpPr/>
          <p:nvPr/>
        </p:nvSpPr>
        <p:spPr>
          <a:xfrm>
            <a:off x="7542014" y="5998607"/>
            <a:ext cx="606778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D'ouverture et d'engagement pour ajuster vos prochains messages.</a:t>
            </a:r>
            <a:endParaRPr lang="en-US" sz="1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2025-04-26T19:37:17Z</dcterms:created>
  <dcterms:modified xsi:type="dcterms:W3CDTF">2025-04-26T19:37:17Z</dcterms:modified>
</cp:coreProperties>
</file>