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embeddedFontLst>
    <p:embeddedFont>
      <p:font typeface="Montserrat"/>
      <p:regular r:id="rId15"/>
    </p:embeddedFont>
    <p:embeddedFont>
      <p:font typeface="Montserrat"/>
      <p:regular r:id="rId16"/>
    </p:embeddedFont>
    <p:embeddedFont>
      <p:font typeface="Montserrat"/>
      <p:regular r:id="rId17"/>
    </p:embeddedFont>
    <p:embeddedFont>
      <p:font typeface="Montserrat"/>
      <p:regular r:id="rId18"/>
    </p:embeddedFont>
    <p:embeddedFont>
      <p:font typeface="Heebo Light"/>
      <p:regular r:id="rId19"/>
    </p:embeddedFont>
    <p:embeddedFont>
      <p:font typeface="Heebo Light"/>
      <p:regular r:id="rId2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 Id="rId19" Type="http://schemas.openxmlformats.org/officeDocument/2006/relationships/font" Target="fonts/font5.fntdata"/><Relationship Id="rId20"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4.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7.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683073"/>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Automatiser les réponses aux questions des bénévoles et donateurs</a:t>
            </a:r>
            <a:endParaRPr lang="en-US" sz="4450" dirty="0"/>
          </a:p>
        </p:txBody>
      </p:sp>
      <p:sp>
        <p:nvSpPr>
          <p:cNvPr id="4" name="Shape 1"/>
          <p:cNvSpPr/>
          <p:nvPr/>
        </p:nvSpPr>
        <p:spPr>
          <a:xfrm>
            <a:off x="6280190" y="5166479"/>
            <a:ext cx="362903" cy="362903"/>
          </a:xfrm>
          <a:prstGeom prst="roundRect">
            <a:avLst>
              <a:gd name="adj" fmla="val 25194296"/>
            </a:avLst>
          </a:prstGeom>
          <a:noFill/>
          <a:ln w="7620">
            <a:solidFill>
              <a:srgbClr val="4D4D51"/>
            </a:solidFill>
            <a:prstDash val="solid"/>
          </a:ln>
        </p:spPr>
      </p:sp>
      <p:pic>
        <p:nvPicPr>
          <p:cNvPr id="5" name="Image 1" descr="preencoded.png">    </p:cNvPr>
          <p:cNvPicPr>
            <a:picLocks noChangeAspect="1"/>
          </p:cNvPicPr>
          <p:nvPr/>
        </p:nvPicPr>
        <p:blipFill>
          <a:blip r:embed="rId2"/>
          <a:stretch>
            <a:fillRect/>
          </a:stretch>
        </p:blipFill>
        <p:spPr>
          <a:xfrm>
            <a:off x="6287810" y="5174099"/>
            <a:ext cx="347663" cy="347663"/>
          </a:xfrm>
          <a:prstGeom prst="rect">
            <a:avLst/>
          </a:prstGeom>
        </p:spPr>
      </p:pic>
      <p:sp>
        <p:nvSpPr>
          <p:cNvPr id="6" name="Text 2"/>
          <p:cNvSpPr/>
          <p:nvPr/>
        </p:nvSpPr>
        <p:spPr>
          <a:xfrm>
            <a:off x="6756440" y="5149572"/>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35235"/>
          </a:xfrm>
          <a:prstGeom prst="rect">
            <a:avLst/>
          </a:prstGeom>
        </p:spPr>
      </p:pic>
      <p:sp>
        <p:nvSpPr>
          <p:cNvPr id="3" name="Text 0"/>
          <p:cNvSpPr/>
          <p:nvPr/>
        </p:nvSpPr>
        <p:spPr>
          <a:xfrm>
            <a:off x="793790" y="4165402"/>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Objectif</a:t>
            </a:r>
            <a:endParaRPr lang="en-US" sz="4450" dirty="0"/>
          </a:p>
        </p:txBody>
      </p:sp>
      <p:sp>
        <p:nvSpPr>
          <p:cNvPr id="4" name="Shape 1"/>
          <p:cNvSpPr/>
          <p:nvPr/>
        </p:nvSpPr>
        <p:spPr>
          <a:xfrm>
            <a:off x="793790" y="5214342"/>
            <a:ext cx="13042821" cy="1685092"/>
          </a:xfrm>
          <a:prstGeom prst="roundRect">
            <a:avLst>
              <a:gd name="adj" fmla="val 5654"/>
            </a:avLst>
          </a:prstGeom>
          <a:solidFill>
            <a:srgbClr val="31136C"/>
          </a:solidFill>
          <a:ln w="7620">
            <a:solidFill>
              <a:srgbClr val="4A2C85"/>
            </a:solidFill>
            <a:prstDash val="solid"/>
          </a:ln>
        </p:spPr>
      </p:sp>
      <p:sp>
        <p:nvSpPr>
          <p:cNvPr id="5" name="Text 2"/>
          <p:cNvSpPr/>
          <p:nvPr/>
        </p:nvSpPr>
        <p:spPr>
          <a:xfrm>
            <a:off x="1028224" y="5448776"/>
            <a:ext cx="5097542"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Mettre en place une solution simple</a:t>
            </a:r>
            <a:endParaRPr lang="en-US" sz="2200" dirty="0"/>
          </a:p>
        </p:txBody>
      </p:sp>
      <p:sp>
        <p:nvSpPr>
          <p:cNvPr id="6" name="Text 3"/>
          <p:cNvSpPr/>
          <p:nvPr/>
        </p:nvSpPr>
        <p:spPr>
          <a:xfrm>
            <a:off x="1028224" y="5939195"/>
            <a:ext cx="12573953"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Mettre en place une solution simple pour répondre automatiquement aux questions les plus fréquentes posées par les bénévoles et les donateurs, en améliorant la réactivité tout en allégeant la charge de travail des équipes associatives.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95575"/>
          </a:xfrm>
          <a:prstGeom prst="rect">
            <a:avLst/>
          </a:prstGeom>
        </p:spPr>
      </p:pic>
      <p:sp>
        <p:nvSpPr>
          <p:cNvPr id="3" name="Text 0"/>
          <p:cNvSpPr/>
          <p:nvPr/>
        </p:nvSpPr>
        <p:spPr>
          <a:xfrm>
            <a:off x="754737" y="3457456"/>
            <a:ext cx="9845397" cy="673894"/>
          </a:xfrm>
          <a:prstGeom prst="rect">
            <a:avLst/>
          </a:prstGeom>
          <a:noFill/>
          <a:ln/>
        </p:spPr>
        <p:txBody>
          <a:bodyPr wrap="none" lIns="0" tIns="0" rIns="0" bIns="0" rtlCol="0" anchor="t"/>
          <a:lstStyle/>
          <a:p>
            <a:pPr algn="l" indent="0" marL="0">
              <a:lnSpc>
                <a:spcPts val="5300"/>
              </a:lnSpc>
              <a:buNone/>
            </a:pPr>
            <a:r>
              <a:rPr lang="en-US" sz="4200" dirty="0">
                <a:solidFill>
                  <a:srgbClr val="F2F0F4"/>
                </a:solidFill>
                <a:latin typeface="Montserrat" pitchFamily="34" charset="0"/>
                <a:ea typeface="Montserrat" pitchFamily="34" charset="-122"/>
                <a:cs typeface="Montserrat" pitchFamily="34" charset="-120"/>
              </a:rPr>
              <a:t>Pourquoi automatiser les réponses ?</a:t>
            </a:r>
            <a:endParaRPr lang="en-US" sz="4200" dirty="0"/>
          </a:p>
        </p:txBody>
      </p:sp>
      <p:sp>
        <p:nvSpPr>
          <p:cNvPr id="4" name="Shape 1"/>
          <p:cNvSpPr/>
          <p:nvPr/>
        </p:nvSpPr>
        <p:spPr>
          <a:xfrm>
            <a:off x="754737" y="4697254"/>
            <a:ext cx="485180" cy="485180"/>
          </a:xfrm>
          <a:prstGeom prst="roundRect">
            <a:avLst>
              <a:gd name="adj" fmla="val 18668"/>
            </a:avLst>
          </a:prstGeom>
          <a:solidFill>
            <a:srgbClr val="31136C"/>
          </a:solidFill>
          <a:ln w="7620">
            <a:solidFill>
              <a:srgbClr val="4A2C85"/>
            </a:solidFill>
            <a:prstDash val="solid"/>
          </a:ln>
        </p:spPr>
      </p:sp>
      <p:pic>
        <p:nvPicPr>
          <p:cNvPr id="5" name="Image 1" descr="preencoded.png">    </p:cNvPr>
          <p:cNvPicPr>
            <a:picLocks noChangeAspect="1"/>
          </p:cNvPicPr>
          <p:nvPr/>
        </p:nvPicPr>
        <p:blipFill>
          <a:blip r:embed="rId2"/>
          <a:stretch>
            <a:fillRect/>
          </a:stretch>
        </p:blipFill>
        <p:spPr>
          <a:xfrm>
            <a:off x="835581" y="4737616"/>
            <a:ext cx="323374" cy="404336"/>
          </a:xfrm>
          <a:prstGeom prst="rect">
            <a:avLst/>
          </a:prstGeom>
        </p:spPr>
      </p:pic>
      <p:sp>
        <p:nvSpPr>
          <p:cNvPr id="6" name="Text 2"/>
          <p:cNvSpPr/>
          <p:nvPr/>
        </p:nvSpPr>
        <p:spPr>
          <a:xfrm>
            <a:off x="1455539" y="4697254"/>
            <a:ext cx="2695575" cy="336947"/>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Gain de temps</a:t>
            </a:r>
            <a:endParaRPr lang="en-US" sz="2100" dirty="0"/>
          </a:p>
        </p:txBody>
      </p:sp>
      <p:sp>
        <p:nvSpPr>
          <p:cNvPr id="7" name="Text 3"/>
          <p:cNvSpPr/>
          <p:nvPr/>
        </p:nvSpPr>
        <p:spPr>
          <a:xfrm>
            <a:off x="1455539" y="5163503"/>
            <a:ext cx="5751909" cy="344924"/>
          </a:xfrm>
          <a:prstGeom prst="rect">
            <a:avLst/>
          </a:prstGeom>
          <a:noFill/>
          <a:ln/>
        </p:spPr>
        <p:txBody>
          <a:bodyPr wrap="none" lIns="0" tIns="0" rIns="0" bIns="0" rtlCol="0" anchor="t"/>
          <a:lstStyle/>
          <a:p>
            <a:pPr algn="l" indent="0" marL="0">
              <a:lnSpc>
                <a:spcPts val="2700"/>
              </a:lnSpc>
              <a:buNone/>
            </a:pPr>
            <a:r>
              <a:rPr lang="en-US" sz="1650" dirty="0">
                <a:solidFill>
                  <a:srgbClr val="DCD7E5"/>
                </a:solidFill>
                <a:latin typeface="Heebo Light" pitchFamily="34" charset="0"/>
                <a:ea typeface="Heebo Light" pitchFamily="34" charset="-122"/>
                <a:cs typeface="Heebo Light" pitchFamily="34" charset="-120"/>
              </a:rPr>
              <a:t>éviter les échanges répétitifs sur les mêmes sujets.</a:t>
            </a:r>
            <a:endParaRPr lang="en-US" sz="1650" dirty="0"/>
          </a:p>
        </p:txBody>
      </p:sp>
      <p:sp>
        <p:nvSpPr>
          <p:cNvPr id="8" name="Shape 4"/>
          <p:cNvSpPr/>
          <p:nvPr/>
        </p:nvSpPr>
        <p:spPr>
          <a:xfrm>
            <a:off x="7423071" y="4697254"/>
            <a:ext cx="485180" cy="485180"/>
          </a:xfrm>
          <a:prstGeom prst="roundRect">
            <a:avLst>
              <a:gd name="adj" fmla="val 18668"/>
            </a:avLst>
          </a:prstGeom>
          <a:solidFill>
            <a:srgbClr val="31136C"/>
          </a:solidFill>
          <a:ln w="7620">
            <a:solidFill>
              <a:srgbClr val="4A2C85"/>
            </a:solidFill>
            <a:prstDash val="solid"/>
          </a:ln>
        </p:spPr>
      </p:sp>
      <p:pic>
        <p:nvPicPr>
          <p:cNvPr id="9" name="Image 2" descr="preencoded.png">    </p:cNvPr>
          <p:cNvPicPr>
            <a:picLocks noChangeAspect="1"/>
          </p:cNvPicPr>
          <p:nvPr/>
        </p:nvPicPr>
        <p:blipFill>
          <a:blip r:embed="rId3"/>
          <a:stretch>
            <a:fillRect/>
          </a:stretch>
        </p:blipFill>
        <p:spPr>
          <a:xfrm>
            <a:off x="7503914" y="4737616"/>
            <a:ext cx="323374" cy="404336"/>
          </a:xfrm>
          <a:prstGeom prst="rect">
            <a:avLst/>
          </a:prstGeom>
        </p:spPr>
      </p:pic>
      <p:sp>
        <p:nvSpPr>
          <p:cNvPr id="10" name="Text 5"/>
          <p:cNvSpPr/>
          <p:nvPr/>
        </p:nvSpPr>
        <p:spPr>
          <a:xfrm>
            <a:off x="8123873" y="4697254"/>
            <a:ext cx="2695575" cy="336947"/>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Disponibilité 24h/24</a:t>
            </a:r>
            <a:endParaRPr lang="en-US" sz="2100" dirty="0"/>
          </a:p>
        </p:txBody>
      </p:sp>
      <p:sp>
        <p:nvSpPr>
          <p:cNvPr id="11" name="Text 6"/>
          <p:cNvSpPr/>
          <p:nvPr/>
        </p:nvSpPr>
        <p:spPr>
          <a:xfrm>
            <a:off x="8123873" y="5163503"/>
            <a:ext cx="5751909" cy="689848"/>
          </a:xfrm>
          <a:prstGeom prst="rect">
            <a:avLst/>
          </a:prstGeom>
          <a:noFill/>
          <a:ln/>
        </p:spPr>
        <p:txBody>
          <a:bodyPr wrap="square" lIns="0" tIns="0" rIns="0" bIns="0" rtlCol="0" anchor="t"/>
          <a:lstStyle/>
          <a:p>
            <a:pPr algn="l" indent="0" marL="0">
              <a:lnSpc>
                <a:spcPts val="2700"/>
              </a:lnSpc>
              <a:buNone/>
            </a:pPr>
            <a:r>
              <a:rPr lang="en-US" sz="1650" dirty="0">
                <a:solidFill>
                  <a:srgbClr val="DCD7E5"/>
                </a:solidFill>
                <a:latin typeface="Heebo Light" pitchFamily="34" charset="0"/>
                <a:ea typeface="Heebo Light" pitchFamily="34" charset="-122"/>
                <a:cs typeface="Heebo Light" pitchFamily="34" charset="-120"/>
              </a:rPr>
              <a:t>répondre aux demandes, même en dehors des horaires de bureau.</a:t>
            </a:r>
            <a:endParaRPr lang="en-US" sz="1650" dirty="0"/>
          </a:p>
        </p:txBody>
      </p:sp>
      <p:sp>
        <p:nvSpPr>
          <p:cNvPr id="12" name="Shape 7"/>
          <p:cNvSpPr/>
          <p:nvPr/>
        </p:nvSpPr>
        <p:spPr>
          <a:xfrm>
            <a:off x="754737" y="6311503"/>
            <a:ext cx="485180" cy="485180"/>
          </a:xfrm>
          <a:prstGeom prst="roundRect">
            <a:avLst>
              <a:gd name="adj" fmla="val 18668"/>
            </a:avLst>
          </a:prstGeom>
          <a:solidFill>
            <a:srgbClr val="31136C"/>
          </a:solidFill>
          <a:ln w="7620">
            <a:solidFill>
              <a:srgbClr val="4A2C85"/>
            </a:solidFill>
            <a:prstDash val="solid"/>
          </a:ln>
        </p:spPr>
      </p:sp>
      <p:pic>
        <p:nvPicPr>
          <p:cNvPr id="13" name="Image 3" descr="preencoded.png">    </p:cNvPr>
          <p:cNvPicPr>
            <a:picLocks noChangeAspect="1"/>
          </p:cNvPicPr>
          <p:nvPr/>
        </p:nvPicPr>
        <p:blipFill>
          <a:blip r:embed="rId4"/>
          <a:stretch>
            <a:fillRect/>
          </a:stretch>
        </p:blipFill>
        <p:spPr>
          <a:xfrm>
            <a:off x="835581" y="6351865"/>
            <a:ext cx="323374" cy="404336"/>
          </a:xfrm>
          <a:prstGeom prst="rect">
            <a:avLst/>
          </a:prstGeom>
        </p:spPr>
      </p:pic>
      <p:sp>
        <p:nvSpPr>
          <p:cNvPr id="14" name="Text 8"/>
          <p:cNvSpPr/>
          <p:nvPr/>
        </p:nvSpPr>
        <p:spPr>
          <a:xfrm>
            <a:off x="1455539" y="6311503"/>
            <a:ext cx="5262443" cy="336947"/>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Amélioration de l'expérience utilisateur</a:t>
            </a:r>
            <a:endParaRPr lang="en-US" sz="2100" dirty="0"/>
          </a:p>
        </p:txBody>
      </p:sp>
      <p:sp>
        <p:nvSpPr>
          <p:cNvPr id="15" name="Text 9"/>
          <p:cNvSpPr/>
          <p:nvPr/>
        </p:nvSpPr>
        <p:spPr>
          <a:xfrm>
            <a:off x="1455539" y="6777752"/>
            <a:ext cx="5751909" cy="344924"/>
          </a:xfrm>
          <a:prstGeom prst="rect">
            <a:avLst/>
          </a:prstGeom>
          <a:noFill/>
          <a:ln/>
        </p:spPr>
        <p:txBody>
          <a:bodyPr wrap="none" lIns="0" tIns="0" rIns="0" bIns="0" rtlCol="0" anchor="t"/>
          <a:lstStyle/>
          <a:p>
            <a:pPr algn="l" indent="0" marL="0">
              <a:lnSpc>
                <a:spcPts val="2700"/>
              </a:lnSpc>
              <a:buNone/>
            </a:pPr>
            <a:r>
              <a:rPr lang="en-US" sz="1650" dirty="0">
                <a:solidFill>
                  <a:srgbClr val="DCD7E5"/>
                </a:solidFill>
                <a:latin typeface="Heebo Light" pitchFamily="34" charset="0"/>
                <a:ea typeface="Heebo Light" pitchFamily="34" charset="-122"/>
                <a:cs typeface="Heebo Light" pitchFamily="34" charset="-120"/>
              </a:rPr>
              <a:t>offrir des réponses rapides et précises aux interlocuteurs.</a:t>
            </a:r>
            <a:endParaRPr lang="en-US" sz="1650" dirty="0"/>
          </a:p>
        </p:txBody>
      </p:sp>
      <p:sp>
        <p:nvSpPr>
          <p:cNvPr id="16" name="Shape 10"/>
          <p:cNvSpPr/>
          <p:nvPr/>
        </p:nvSpPr>
        <p:spPr>
          <a:xfrm>
            <a:off x="7423071" y="6311503"/>
            <a:ext cx="485180" cy="485180"/>
          </a:xfrm>
          <a:prstGeom prst="roundRect">
            <a:avLst>
              <a:gd name="adj" fmla="val 18668"/>
            </a:avLst>
          </a:prstGeom>
          <a:solidFill>
            <a:srgbClr val="31136C"/>
          </a:solidFill>
          <a:ln w="7620">
            <a:solidFill>
              <a:srgbClr val="4A2C85"/>
            </a:solidFill>
            <a:prstDash val="solid"/>
          </a:ln>
        </p:spPr>
      </p:sp>
      <p:pic>
        <p:nvPicPr>
          <p:cNvPr id="17" name="Image 4" descr="preencoded.png">    </p:cNvPr>
          <p:cNvPicPr>
            <a:picLocks noChangeAspect="1"/>
          </p:cNvPicPr>
          <p:nvPr/>
        </p:nvPicPr>
        <p:blipFill>
          <a:blip r:embed="rId5"/>
          <a:stretch>
            <a:fillRect/>
          </a:stretch>
        </p:blipFill>
        <p:spPr>
          <a:xfrm>
            <a:off x="7503914" y="6351865"/>
            <a:ext cx="323374" cy="404336"/>
          </a:xfrm>
          <a:prstGeom prst="rect">
            <a:avLst/>
          </a:prstGeom>
        </p:spPr>
      </p:pic>
      <p:sp>
        <p:nvSpPr>
          <p:cNvPr id="18" name="Text 11"/>
          <p:cNvSpPr/>
          <p:nvPr/>
        </p:nvSpPr>
        <p:spPr>
          <a:xfrm>
            <a:off x="8123873" y="6311503"/>
            <a:ext cx="5666303" cy="336947"/>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Professionnalisation de la communication</a:t>
            </a:r>
            <a:endParaRPr lang="en-US" sz="2100" dirty="0"/>
          </a:p>
        </p:txBody>
      </p:sp>
      <p:sp>
        <p:nvSpPr>
          <p:cNvPr id="19" name="Text 12"/>
          <p:cNvSpPr/>
          <p:nvPr/>
        </p:nvSpPr>
        <p:spPr>
          <a:xfrm>
            <a:off x="8123873" y="6777752"/>
            <a:ext cx="5751909" cy="689848"/>
          </a:xfrm>
          <a:prstGeom prst="rect">
            <a:avLst/>
          </a:prstGeom>
          <a:noFill/>
          <a:ln/>
        </p:spPr>
        <p:txBody>
          <a:bodyPr wrap="square" lIns="0" tIns="0" rIns="0" bIns="0" rtlCol="0" anchor="t"/>
          <a:lstStyle/>
          <a:p>
            <a:pPr algn="l" indent="0" marL="0">
              <a:lnSpc>
                <a:spcPts val="2700"/>
              </a:lnSpc>
              <a:buNone/>
            </a:pPr>
            <a:r>
              <a:rPr lang="en-US" sz="1650" dirty="0">
                <a:solidFill>
                  <a:srgbClr val="DCD7E5"/>
                </a:solidFill>
                <a:latin typeface="Heebo Light" pitchFamily="34" charset="0"/>
                <a:ea typeface="Heebo Light" pitchFamily="34" charset="-122"/>
                <a:cs typeface="Heebo Light" pitchFamily="34" charset="-120"/>
              </a:rPr>
              <a:t>donner une image sérieuse, organisée et accueillante de l'association.</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88273" y="1053227"/>
            <a:ext cx="7740253" cy="1253252"/>
          </a:xfrm>
          <a:prstGeom prst="rect">
            <a:avLst/>
          </a:prstGeom>
          <a:noFill/>
          <a:ln/>
        </p:spPr>
        <p:txBody>
          <a:bodyPr wrap="square" lIns="0" tIns="0" rIns="0" bIns="0" rtlCol="0" anchor="t"/>
          <a:lstStyle/>
          <a:p>
            <a:pPr algn="l" indent="0" marL="0">
              <a:lnSpc>
                <a:spcPts val="4900"/>
              </a:lnSpc>
              <a:buNone/>
            </a:pPr>
            <a:r>
              <a:rPr lang="en-US" sz="3900" dirty="0">
                <a:solidFill>
                  <a:srgbClr val="F2F0F4"/>
                </a:solidFill>
                <a:latin typeface="Montserrat" pitchFamily="34" charset="0"/>
                <a:ea typeface="Montserrat" pitchFamily="34" charset="-122"/>
                <a:cs typeface="Montserrat" pitchFamily="34" charset="-120"/>
              </a:rPr>
              <a:t>Les outils pour automatiser sans complexité</a:t>
            </a:r>
            <a:endParaRPr lang="en-US" sz="3900" dirty="0"/>
          </a:p>
        </p:txBody>
      </p:sp>
      <p:sp>
        <p:nvSpPr>
          <p:cNvPr id="4" name="Shape 1"/>
          <p:cNvSpPr/>
          <p:nvPr/>
        </p:nvSpPr>
        <p:spPr>
          <a:xfrm>
            <a:off x="6188273" y="2607231"/>
            <a:ext cx="7740253" cy="4569143"/>
          </a:xfrm>
          <a:prstGeom prst="roundRect">
            <a:avLst>
              <a:gd name="adj" fmla="val 1844"/>
            </a:avLst>
          </a:prstGeom>
          <a:noFill/>
          <a:ln w="7620">
            <a:solidFill>
              <a:srgbClr val="FFFFFF">
                <a:alpha val="24000"/>
              </a:srgbClr>
            </a:solidFill>
            <a:prstDash val="solid"/>
          </a:ln>
        </p:spPr>
      </p:sp>
      <p:sp>
        <p:nvSpPr>
          <p:cNvPr id="5" name="Shape 2"/>
          <p:cNvSpPr/>
          <p:nvPr/>
        </p:nvSpPr>
        <p:spPr>
          <a:xfrm>
            <a:off x="6195893" y="2614851"/>
            <a:ext cx="7724180" cy="897731"/>
          </a:xfrm>
          <a:prstGeom prst="rect">
            <a:avLst/>
          </a:prstGeom>
          <a:solidFill>
            <a:srgbClr val="FFFFFF">
              <a:alpha val="4000"/>
            </a:srgbClr>
          </a:solidFill>
          <a:ln/>
        </p:spPr>
      </p:sp>
      <p:sp>
        <p:nvSpPr>
          <p:cNvPr id="6" name="Text 3"/>
          <p:cNvSpPr/>
          <p:nvPr/>
        </p:nvSpPr>
        <p:spPr>
          <a:xfrm>
            <a:off x="6397466" y="2742724"/>
            <a:ext cx="2169557" cy="320992"/>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Outil</a:t>
            </a:r>
            <a:endParaRPr lang="en-US" sz="1550" dirty="0"/>
          </a:p>
        </p:txBody>
      </p:sp>
      <p:sp>
        <p:nvSpPr>
          <p:cNvPr id="7" name="Text 4"/>
          <p:cNvSpPr/>
          <p:nvPr/>
        </p:nvSpPr>
        <p:spPr>
          <a:xfrm>
            <a:off x="8975646" y="2742724"/>
            <a:ext cx="2165747"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Fonctionnalités principales</a:t>
            </a:r>
            <a:endParaRPr lang="en-US" sz="1550" dirty="0"/>
          </a:p>
        </p:txBody>
      </p:sp>
      <p:sp>
        <p:nvSpPr>
          <p:cNvPr id="8" name="Text 5"/>
          <p:cNvSpPr/>
          <p:nvPr/>
        </p:nvSpPr>
        <p:spPr>
          <a:xfrm>
            <a:off x="11550015" y="2742724"/>
            <a:ext cx="2169557" cy="320992"/>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Idéal pour</a:t>
            </a:r>
            <a:endParaRPr lang="en-US" sz="1550" dirty="0"/>
          </a:p>
        </p:txBody>
      </p:sp>
      <p:sp>
        <p:nvSpPr>
          <p:cNvPr id="9" name="Shape 6"/>
          <p:cNvSpPr/>
          <p:nvPr/>
        </p:nvSpPr>
        <p:spPr>
          <a:xfrm>
            <a:off x="6195893" y="3512582"/>
            <a:ext cx="7724180" cy="1218724"/>
          </a:xfrm>
          <a:prstGeom prst="rect">
            <a:avLst/>
          </a:prstGeom>
          <a:solidFill>
            <a:srgbClr val="000000">
              <a:alpha val="4000"/>
            </a:srgbClr>
          </a:solidFill>
          <a:ln/>
        </p:spPr>
      </p:sp>
      <p:sp>
        <p:nvSpPr>
          <p:cNvPr id="10" name="Text 7"/>
          <p:cNvSpPr/>
          <p:nvPr/>
        </p:nvSpPr>
        <p:spPr>
          <a:xfrm>
            <a:off x="6397466" y="3640455"/>
            <a:ext cx="2169557" cy="320992"/>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ManyChat / Chatfuel</a:t>
            </a:r>
            <a:endParaRPr lang="en-US" sz="1550" dirty="0"/>
          </a:p>
        </p:txBody>
      </p:sp>
      <p:sp>
        <p:nvSpPr>
          <p:cNvPr id="11" name="Text 8"/>
          <p:cNvSpPr/>
          <p:nvPr/>
        </p:nvSpPr>
        <p:spPr>
          <a:xfrm>
            <a:off x="8975646" y="3640455"/>
            <a:ext cx="2165747"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Chatbot Messenger et WhatsApp</a:t>
            </a:r>
            <a:endParaRPr lang="en-US" sz="1550" dirty="0"/>
          </a:p>
        </p:txBody>
      </p:sp>
      <p:sp>
        <p:nvSpPr>
          <p:cNvPr id="12" name="Text 9"/>
          <p:cNvSpPr/>
          <p:nvPr/>
        </p:nvSpPr>
        <p:spPr>
          <a:xfrm>
            <a:off x="11550015" y="3640455"/>
            <a:ext cx="2169557" cy="962978"/>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Gestion des questions fréquentes sur les réseaux sociaux</a:t>
            </a:r>
            <a:endParaRPr lang="en-US" sz="1550" dirty="0"/>
          </a:p>
        </p:txBody>
      </p:sp>
      <p:sp>
        <p:nvSpPr>
          <p:cNvPr id="13" name="Shape 10"/>
          <p:cNvSpPr/>
          <p:nvPr/>
        </p:nvSpPr>
        <p:spPr>
          <a:xfrm>
            <a:off x="6195893" y="4731306"/>
            <a:ext cx="7724180" cy="1218724"/>
          </a:xfrm>
          <a:prstGeom prst="rect">
            <a:avLst/>
          </a:prstGeom>
          <a:solidFill>
            <a:srgbClr val="FFFFFF">
              <a:alpha val="4000"/>
            </a:srgbClr>
          </a:solidFill>
          <a:ln/>
        </p:spPr>
      </p:sp>
      <p:sp>
        <p:nvSpPr>
          <p:cNvPr id="14" name="Text 11"/>
          <p:cNvSpPr/>
          <p:nvPr/>
        </p:nvSpPr>
        <p:spPr>
          <a:xfrm>
            <a:off x="6397466" y="4859179"/>
            <a:ext cx="2169557" cy="320992"/>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Tidio / Crisp</a:t>
            </a:r>
            <a:endParaRPr lang="en-US" sz="1550" dirty="0"/>
          </a:p>
        </p:txBody>
      </p:sp>
      <p:sp>
        <p:nvSpPr>
          <p:cNvPr id="15" name="Text 12"/>
          <p:cNvSpPr/>
          <p:nvPr/>
        </p:nvSpPr>
        <p:spPr>
          <a:xfrm>
            <a:off x="8975646" y="4859179"/>
            <a:ext cx="2165747"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Chatbot intégré au site web</a:t>
            </a:r>
            <a:endParaRPr lang="en-US" sz="1550" dirty="0"/>
          </a:p>
        </p:txBody>
      </p:sp>
      <p:sp>
        <p:nvSpPr>
          <p:cNvPr id="16" name="Text 13"/>
          <p:cNvSpPr/>
          <p:nvPr/>
        </p:nvSpPr>
        <p:spPr>
          <a:xfrm>
            <a:off x="11550015" y="4859179"/>
            <a:ext cx="2169557" cy="962978"/>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Répondre aux visiteurs du site et collecter les coordonnées</a:t>
            </a:r>
            <a:endParaRPr lang="en-US" sz="1550" dirty="0"/>
          </a:p>
        </p:txBody>
      </p:sp>
      <p:sp>
        <p:nvSpPr>
          <p:cNvPr id="17" name="Shape 14"/>
          <p:cNvSpPr/>
          <p:nvPr/>
        </p:nvSpPr>
        <p:spPr>
          <a:xfrm>
            <a:off x="6195893" y="5950029"/>
            <a:ext cx="7724180" cy="1218724"/>
          </a:xfrm>
          <a:prstGeom prst="rect">
            <a:avLst/>
          </a:prstGeom>
          <a:solidFill>
            <a:srgbClr val="000000">
              <a:alpha val="4000"/>
            </a:srgbClr>
          </a:solidFill>
          <a:ln/>
        </p:spPr>
      </p:sp>
      <p:sp>
        <p:nvSpPr>
          <p:cNvPr id="18" name="Text 15"/>
          <p:cNvSpPr/>
          <p:nvPr/>
        </p:nvSpPr>
        <p:spPr>
          <a:xfrm>
            <a:off x="6397466" y="6077903"/>
            <a:ext cx="2169557"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Mailchimp / Brevo (ex-Sendinblue)</a:t>
            </a:r>
            <a:endParaRPr lang="en-US" sz="1550" dirty="0"/>
          </a:p>
        </p:txBody>
      </p:sp>
      <p:sp>
        <p:nvSpPr>
          <p:cNvPr id="19" name="Text 16"/>
          <p:cNvSpPr/>
          <p:nvPr/>
        </p:nvSpPr>
        <p:spPr>
          <a:xfrm>
            <a:off x="8975646" y="6077903"/>
            <a:ext cx="2165747" cy="641985"/>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Répondeurs automatiques par email</a:t>
            </a:r>
            <a:endParaRPr lang="en-US" sz="1550" dirty="0"/>
          </a:p>
        </p:txBody>
      </p:sp>
      <p:sp>
        <p:nvSpPr>
          <p:cNvPr id="20" name="Text 17"/>
          <p:cNvSpPr/>
          <p:nvPr/>
        </p:nvSpPr>
        <p:spPr>
          <a:xfrm>
            <a:off x="11550015" y="6077903"/>
            <a:ext cx="2169557" cy="962978"/>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Accuser réception d'une demande et orienter vers la bonne ressource</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25887" y="335042"/>
            <a:ext cx="7925395" cy="380167"/>
          </a:xfrm>
          <a:prstGeom prst="rect">
            <a:avLst/>
          </a:prstGeom>
          <a:noFill/>
          <a:ln/>
        </p:spPr>
        <p:txBody>
          <a:bodyPr wrap="none" lIns="0" tIns="0" rIns="0" bIns="0" rtlCol="0" anchor="t"/>
          <a:lstStyle/>
          <a:p>
            <a:pPr algn="l" indent="0" marL="0">
              <a:lnSpc>
                <a:spcPts val="2950"/>
              </a:lnSpc>
              <a:buNone/>
            </a:pPr>
            <a:r>
              <a:rPr lang="en-US" sz="2350" dirty="0">
                <a:solidFill>
                  <a:srgbClr val="F2F0F4"/>
                </a:solidFill>
                <a:latin typeface="Montserrat" pitchFamily="34" charset="0"/>
                <a:ea typeface="Montserrat" pitchFamily="34" charset="-122"/>
                <a:cs typeface="Montserrat" pitchFamily="34" charset="-120"/>
              </a:rPr>
              <a:t>Étapes pour automatiser les réponses aux questions</a:t>
            </a:r>
            <a:endParaRPr lang="en-US" sz="2350" dirty="0"/>
          </a:p>
        </p:txBody>
      </p:sp>
      <p:sp>
        <p:nvSpPr>
          <p:cNvPr id="3" name="Shape 1"/>
          <p:cNvSpPr/>
          <p:nvPr/>
        </p:nvSpPr>
        <p:spPr>
          <a:xfrm>
            <a:off x="425887" y="958572"/>
            <a:ext cx="91202" cy="1230273"/>
          </a:xfrm>
          <a:prstGeom prst="roundRect">
            <a:avLst>
              <a:gd name="adj" fmla="val 56043"/>
            </a:avLst>
          </a:prstGeom>
          <a:solidFill>
            <a:srgbClr val="31136C"/>
          </a:solidFill>
          <a:ln w="7620">
            <a:solidFill>
              <a:srgbClr val="4A2C85"/>
            </a:solidFill>
            <a:prstDash val="solid"/>
          </a:ln>
        </p:spPr>
      </p:sp>
      <p:sp>
        <p:nvSpPr>
          <p:cNvPr id="4" name="Text 2"/>
          <p:cNvSpPr/>
          <p:nvPr/>
        </p:nvSpPr>
        <p:spPr>
          <a:xfrm>
            <a:off x="699611" y="958572"/>
            <a:ext cx="3214330" cy="190143"/>
          </a:xfrm>
          <a:prstGeom prst="rect">
            <a:avLst/>
          </a:prstGeom>
          <a:noFill/>
          <a:ln/>
        </p:spPr>
        <p:txBody>
          <a:bodyPr wrap="none" lIns="0" tIns="0" rIns="0" bIns="0" rtlCol="0" anchor="t"/>
          <a:lstStyle/>
          <a:p>
            <a:pPr algn="l" indent="0" marL="0">
              <a:lnSpc>
                <a:spcPts val="1450"/>
              </a:lnSpc>
              <a:buNone/>
            </a:pPr>
            <a:r>
              <a:rPr lang="en-US" sz="1150" dirty="0">
                <a:solidFill>
                  <a:srgbClr val="DCD7E5"/>
                </a:solidFill>
                <a:latin typeface="Montserrat" pitchFamily="34" charset="0"/>
                <a:ea typeface="Montserrat" pitchFamily="34" charset="-122"/>
                <a:cs typeface="Montserrat" pitchFamily="34" charset="-120"/>
              </a:rPr>
              <a:t>Recenser les questions les plus fréquentes</a:t>
            </a:r>
            <a:endParaRPr lang="en-US" sz="1150" dirty="0"/>
          </a:p>
        </p:txBody>
      </p:sp>
      <p:sp>
        <p:nvSpPr>
          <p:cNvPr id="5" name="Text 3"/>
          <p:cNvSpPr/>
          <p:nvPr/>
        </p:nvSpPr>
        <p:spPr>
          <a:xfrm>
            <a:off x="699611" y="1221700"/>
            <a:ext cx="13504902"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Prenez 30 minutes avec votre équipe pour lister toutes les questions posées par :</a:t>
            </a:r>
            <a:endParaRPr lang="en-US" sz="950" dirty="0"/>
          </a:p>
        </p:txBody>
      </p:sp>
      <p:sp>
        <p:nvSpPr>
          <p:cNvPr id="6" name="Text 4"/>
          <p:cNvSpPr/>
          <p:nvPr/>
        </p:nvSpPr>
        <p:spPr>
          <a:xfrm>
            <a:off x="699611" y="1489353"/>
            <a:ext cx="13504902"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Les bénévoles (ex. : "Où trouver mon planning ?", "Comment m'inscrire à une mission ?")</a:t>
            </a:r>
            <a:endParaRPr lang="en-US" sz="950" dirty="0"/>
          </a:p>
        </p:txBody>
      </p:sp>
      <p:sp>
        <p:nvSpPr>
          <p:cNvPr id="7" name="Text 5"/>
          <p:cNvSpPr/>
          <p:nvPr/>
        </p:nvSpPr>
        <p:spPr>
          <a:xfrm>
            <a:off x="699611" y="1726525"/>
            <a:ext cx="13504902"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Les donateurs (ex. : "Comment obtenir un reçu fiscal ?", "Puis-je donner par virement ?")</a:t>
            </a:r>
            <a:endParaRPr lang="en-US" sz="950" dirty="0"/>
          </a:p>
        </p:txBody>
      </p:sp>
      <p:sp>
        <p:nvSpPr>
          <p:cNvPr id="8" name="Text 6"/>
          <p:cNvSpPr/>
          <p:nvPr/>
        </p:nvSpPr>
        <p:spPr>
          <a:xfrm>
            <a:off x="699611" y="1994178"/>
            <a:ext cx="13504902"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Classez-les par thème si besoin : missions bénévoles, dons, événements, adhésions, etc.</a:t>
            </a:r>
            <a:endParaRPr lang="en-US" sz="950" dirty="0"/>
          </a:p>
        </p:txBody>
      </p:sp>
      <p:sp>
        <p:nvSpPr>
          <p:cNvPr id="9" name="Shape 7"/>
          <p:cNvSpPr/>
          <p:nvPr/>
        </p:nvSpPr>
        <p:spPr>
          <a:xfrm>
            <a:off x="608409" y="2310527"/>
            <a:ext cx="91202" cy="1467445"/>
          </a:xfrm>
          <a:prstGeom prst="roundRect">
            <a:avLst>
              <a:gd name="adj" fmla="val 56043"/>
            </a:avLst>
          </a:prstGeom>
          <a:solidFill>
            <a:srgbClr val="31136C"/>
          </a:solidFill>
          <a:ln w="7620">
            <a:solidFill>
              <a:srgbClr val="4A2C85"/>
            </a:solidFill>
            <a:prstDash val="solid"/>
          </a:ln>
        </p:spPr>
      </p:sp>
      <p:sp>
        <p:nvSpPr>
          <p:cNvPr id="10" name="Text 8"/>
          <p:cNvSpPr/>
          <p:nvPr/>
        </p:nvSpPr>
        <p:spPr>
          <a:xfrm>
            <a:off x="882134" y="2310527"/>
            <a:ext cx="3387447" cy="190143"/>
          </a:xfrm>
          <a:prstGeom prst="rect">
            <a:avLst/>
          </a:prstGeom>
          <a:noFill/>
          <a:ln/>
        </p:spPr>
        <p:txBody>
          <a:bodyPr wrap="none" lIns="0" tIns="0" rIns="0" bIns="0" rtlCol="0" anchor="t"/>
          <a:lstStyle/>
          <a:p>
            <a:pPr algn="l" indent="0" marL="0">
              <a:lnSpc>
                <a:spcPts val="1450"/>
              </a:lnSpc>
              <a:buNone/>
            </a:pPr>
            <a:r>
              <a:rPr lang="en-US" sz="1150" dirty="0">
                <a:solidFill>
                  <a:srgbClr val="DCD7E5"/>
                </a:solidFill>
                <a:latin typeface="Montserrat" pitchFamily="34" charset="0"/>
                <a:ea typeface="Montserrat" pitchFamily="34" charset="-122"/>
                <a:cs typeface="Montserrat" pitchFamily="34" charset="-120"/>
              </a:rPr>
              <a:t>Rédiger des réponses claires et synthétiques</a:t>
            </a:r>
            <a:endParaRPr lang="en-US" sz="1150" dirty="0"/>
          </a:p>
        </p:txBody>
      </p:sp>
      <p:sp>
        <p:nvSpPr>
          <p:cNvPr id="11" name="Text 9"/>
          <p:cNvSpPr/>
          <p:nvPr/>
        </p:nvSpPr>
        <p:spPr>
          <a:xfrm>
            <a:off x="882134" y="2573655"/>
            <a:ext cx="13322379"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Chaque réponse automatisée doit être :</a:t>
            </a:r>
            <a:endParaRPr lang="en-US" sz="950" dirty="0"/>
          </a:p>
        </p:txBody>
      </p:sp>
      <p:sp>
        <p:nvSpPr>
          <p:cNvPr id="12" name="Text 10"/>
          <p:cNvSpPr/>
          <p:nvPr/>
        </p:nvSpPr>
        <p:spPr>
          <a:xfrm>
            <a:off x="882134" y="2841308"/>
            <a:ext cx="13322379"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Courte (moins de 3 phrases si possible)</a:t>
            </a:r>
            <a:endParaRPr lang="en-US" sz="950" dirty="0"/>
          </a:p>
        </p:txBody>
      </p:sp>
      <p:sp>
        <p:nvSpPr>
          <p:cNvPr id="13" name="Text 11"/>
          <p:cNvSpPr/>
          <p:nvPr/>
        </p:nvSpPr>
        <p:spPr>
          <a:xfrm>
            <a:off x="882134" y="3078480"/>
            <a:ext cx="13322379"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Actionnable (donner un lien, une marche à suivre simple)</a:t>
            </a:r>
            <a:endParaRPr lang="en-US" sz="950" dirty="0"/>
          </a:p>
        </p:txBody>
      </p:sp>
      <p:sp>
        <p:nvSpPr>
          <p:cNvPr id="14" name="Text 12"/>
          <p:cNvSpPr/>
          <p:nvPr/>
        </p:nvSpPr>
        <p:spPr>
          <a:xfrm>
            <a:off x="882134" y="3315653"/>
            <a:ext cx="13322379"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Bienveillante (utiliser un ton chaleureux et accueillant)</a:t>
            </a:r>
            <a:endParaRPr lang="en-US" sz="950" dirty="0"/>
          </a:p>
        </p:txBody>
      </p:sp>
      <p:sp>
        <p:nvSpPr>
          <p:cNvPr id="15" name="Text 13"/>
          <p:cNvSpPr/>
          <p:nvPr/>
        </p:nvSpPr>
        <p:spPr>
          <a:xfrm>
            <a:off x="882134" y="3583305"/>
            <a:ext cx="13322379"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Exemple de réponse type : "Merci pour votre engagement ! Pour consulter votre planning de mission, connectez-vous ici : [Lien]."</a:t>
            </a:r>
            <a:endParaRPr lang="en-US" sz="950" dirty="0"/>
          </a:p>
        </p:txBody>
      </p:sp>
      <p:sp>
        <p:nvSpPr>
          <p:cNvPr id="16" name="Shape 14"/>
          <p:cNvSpPr/>
          <p:nvPr/>
        </p:nvSpPr>
        <p:spPr>
          <a:xfrm>
            <a:off x="790932" y="3899654"/>
            <a:ext cx="91202" cy="1941790"/>
          </a:xfrm>
          <a:prstGeom prst="roundRect">
            <a:avLst>
              <a:gd name="adj" fmla="val 56043"/>
            </a:avLst>
          </a:prstGeom>
          <a:solidFill>
            <a:srgbClr val="31136C"/>
          </a:solidFill>
          <a:ln w="7620">
            <a:solidFill>
              <a:srgbClr val="4A2C85"/>
            </a:solidFill>
            <a:prstDash val="solid"/>
          </a:ln>
        </p:spPr>
      </p:sp>
      <p:sp>
        <p:nvSpPr>
          <p:cNvPr id="17" name="Text 15"/>
          <p:cNvSpPr/>
          <p:nvPr/>
        </p:nvSpPr>
        <p:spPr>
          <a:xfrm>
            <a:off x="1064657" y="3899654"/>
            <a:ext cx="3522583" cy="190143"/>
          </a:xfrm>
          <a:prstGeom prst="rect">
            <a:avLst/>
          </a:prstGeom>
          <a:noFill/>
          <a:ln/>
        </p:spPr>
        <p:txBody>
          <a:bodyPr wrap="none" lIns="0" tIns="0" rIns="0" bIns="0" rtlCol="0" anchor="t"/>
          <a:lstStyle/>
          <a:p>
            <a:pPr algn="l" indent="0" marL="0">
              <a:lnSpc>
                <a:spcPts val="1450"/>
              </a:lnSpc>
              <a:buNone/>
            </a:pPr>
            <a:r>
              <a:rPr lang="en-US" sz="1150" dirty="0">
                <a:solidFill>
                  <a:srgbClr val="DCD7E5"/>
                </a:solidFill>
                <a:latin typeface="Montserrat" pitchFamily="34" charset="0"/>
                <a:ea typeface="Montserrat" pitchFamily="34" charset="-122"/>
                <a:cs typeface="Montserrat" pitchFamily="34" charset="-120"/>
              </a:rPr>
              <a:t>Choisir l'outil adapté et structurer les réponses</a:t>
            </a:r>
            <a:endParaRPr lang="en-US" sz="1150" dirty="0"/>
          </a:p>
        </p:txBody>
      </p:sp>
      <p:sp>
        <p:nvSpPr>
          <p:cNvPr id="18" name="Text 16"/>
          <p:cNvSpPr/>
          <p:nvPr/>
        </p:nvSpPr>
        <p:spPr>
          <a:xfrm>
            <a:off x="1064657" y="4162782"/>
            <a:ext cx="13139857"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Utilisez un chatbot si les questions viennent de Messenger, WhatsApp ou du site web.</a:t>
            </a:r>
            <a:endParaRPr lang="en-US" sz="950" dirty="0"/>
          </a:p>
        </p:txBody>
      </p:sp>
      <p:sp>
        <p:nvSpPr>
          <p:cNvPr id="19" name="Text 17"/>
          <p:cNvSpPr/>
          <p:nvPr/>
        </p:nvSpPr>
        <p:spPr>
          <a:xfrm>
            <a:off x="1064657" y="4399955"/>
            <a:ext cx="13139857"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Mettez en place des répondeurs automatiques pour les emails d'inscription ou de premier contact.</a:t>
            </a:r>
            <a:endParaRPr lang="en-US" sz="950" dirty="0"/>
          </a:p>
        </p:txBody>
      </p:sp>
      <p:sp>
        <p:nvSpPr>
          <p:cNvPr id="20" name="Text 18"/>
          <p:cNvSpPr/>
          <p:nvPr/>
        </p:nvSpPr>
        <p:spPr>
          <a:xfrm>
            <a:off x="1064657" y="4667607"/>
            <a:ext cx="13139857"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Pensez à prévoir un menu de choix dans votre chatbot pour guider l'utilisateur :</a:t>
            </a:r>
            <a:endParaRPr lang="en-US" sz="950" dirty="0"/>
          </a:p>
        </p:txBody>
      </p:sp>
      <p:sp>
        <p:nvSpPr>
          <p:cNvPr id="21" name="Text 19"/>
          <p:cNvSpPr/>
          <p:nvPr/>
        </p:nvSpPr>
        <p:spPr>
          <a:xfrm>
            <a:off x="1064657" y="4935260"/>
            <a:ext cx="13139857"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Missions bénévoles</a:t>
            </a:r>
            <a:endParaRPr lang="en-US" sz="950" dirty="0"/>
          </a:p>
        </p:txBody>
      </p:sp>
      <p:sp>
        <p:nvSpPr>
          <p:cNvPr id="22" name="Text 20"/>
          <p:cNvSpPr/>
          <p:nvPr/>
        </p:nvSpPr>
        <p:spPr>
          <a:xfrm>
            <a:off x="1064657" y="5172432"/>
            <a:ext cx="13139857"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Faire un don</a:t>
            </a:r>
            <a:endParaRPr lang="en-US" sz="950" dirty="0"/>
          </a:p>
        </p:txBody>
      </p:sp>
      <p:sp>
        <p:nvSpPr>
          <p:cNvPr id="23" name="Text 21"/>
          <p:cNvSpPr/>
          <p:nvPr/>
        </p:nvSpPr>
        <p:spPr>
          <a:xfrm>
            <a:off x="1064657" y="5409605"/>
            <a:ext cx="13139857"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Demander un reçu fiscal</a:t>
            </a:r>
            <a:endParaRPr lang="en-US" sz="950" dirty="0"/>
          </a:p>
        </p:txBody>
      </p:sp>
      <p:sp>
        <p:nvSpPr>
          <p:cNvPr id="24" name="Text 22"/>
          <p:cNvSpPr/>
          <p:nvPr/>
        </p:nvSpPr>
        <p:spPr>
          <a:xfrm>
            <a:off x="1064657" y="5646777"/>
            <a:ext cx="13139857"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Nous contacter</a:t>
            </a:r>
            <a:endParaRPr lang="en-US" sz="950" dirty="0"/>
          </a:p>
        </p:txBody>
      </p:sp>
      <p:sp>
        <p:nvSpPr>
          <p:cNvPr id="25" name="Shape 23"/>
          <p:cNvSpPr/>
          <p:nvPr/>
        </p:nvSpPr>
        <p:spPr>
          <a:xfrm>
            <a:off x="973455" y="5963126"/>
            <a:ext cx="91202" cy="962620"/>
          </a:xfrm>
          <a:prstGeom prst="roundRect">
            <a:avLst>
              <a:gd name="adj" fmla="val 56043"/>
            </a:avLst>
          </a:prstGeom>
          <a:solidFill>
            <a:srgbClr val="31136C"/>
          </a:solidFill>
          <a:ln w="7620">
            <a:solidFill>
              <a:srgbClr val="4A2C85"/>
            </a:solidFill>
            <a:prstDash val="solid"/>
          </a:ln>
        </p:spPr>
      </p:sp>
      <p:sp>
        <p:nvSpPr>
          <p:cNvPr id="26" name="Text 24"/>
          <p:cNvSpPr/>
          <p:nvPr/>
        </p:nvSpPr>
        <p:spPr>
          <a:xfrm>
            <a:off x="1247180" y="5963126"/>
            <a:ext cx="2006560" cy="190143"/>
          </a:xfrm>
          <a:prstGeom prst="rect">
            <a:avLst/>
          </a:prstGeom>
          <a:noFill/>
          <a:ln/>
        </p:spPr>
        <p:txBody>
          <a:bodyPr wrap="none" lIns="0" tIns="0" rIns="0" bIns="0" rtlCol="0" anchor="t"/>
          <a:lstStyle/>
          <a:p>
            <a:pPr algn="l" indent="0" marL="0">
              <a:lnSpc>
                <a:spcPts val="1450"/>
              </a:lnSpc>
              <a:buNone/>
            </a:pPr>
            <a:r>
              <a:rPr lang="en-US" sz="1150" dirty="0">
                <a:solidFill>
                  <a:srgbClr val="DCD7E5"/>
                </a:solidFill>
                <a:latin typeface="Montserrat" pitchFamily="34" charset="0"/>
                <a:ea typeface="Montserrat" pitchFamily="34" charset="-122"/>
                <a:cs typeface="Montserrat" pitchFamily="34" charset="-120"/>
              </a:rPr>
              <a:t>Tester toutes les situations</a:t>
            </a:r>
            <a:endParaRPr lang="en-US" sz="1150" dirty="0"/>
          </a:p>
        </p:txBody>
      </p:sp>
      <p:sp>
        <p:nvSpPr>
          <p:cNvPr id="27" name="Text 25"/>
          <p:cNvSpPr/>
          <p:nvPr/>
        </p:nvSpPr>
        <p:spPr>
          <a:xfrm>
            <a:off x="1247180" y="6226254"/>
            <a:ext cx="12957334"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Avant de rendre l'automatisation publique :</a:t>
            </a:r>
            <a:endParaRPr lang="en-US" sz="950" dirty="0"/>
          </a:p>
        </p:txBody>
      </p:sp>
      <p:sp>
        <p:nvSpPr>
          <p:cNvPr id="28" name="Text 26"/>
          <p:cNvSpPr/>
          <p:nvPr/>
        </p:nvSpPr>
        <p:spPr>
          <a:xfrm>
            <a:off x="1247180" y="6493907"/>
            <a:ext cx="12957334"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Simulez différentes questions pour vérifier que chaque situation mène bien à une réponse adaptée.</a:t>
            </a:r>
            <a:endParaRPr lang="en-US" sz="950" dirty="0"/>
          </a:p>
        </p:txBody>
      </p:sp>
      <p:sp>
        <p:nvSpPr>
          <p:cNvPr id="29" name="Text 27"/>
          <p:cNvSpPr/>
          <p:nvPr/>
        </p:nvSpPr>
        <p:spPr>
          <a:xfrm>
            <a:off x="1247180" y="6731079"/>
            <a:ext cx="12957334" cy="194667"/>
          </a:xfrm>
          <a:prstGeom prst="rect">
            <a:avLst/>
          </a:prstGeom>
          <a:noFill/>
          <a:ln/>
        </p:spPr>
        <p:txBody>
          <a:bodyPr wrap="none" lIns="0" tIns="0" rIns="0" bIns="0" rtlCol="0" anchor="t"/>
          <a:lstStyle/>
          <a:p>
            <a:pPr algn="l" marL="342900" indent="-342900">
              <a:lnSpc>
                <a:spcPts val="1500"/>
              </a:lnSpc>
              <a:buSzPct val="100000"/>
              <a:buChar char="•"/>
            </a:pPr>
            <a:r>
              <a:rPr lang="en-US" sz="950" dirty="0">
                <a:solidFill>
                  <a:srgbClr val="DCD7E5"/>
                </a:solidFill>
                <a:latin typeface="Heebo Light" pitchFamily="34" charset="0"/>
                <a:ea typeface="Heebo Light" pitchFamily="34" charset="-122"/>
                <a:cs typeface="Heebo Light" pitchFamily="34" charset="-120"/>
              </a:rPr>
              <a:t>Vérifiez la clarté et l'accessibilité des réponses (pas de jargon, phrases courtes).</a:t>
            </a:r>
            <a:endParaRPr lang="en-US" sz="950" dirty="0"/>
          </a:p>
        </p:txBody>
      </p:sp>
      <p:sp>
        <p:nvSpPr>
          <p:cNvPr id="30" name="Shape 28"/>
          <p:cNvSpPr/>
          <p:nvPr/>
        </p:nvSpPr>
        <p:spPr>
          <a:xfrm>
            <a:off x="790932" y="7047428"/>
            <a:ext cx="91202" cy="725448"/>
          </a:xfrm>
          <a:prstGeom prst="roundRect">
            <a:avLst>
              <a:gd name="adj" fmla="val 56043"/>
            </a:avLst>
          </a:prstGeom>
          <a:solidFill>
            <a:srgbClr val="31136C"/>
          </a:solidFill>
          <a:ln w="7620">
            <a:solidFill>
              <a:srgbClr val="4A2C85"/>
            </a:solidFill>
            <a:prstDash val="solid"/>
          </a:ln>
        </p:spPr>
      </p:sp>
      <p:sp>
        <p:nvSpPr>
          <p:cNvPr id="31" name="Text 29"/>
          <p:cNvSpPr/>
          <p:nvPr/>
        </p:nvSpPr>
        <p:spPr>
          <a:xfrm>
            <a:off x="1064657" y="7047428"/>
            <a:ext cx="3982283" cy="190143"/>
          </a:xfrm>
          <a:prstGeom prst="rect">
            <a:avLst/>
          </a:prstGeom>
          <a:noFill/>
          <a:ln/>
        </p:spPr>
        <p:txBody>
          <a:bodyPr wrap="none" lIns="0" tIns="0" rIns="0" bIns="0" rtlCol="0" anchor="t"/>
          <a:lstStyle/>
          <a:p>
            <a:pPr algn="l" indent="0" marL="0">
              <a:lnSpc>
                <a:spcPts val="1450"/>
              </a:lnSpc>
              <a:buNone/>
            </a:pPr>
            <a:r>
              <a:rPr lang="en-US" sz="1150" dirty="0">
                <a:solidFill>
                  <a:srgbClr val="DCD7E5"/>
                </a:solidFill>
                <a:latin typeface="Montserrat" pitchFamily="34" charset="0"/>
                <a:ea typeface="Montserrat" pitchFamily="34" charset="-122"/>
                <a:cs typeface="Montserrat" pitchFamily="34" charset="-120"/>
              </a:rPr>
              <a:t>Prévoir une "porte de sortie" vers un contact humain</a:t>
            </a:r>
            <a:endParaRPr lang="en-US" sz="1150" dirty="0"/>
          </a:p>
        </p:txBody>
      </p:sp>
      <p:sp>
        <p:nvSpPr>
          <p:cNvPr id="32" name="Text 30"/>
          <p:cNvSpPr/>
          <p:nvPr/>
        </p:nvSpPr>
        <p:spPr>
          <a:xfrm>
            <a:off x="1064657" y="7310557"/>
            <a:ext cx="13139857"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Même si la réponse est automatisée, toujours laisser la possibilité de contacter un responsable si la question est complexe.</a:t>
            </a:r>
            <a:endParaRPr lang="en-US" sz="950" dirty="0"/>
          </a:p>
        </p:txBody>
      </p:sp>
      <p:sp>
        <p:nvSpPr>
          <p:cNvPr id="33" name="Text 31"/>
          <p:cNvSpPr/>
          <p:nvPr/>
        </p:nvSpPr>
        <p:spPr>
          <a:xfrm>
            <a:off x="1064657" y="7578209"/>
            <a:ext cx="13139857" cy="194667"/>
          </a:xfrm>
          <a:prstGeom prst="rect">
            <a:avLst/>
          </a:prstGeom>
          <a:noFill/>
          <a:ln/>
        </p:spPr>
        <p:txBody>
          <a:bodyPr wrap="none" lIns="0" tIns="0" rIns="0" bIns="0" rtlCol="0" anchor="t"/>
          <a:lstStyle/>
          <a:p>
            <a:pPr algn="l" indent="0" marL="0">
              <a:lnSpc>
                <a:spcPts val="1500"/>
              </a:lnSpc>
              <a:buNone/>
            </a:pPr>
            <a:r>
              <a:rPr lang="en-US" sz="950" dirty="0">
                <a:solidFill>
                  <a:srgbClr val="DCD7E5"/>
                </a:solidFill>
                <a:latin typeface="Heebo Light" pitchFamily="34" charset="0"/>
                <a:ea typeface="Heebo Light" pitchFamily="34" charset="-122"/>
                <a:cs typeface="Heebo Light" pitchFamily="34" charset="-120"/>
              </a:rPr>
              <a:t>Exemple : "Besoin d'une aide plus personnalisée ? Écrivez-nous à [adresse email] ou contactez [Prénom] au [numéro]."</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896660"/>
            <a:ext cx="130428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Bonnes pratiques pour une automatisation efficace</a:t>
            </a:r>
            <a:endParaRPr lang="en-US" sz="4450" dirty="0"/>
          </a:p>
        </p:txBody>
      </p:sp>
      <p:sp>
        <p:nvSpPr>
          <p:cNvPr id="3" name="Text 1"/>
          <p:cNvSpPr/>
          <p:nvPr/>
        </p:nvSpPr>
        <p:spPr>
          <a:xfrm>
            <a:off x="1875353" y="2943701"/>
            <a:ext cx="3157299" cy="354330"/>
          </a:xfrm>
          <a:prstGeom prst="rect">
            <a:avLst/>
          </a:prstGeom>
          <a:noFill/>
          <a:ln/>
        </p:spPr>
        <p:txBody>
          <a:bodyPr wrap="non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Perspective utilisateur</a:t>
            </a:r>
            <a:endParaRPr lang="en-US" sz="2200" dirty="0"/>
          </a:p>
        </p:txBody>
      </p:sp>
      <p:sp>
        <p:nvSpPr>
          <p:cNvPr id="4" name="Text 2"/>
          <p:cNvSpPr/>
          <p:nvPr/>
        </p:nvSpPr>
        <p:spPr>
          <a:xfrm>
            <a:off x="793790" y="3434120"/>
            <a:ext cx="4238863" cy="1088708"/>
          </a:xfrm>
          <a:prstGeom prst="rect">
            <a:avLst/>
          </a:prstGeom>
          <a:noFill/>
          <a:ln/>
        </p:spPr>
        <p:txBody>
          <a:bodyPr wrap="square" lIns="0" tIns="0" rIns="0" bIns="0" rtlCol="0" anchor="t"/>
          <a:lstStyle/>
          <a:p>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Mettez-vous à la place du bénévole ou donateur : est-ce que la réponse est immédiate et utile ?</a:t>
            </a:r>
            <a:endParaRPr lang="en-US" sz="1750" dirty="0"/>
          </a:p>
        </p:txBody>
      </p:sp>
      <p:pic>
        <p:nvPicPr>
          <p:cNvPr id="5" name="Image 0" descr="preencoded.png">    </p:cNvPr>
          <p:cNvPicPr>
            <a:picLocks noChangeAspect="1"/>
          </p:cNvPicPr>
          <p:nvPr/>
        </p:nvPicPr>
        <p:blipFill>
          <a:blip r:embed="rId1"/>
          <a:stretch>
            <a:fillRect/>
          </a:stretch>
        </p:blipFill>
        <p:spPr>
          <a:xfrm>
            <a:off x="5032653" y="2767846"/>
            <a:ext cx="4564975" cy="4564975"/>
          </a:xfrm>
          <a:prstGeom prst="rect">
            <a:avLst/>
          </a:prstGeom>
        </p:spPr>
      </p:pic>
      <p:pic>
        <p:nvPicPr>
          <p:cNvPr id="6" name="Image 1" descr="preencoded.png">    </p:cNvPr>
          <p:cNvPicPr>
            <a:picLocks noChangeAspect="1"/>
          </p:cNvPicPr>
          <p:nvPr/>
        </p:nvPicPr>
        <p:blipFill>
          <a:blip r:embed="rId2"/>
          <a:stretch>
            <a:fillRect/>
          </a:stretch>
        </p:blipFill>
        <p:spPr>
          <a:xfrm>
            <a:off x="6324362" y="4019788"/>
            <a:ext cx="318968" cy="398621"/>
          </a:xfrm>
          <a:prstGeom prst="rect">
            <a:avLst/>
          </a:prstGeom>
        </p:spPr>
      </p:pic>
      <p:sp>
        <p:nvSpPr>
          <p:cNvPr id="7" name="Text 3"/>
          <p:cNvSpPr/>
          <p:nvPr/>
        </p:nvSpPr>
        <p:spPr>
          <a:xfrm>
            <a:off x="9597628" y="2943701"/>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Ton humain</a:t>
            </a:r>
            <a:endParaRPr lang="en-US" sz="2200" dirty="0"/>
          </a:p>
        </p:txBody>
      </p:sp>
      <p:sp>
        <p:nvSpPr>
          <p:cNvPr id="8" name="Text 4"/>
          <p:cNvSpPr/>
          <p:nvPr/>
        </p:nvSpPr>
        <p:spPr>
          <a:xfrm>
            <a:off x="9597628" y="3434120"/>
            <a:ext cx="4238982"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Adoptez un ton humain : même automatisé, le message doit rester chaleureux.</a:t>
            </a:r>
            <a:endParaRPr lang="en-US" sz="1750" dirty="0"/>
          </a:p>
        </p:txBody>
      </p:sp>
      <p:pic>
        <p:nvPicPr>
          <p:cNvPr id="9" name="Image 2" descr="preencoded.png">    </p:cNvPr>
          <p:cNvPicPr>
            <a:picLocks noChangeAspect="1"/>
          </p:cNvPicPr>
          <p:nvPr/>
        </p:nvPicPr>
        <p:blipFill>
          <a:blip r:embed="rId3"/>
          <a:stretch>
            <a:fillRect/>
          </a:stretch>
        </p:blipFill>
        <p:spPr>
          <a:xfrm>
            <a:off x="5032653" y="2767846"/>
            <a:ext cx="4564975" cy="4564975"/>
          </a:xfrm>
          <a:prstGeom prst="rect">
            <a:avLst/>
          </a:prstGeom>
        </p:spPr>
      </p:pic>
      <p:pic>
        <p:nvPicPr>
          <p:cNvPr id="10" name="Image 3" descr="preencoded.png">    </p:cNvPr>
          <p:cNvPicPr>
            <a:picLocks noChangeAspect="1"/>
          </p:cNvPicPr>
          <p:nvPr/>
        </p:nvPicPr>
        <p:blipFill>
          <a:blip r:embed="rId4"/>
          <a:stretch>
            <a:fillRect/>
          </a:stretch>
        </p:blipFill>
        <p:spPr>
          <a:xfrm>
            <a:off x="7986713" y="4019788"/>
            <a:ext cx="318968" cy="398621"/>
          </a:xfrm>
          <a:prstGeom prst="rect">
            <a:avLst/>
          </a:prstGeom>
        </p:spPr>
      </p:pic>
      <p:sp>
        <p:nvSpPr>
          <p:cNvPr id="11" name="Text 5"/>
          <p:cNvSpPr/>
          <p:nvPr/>
        </p:nvSpPr>
        <p:spPr>
          <a:xfrm>
            <a:off x="9597628" y="5214818"/>
            <a:ext cx="3198733"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Actualisation régulière</a:t>
            </a:r>
            <a:endParaRPr lang="en-US" sz="2200" dirty="0"/>
          </a:p>
        </p:txBody>
      </p:sp>
      <p:sp>
        <p:nvSpPr>
          <p:cNvPr id="12" name="Text 6"/>
          <p:cNvSpPr/>
          <p:nvPr/>
        </p:nvSpPr>
        <p:spPr>
          <a:xfrm>
            <a:off x="9597628" y="5705237"/>
            <a:ext cx="4238982" cy="1451610"/>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Actualisez régulièrement les réponses : tenez compte des nouveaux événements, des changements d'organisation ou des retours des utilisateurs.</a:t>
            </a:r>
            <a:endParaRPr lang="en-US" sz="1750" dirty="0"/>
          </a:p>
        </p:txBody>
      </p:sp>
      <p:pic>
        <p:nvPicPr>
          <p:cNvPr id="13" name="Image 4" descr="preencoded.png">    </p:cNvPr>
          <p:cNvPicPr>
            <a:picLocks noChangeAspect="1"/>
          </p:cNvPicPr>
          <p:nvPr/>
        </p:nvPicPr>
        <p:blipFill>
          <a:blip r:embed="rId5"/>
          <a:stretch>
            <a:fillRect/>
          </a:stretch>
        </p:blipFill>
        <p:spPr>
          <a:xfrm>
            <a:off x="5032653" y="2767846"/>
            <a:ext cx="4564975" cy="4564975"/>
          </a:xfrm>
          <a:prstGeom prst="rect">
            <a:avLst/>
          </a:prstGeom>
        </p:spPr>
      </p:pic>
      <p:pic>
        <p:nvPicPr>
          <p:cNvPr id="14" name="Image 5" descr="preencoded.png">    </p:cNvPr>
          <p:cNvPicPr>
            <a:picLocks noChangeAspect="1"/>
          </p:cNvPicPr>
          <p:nvPr/>
        </p:nvPicPr>
        <p:blipFill>
          <a:blip r:embed="rId6"/>
          <a:stretch>
            <a:fillRect/>
          </a:stretch>
        </p:blipFill>
        <p:spPr>
          <a:xfrm>
            <a:off x="7986713" y="5682139"/>
            <a:ext cx="318968" cy="398621"/>
          </a:xfrm>
          <a:prstGeom prst="rect">
            <a:avLst/>
          </a:prstGeom>
        </p:spPr>
      </p:pic>
      <p:sp>
        <p:nvSpPr>
          <p:cNvPr id="15" name="Text 7"/>
          <p:cNvSpPr/>
          <p:nvPr/>
        </p:nvSpPr>
        <p:spPr>
          <a:xfrm>
            <a:off x="1661874" y="5214818"/>
            <a:ext cx="3370778" cy="354330"/>
          </a:xfrm>
          <a:prstGeom prst="rect">
            <a:avLst/>
          </a:prstGeom>
          <a:noFill/>
          <a:ln/>
        </p:spPr>
        <p:txBody>
          <a:bodyPr wrap="non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Protection des données</a:t>
            </a:r>
            <a:endParaRPr lang="en-US" sz="2200" dirty="0"/>
          </a:p>
        </p:txBody>
      </p:sp>
      <p:sp>
        <p:nvSpPr>
          <p:cNvPr id="16" name="Text 8"/>
          <p:cNvSpPr/>
          <p:nvPr/>
        </p:nvSpPr>
        <p:spPr>
          <a:xfrm>
            <a:off x="793790" y="5705237"/>
            <a:ext cx="4238863" cy="1451610"/>
          </a:xfrm>
          <a:prstGeom prst="rect">
            <a:avLst/>
          </a:prstGeom>
          <a:noFill/>
          <a:ln/>
        </p:spPr>
        <p:txBody>
          <a:bodyPr wrap="square" lIns="0" tIns="0" rIns="0" bIns="0" rtlCol="0" anchor="t"/>
          <a:lstStyle/>
          <a:p>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Respectez la protection des données : ne collectez que les informations strictement nécessaires, et informez toujours les utilisateurs de l'usage de leurs données.</a:t>
            </a:r>
            <a:endParaRPr lang="en-US" sz="1750" dirty="0"/>
          </a:p>
        </p:txBody>
      </p:sp>
      <p:pic>
        <p:nvPicPr>
          <p:cNvPr id="17" name="Image 6" descr="preencoded.png">    </p:cNvPr>
          <p:cNvPicPr>
            <a:picLocks noChangeAspect="1"/>
          </p:cNvPicPr>
          <p:nvPr/>
        </p:nvPicPr>
        <p:blipFill>
          <a:blip r:embed="rId7"/>
          <a:stretch>
            <a:fillRect/>
          </a:stretch>
        </p:blipFill>
        <p:spPr>
          <a:xfrm>
            <a:off x="5032653" y="2767846"/>
            <a:ext cx="4564975" cy="4564975"/>
          </a:xfrm>
          <a:prstGeom prst="rect">
            <a:avLst/>
          </a:prstGeom>
        </p:spPr>
      </p:pic>
      <p:pic>
        <p:nvPicPr>
          <p:cNvPr id="18" name="Image 7" descr="preencoded.png">    </p:cNvPr>
          <p:cNvPicPr>
            <a:picLocks noChangeAspect="1"/>
          </p:cNvPicPr>
          <p:nvPr/>
        </p:nvPicPr>
        <p:blipFill>
          <a:blip r:embed="rId8"/>
          <a:stretch>
            <a:fillRect/>
          </a:stretch>
        </p:blipFill>
        <p:spPr>
          <a:xfrm>
            <a:off x="6324362" y="5682139"/>
            <a:ext cx="318968" cy="3986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12324" y="858679"/>
            <a:ext cx="7692152" cy="1296114"/>
          </a:xfrm>
          <a:prstGeom prst="rect">
            <a:avLst/>
          </a:prstGeom>
          <a:noFill/>
          <a:ln/>
        </p:spPr>
        <p:txBody>
          <a:bodyPr wrap="square" lIns="0" tIns="0" rIns="0" bIns="0" rtlCol="0" anchor="t"/>
          <a:lstStyle/>
          <a:p>
            <a:pPr algn="l" indent="0" marL="0">
              <a:lnSpc>
                <a:spcPts val="5100"/>
              </a:lnSpc>
              <a:buNone/>
            </a:pPr>
            <a:r>
              <a:rPr lang="en-US" sz="4050" dirty="0">
                <a:solidFill>
                  <a:srgbClr val="F2F0F4"/>
                </a:solidFill>
                <a:latin typeface="Montserrat" pitchFamily="34" charset="0"/>
                <a:ea typeface="Montserrat" pitchFamily="34" charset="-122"/>
                <a:cs typeface="Montserrat" pitchFamily="34" charset="-120"/>
              </a:rPr>
              <a:t>Exemple concret de flux conversationnel automatisé</a:t>
            </a:r>
            <a:endParaRPr lang="en-US" sz="4050" dirty="0"/>
          </a:p>
        </p:txBody>
      </p:sp>
      <p:pic>
        <p:nvPicPr>
          <p:cNvPr id="4" name="Image 1" descr="preencoded.png">    </p:cNvPr>
          <p:cNvPicPr>
            <a:picLocks noChangeAspect="1"/>
          </p:cNvPicPr>
          <p:nvPr/>
        </p:nvPicPr>
        <p:blipFill>
          <a:blip r:embed="rId2"/>
          <a:stretch>
            <a:fillRect/>
          </a:stretch>
        </p:blipFill>
        <p:spPr>
          <a:xfrm>
            <a:off x="6212324" y="2465903"/>
            <a:ext cx="1037034" cy="1526977"/>
          </a:xfrm>
          <a:prstGeom prst="rect">
            <a:avLst/>
          </a:prstGeom>
        </p:spPr>
      </p:pic>
      <p:sp>
        <p:nvSpPr>
          <p:cNvPr id="5" name="Text 1"/>
          <p:cNvSpPr/>
          <p:nvPr/>
        </p:nvSpPr>
        <p:spPr>
          <a:xfrm>
            <a:off x="7560469" y="2673310"/>
            <a:ext cx="4741069" cy="324088"/>
          </a:xfrm>
          <a:prstGeom prst="rect">
            <a:avLst/>
          </a:prstGeom>
          <a:noFill/>
          <a:ln/>
        </p:spPr>
        <p:txBody>
          <a:bodyPr wrap="non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Question : "Comment faire un don ?"</a:t>
            </a:r>
            <a:endParaRPr lang="en-US" sz="2000" dirty="0"/>
          </a:p>
        </p:txBody>
      </p:sp>
      <p:sp>
        <p:nvSpPr>
          <p:cNvPr id="6" name="Text 2"/>
          <p:cNvSpPr/>
          <p:nvPr/>
        </p:nvSpPr>
        <p:spPr>
          <a:xfrm>
            <a:off x="7560469" y="3121819"/>
            <a:ext cx="6344007" cy="663654"/>
          </a:xfrm>
          <a:prstGeom prst="rect">
            <a:avLst/>
          </a:prstGeom>
          <a:noFill/>
          <a:ln/>
        </p:spPr>
        <p:txBody>
          <a:bodyPr wrap="squar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"Merci pour votre soutien ! Vous pouvez faire un don sécurisé en ligne ici : [Lien]. Chaque geste compte pour nous !"</a:t>
            </a:r>
            <a:endParaRPr lang="en-US" sz="1600" dirty="0"/>
          </a:p>
        </p:txBody>
      </p:sp>
      <p:pic>
        <p:nvPicPr>
          <p:cNvPr id="7" name="Image 2" descr="preencoded.png">    </p:cNvPr>
          <p:cNvPicPr>
            <a:picLocks noChangeAspect="1"/>
          </p:cNvPicPr>
          <p:nvPr/>
        </p:nvPicPr>
        <p:blipFill>
          <a:blip r:embed="rId3"/>
          <a:stretch>
            <a:fillRect/>
          </a:stretch>
        </p:blipFill>
        <p:spPr>
          <a:xfrm>
            <a:off x="6212324" y="3992880"/>
            <a:ext cx="1037034" cy="1851065"/>
          </a:xfrm>
          <a:prstGeom prst="rect">
            <a:avLst/>
          </a:prstGeom>
        </p:spPr>
      </p:pic>
      <p:sp>
        <p:nvSpPr>
          <p:cNvPr id="8" name="Text 3"/>
          <p:cNvSpPr/>
          <p:nvPr/>
        </p:nvSpPr>
        <p:spPr>
          <a:xfrm>
            <a:off x="7560469" y="4200287"/>
            <a:ext cx="6344007" cy="648176"/>
          </a:xfrm>
          <a:prstGeom prst="rect">
            <a:avLst/>
          </a:prstGeom>
          <a:noFill/>
          <a:ln/>
        </p:spPr>
        <p:txBody>
          <a:bodyPr wrap="squar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Question : "Où trouver le calendrier des missions ?"</a:t>
            </a:r>
            <a:endParaRPr lang="en-US" sz="2000" dirty="0"/>
          </a:p>
        </p:txBody>
      </p:sp>
      <p:sp>
        <p:nvSpPr>
          <p:cNvPr id="9" name="Text 4"/>
          <p:cNvSpPr/>
          <p:nvPr/>
        </p:nvSpPr>
        <p:spPr>
          <a:xfrm>
            <a:off x="7560469" y="4972883"/>
            <a:ext cx="6344007" cy="663654"/>
          </a:xfrm>
          <a:prstGeom prst="rect">
            <a:avLst/>
          </a:prstGeom>
          <a:noFill/>
          <a:ln/>
        </p:spPr>
        <p:txBody>
          <a:bodyPr wrap="squar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"Retrouvez toutes nos missions disponibles en suivant ce lien : [Lien]. Hâte de vous retrouver sur le terrain !"</a:t>
            </a:r>
            <a:endParaRPr lang="en-US" sz="1600" dirty="0"/>
          </a:p>
        </p:txBody>
      </p:sp>
      <p:pic>
        <p:nvPicPr>
          <p:cNvPr id="10" name="Image 3" descr="preencoded.png">    </p:cNvPr>
          <p:cNvPicPr>
            <a:picLocks noChangeAspect="1"/>
          </p:cNvPicPr>
          <p:nvPr/>
        </p:nvPicPr>
        <p:blipFill>
          <a:blip r:embed="rId4"/>
          <a:stretch>
            <a:fillRect/>
          </a:stretch>
        </p:blipFill>
        <p:spPr>
          <a:xfrm>
            <a:off x="6212324" y="5843945"/>
            <a:ext cx="1037034" cy="1526977"/>
          </a:xfrm>
          <a:prstGeom prst="rect">
            <a:avLst/>
          </a:prstGeom>
        </p:spPr>
      </p:pic>
      <p:sp>
        <p:nvSpPr>
          <p:cNvPr id="11" name="Text 5"/>
          <p:cNvSpPr/>
          <p:nvPr/>
        </p:nvSpPr>
        <p:spPr>
          <a:xfrm>
            <a:off x="7560469" y="6051352"/>
            <a:ext cx="5464493" cy="324088"/>
          </a:xfrm>
          <a:prstGeom prst="rect">
            <a:avLst/>
          </a:prstGeom>
          <a:noFill/>
          <a:ln/>
        </p:spPr>
        <p:txBody>
          <a:bodyPr wrap="non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Question : "Puis-je obtenir un reçu fiscal ?"</a:t>
            </a:r>
            <a:endParaRPr lang="en-US" sz="2000" dirty="0"/>
          </a:p>
        </p:txBody>
      </p:sp>
      <p:sp>
        <p:nvSpPr>
          <p:cNvPr id="12" name="Text 6"/>
          <p:cNvSpPr/>
          <p:nvPr/>
        </p:nvSpPr>
        <p:spPr>
          <a:xfrm>
            <a:off x="7560469" y="6499860"/>
            <a:ext cx="6344007" cy="663654"/>
          </a:xfrm>
          <a:prstGeom prst="rect">
            <a:avLst/>
          </a:prstGeom>
          <a:noFill/>
          <a:ln/>
        </p:spPr>
        <p:txBody>
          <a:bodyPr wrap="squar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"Bien sûr ! Votre reçu fiscal sera envoyé par email dans un délai de 48h après réception de votre don. Merci de votre générosité !"</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35235"/>
          </a:xfrm>
          <a:prstGeom prst="rect">
            <a:avLst/>
          </a:prstGeom>
        </p:spPr>
      </p:pic>
      <p:sp>
        <p:nvSpPr>
          <p:cNvPr id="3" name="Text 0"/>
          <p:cNvSpPr/>
          <p:nvPr/>
        </p:nvSpPr>
        <p:spPr>
          <a:xfrm>
            <a:off x="793790" y="3827264"/>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Astuce de pro</a:t>
            </a:r>
            <a:endParaRPr lang="en-US" sz="4450" dirty="0"/>
          </a:p>
        </p:txBody>
      </p:sp>
      <p:sp>
        <p:nvSpPr>
          <p:cNvPr id="4" name="Text 1"/>
          <p:cNvSpPr/>
          <p:nvPr/>
        </p:nvSpPr>
        <p:spPr>
          <a:xfrm>
            <a:off x="793790" y="4989552"/>
            <a:ext cx="13042821"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5</a:t>
            </a:r>
            <a:endParaRPr lang="en-US" sz="5850" dirty="0"/>
          </a:p>
        </p:txBody>
      </p:sp>
      <p:sp>
        <p:nvSpPr>
          <p:cNvPr id="5" name="Text 2"/>
          <p:cNvSpPr/>
          <p:nvPr/>
        </p:nvSpPr>
        <p:spPr>
          <a:xfrm>
            <a:off x="5897523" y="6021348"/>
            <a:ext cx="2835235"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Questions initiales</a:t>
            </a:r>
            <a:endParaRPr lang="en-US" sz="2200" dirty="0"/>
          </a:p>
        </p:txBody>
      </p:sp>
      <p:sp>
        <p:nvSpPr>
          <p:cNvPr id="6" name="Text 3"/>
          <p:cNvSpPr/>
          <p:nvPr/>
        </p:nvSpPr>
        <p:spPr>
          <a:xfrm>
            <a:off x="793790" y="6511766"/>
            <a:ext cx="13042821"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Commencez simple : automatisez d'abord les 5 questions les plus fréquentes. Puis élargissez progressivement en fonction des besoins et des retours des utilisateurs.</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2025-04-26T19:46:02Z</dcterms:created>
  <dcterms:modified xsi:type="dcterms:W3CDTF">2025-04-26T19:46:02Z</dcterms:modified>
</cp:coreProperties>
</file>