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4630400" cy="8229600"/>
  <p:notesSz cx="8229600" cy="14630400"/>
  <p:embeddedFontLst>
    <p:embeddedFont>
      <p:font typeface="Montserrat"/>
      <p:regular r:id="rId18"/>
    </p:embeddedFont>
    <p:embeddedFont>
      <p:font typeface="Montserrat"/>
      <p:regular r:id="rId19"/>
    </p:embeddedFont>
    <p:embeddedFont>
      <p:font typeface="Montserrat"/>
      <p:regular r:id="rId20"/>
    </p:embeddedFont>
    <p:embeddedFont>
      <p:font typeface="Montserrat"/>
      <p:regular r:id="rId21"/>
    </p:embeddedFont>
    <p:embeddedFont>
      <p:font typeface="Heebo Light"/>
      <p:regular r:id="rId22"/>
    </p:embeddedFont>
    <p:embeddedFont>
      <p:font typeface="Heebo Light"/>
      <p:regular r:id="rId23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8" Type="http://schemas.openxmlformats.org/officeDocument/2006/relationships/font" Target="fonts/font1.fntdata"/><Relationship Id="rId19" Type="http://schemas.openxmlformats.org/officeDocument/2006/relationships/font" Target="fonts/font2.fntdata"/><Relationship Id="rId20" Type="http://schemas.openxmlformats.org/officeDocument/2006/relationships/font" Target="fonts/font3.fntdata"/><Relationship Id="rId21" Type="http://schemas.openxmlformats.org/officeDocument/2006/relationships/font" Target="fonts/font4.fntdata"/><Relationship Id="rId22" Type="http://schemas.openxmlformats.org/officeDocument/2006/relationships/font" Target="fonts/font5.fntdata"/><Relationship Id="rId23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5-1.png"/><Relationship Id="rId2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6-1.png"/><Relationship Id="rId2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7-1.png"/><Relationship Id="rId2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9-1.png"/><Relationship Id="rId2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0-1.png"/><Relationship Id="rId2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1-1.png"/><Relationship Id="rId2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2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3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8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0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png"/><Relationship Id="rId13" Type="http://schemas.openxmlformats.org/officeDocument/2006/relationships/slideLayout" Target="../slideLayouts/slideLayout11.xml"/><Relationship Id="rId1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2683073"/>
            <a:ext cx="7556421" cy="21263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Comprendre et utiliser les recommandations IA pour améliorer ses publications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6280190" y="5166479"/>
            <a:ext cx="362903" cy="362903"/>
          </a:xfrm>
          <a:prstGeom prst="roundRect">
            <a:avLst>
              <a:gd name="adj" fmla="val 25194296"/>
            </a:avLst>
          </a:prstGeom>
          <a:noFill/>
          <a:ln w="7620">
            <a:solidFill>
              <a:srgbClr val="4D4D51"/>
            </a:solidFill>
            <a:prstDash val="solid"/>
          </a:ln>
        </p:spPr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7810" y="5174099"/>
            <a:ext cx="347663" cy="347663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756440" y="5149572"/>
            <a:ext cx="1698784" cy="3968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DCD7E5"/>
                </a:solidFill>
                <a:latin typeface="Heebo Bold" pitchFamily="34" charset="0"/>
                <a:ea typeface="Heebo Bold" pitchFamily="34" charset="-122"/>
                <a:cs typeface="Heebo Bold" pitchFamily="34" charset="-120"/>
              </a:rPr>
              <a:t>par XAIAHUB</a:t>
            </a:r>
            <a:endParaRPr lang="en-US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250758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Objectifs pratiques</a:t>
            </a: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793790" y="3668316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8860" y="3710821"/>
            <a:ext cx="340162" cy="42529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530906" y="3668316"/>
            <a:ext cx="3459242" cy="1062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Identifier les recommandations IA les plus courantes</a:t>
            </a:r>
            <a:endParaRPr lang="en-US" sz="2200" dirty="0"/>
          </a:p>
        </p:txBody>
      </p:sp>
      <p:sp>
        <p:nvSpPr>
          <p:cNvPr id="6" name="Shape 3"/>
          <p:cNvSpPr/>
          <p:nvPr/>
        </p:nvSpPr>
        <p:spPr>
          <a:xfrm>
            <a:off x="5216962" y="3668316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2032" y="3710821"/>
            <a:ext cx="340162" cy="425291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954078" y="3668316"/>
            <a:ext cx="3459242" cy="1062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Lire ces suggestions de façon critique, sans les appliquer aveuglément</a:t>
            </a:r>
            <a:endParaRPr lang="en-US" sz="2200" dirty="0"/>
          </a:p>
        </p:txBody>
      </p:sp>
      <p:sp>
        <p:nvSpPr>
          <p:cNvPr id="9" name="Shape 5"/>
          <p:cNvSpPr/>
          <p:nvPr/>
        </p:nvSpPr>
        <p:spPr>
          <a:xfrm>
            <a:off x="9640133" y="3668316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5204" y="3710821"/>
            <a:ext cx="340162" cy="425291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10377249" y="3668316"/>
            <a:ext cx="3459242" cy="1062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Garder votre ton et vos valeurs associatives malgré l'optimisation IA</a:t>
            </a:r>
            <a:endParaRPr lang="en-US" sz="2200" dirty="0"/>
          </a:p>
        </p:txBody>
      </p:sp>
      <p:sp>
        <p:nvSpPr>
          <p:cNvPr id="12" name="Shape 7"/>
          <p:cNvSpPr/>
          <p:nvPr/>
        </p:nvSpPr>
        <p:spPr>
          <a:xfrm>
            <a:off x="793790" y="5213271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8860" y="5255776"/>
            <a:ext cx="340162" cy="425291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1530906" y="5213271"/>
            <a:ext cx="5670947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Mettre en place une grille de lecture critique pour chaque recommandation</a:t>
            </a:r>
            <a:endParaRPr lang="en-US" sz="2200" dirty="0"/>
          </a:p>
        </p:txBody>
      </p:sp>
      <p:sp>
        <p:nvSpPr>
          <p:cNvPr id="15" name="Shape 9"/>
          <p:cNvSpPr/>
          <p:nvPr/>
        </p:nvSpPr>
        <p:spPr>
          <a:xfrm>
            <a:off x="7428667" y="5213271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1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13737" y="5255776"/>
            <a:ext cx="340162" cy="425291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8165783" y="5213271"/>
            <a:ext cx="5670947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Créer une routine d'amélioration continue à partir des conseils de l'IA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987153"/>
            <a:ext cx="130428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Pourquoi utiliser (avec recul) les recommandations IA ?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397168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Ce que l'IA apporte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4552831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Analyse rapide des publications passées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93790" y="4995029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Comparaison avec des milliers d'autres comptes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793790" y="5437227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Recommandations basées sur des tendances générales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7599521" y="3971687"/>
            <a:ext cx="2946559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Ce qu'elle ne sait pas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7599521" y="4552831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Vos valeurs, votre histoire, vos spécificités locales</a:t>
            </a:r>
            <a:endParaRPr lang="en-US" sz="1750" dirty="0"/>
          </a:p>
        </p:txBody>
      </p:sp>
      <p:sp>
        <p:nvSpPr>
          <p:cNvPr id="9" name="Text 7"/>
          <p:cNvSpPr/>
          <p:nvPr/>
        </p:nvSpPr>
        <p:spPr>
          <a:xfrm>
            <a:off x="7599521" y="4995029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Ce qui fait la particularité de votre communauté</a:t>
            </a:r>
            <a:endParaRPr lang="en-US" sz="1750" dirty="0"/>
          </a:p>
        </p:txBody>
      </p:sp>
      <p:sp>
        <p:nvSpPr>
          <p:cNvPr id="10" name="Text 8"/>
          <p:cNvSpPr/>
          <p:nvPr/>
        </p:nvSpPr>
        <p:spPr>
          <a:xfrm>
            <a:off x="7599521" y="5437227"/>
            <a:ext cx="624470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Les émotions ou le contexte humain derrière chaque message</a:t>
            </a:r>
            <a:endParaRPr lang="en-US" sz="1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221718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0792" y="2704862"/>
            <a:ext cx="12202597" cy="5542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350"/>
              </a:lnSpc>
              <a:buNone/>
            </a:pPr>
            <a:r>
              <a:rPr lang="en-US" sz="3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Les 5 types de recommandations IA les plus fréquentes</a:t>
            </a:r>
            <a:endParaRPr lang="en-US" sz="3450" dirty="0"/>
          </a:p>
        </p:txBody>
      </p:sp>
      <p:sp>
        <p:nvSpPr>
          <p:cNvPr id="4" name="Shape 1"/>
          <p:cNvSpPr/>
          <p:nvPr/>
        </p:nvSpPr>
        <p:spPr>
          <a:xfrm>
            <a:off x="620792" y="3525083"/>
            <a:ext cx="13388816" cy="4221004"/>
          </a:xfrm>
          <a:prstGeom prst="roundRect">
            <a:avLst>
              <a:gd name="adj" fmla="val 1765"/>
            </a:avLst>
          </a:prstGeom>
          <a:noFill/>
          <a:ln w="7620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628412" y="3532703"/>
            <a:ext cx="13372148" cy="511731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807244" y="3646646"/>
            <a:ext cx="4098488" cy="2838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Type de recommandation</a:t>
            </a:r>
            <a:endParaRPr lang="en-US" sz="1350" dirty="0"/>
          </a:p>
        </p:txBody>
      </p:sp>
      <p:sp>
        <p:nvSpPr>
          <p:cNvPr id="7" name="Text 4"/>
          <p:cNvSpPr/>
          <p:nvPr/>
        </p:nvSpPr>
        <p:spPr>
          <a:xfrm>
            <a:off x="5267920" y="3646646"/>
            <a:ext cx="4094678" cy="2838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Exemple IA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9724787" y="3646646"/>
            <a:ext cx="4098488" cy="2838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Lecture critique associative</a:t>
            </a:r>
            <a:endParaRPr lang="en-US" sz="1350" dirty="0"/>
          </a:p>
        </p:txBody>
      </p:sp>
      <p:sp>
        <p:nvSpPr>
          <p:cNvPr id="9" name="Shape 6"/>
          <p:cNvSpPr/>
          <p:nvPr/>
        </p:nvSpPr>
        <p:spPr>
          <a:xfrm>
            <a:off x="628412" y="4044434"/>
            <a:ext cx="13372148" cy="795576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0" name="Text 7"/>
          <p:cNvSpPr/>
          <p:nvPr/>
        </p:nvSpPr>
        <p:spPr>
          <a:xfrm>
            <a:off x="807244" y="4158377"/>
            <a:ext cx="4098488" cy="2838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Contenu</a:t>
            </a:r>
            <a:endParaRPr lang="en-US" sz="1350" dirty="0"/>
          </a:p>
        </p:txBody>
      </p:sp>
      <p:sp>
        <p:nvSpPr>
          <p:cNvPr id="11" name="Text 8"/>
          <p:cNvSpPr/>
          <p:nvPr/>
        </p:nvSpPr>
        <p:spPr>
          <a:xfrm>
            <a:off x="5267920" y="4158377"/>
            <a:ext cx="4094678" cy="2838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« Utilisez moins de texte sur Instagram »</a:t>
            </a:r>
            <a:endParaRPr lang="en-US" sz="1350" dirty="0"/>
          </a:p>
        </p:txBody>
      </p:sp>
      <p:sp>
        <p:nvSpPr>
          <p:cNvPr id="12" name="Text 9"/>
          <p:cNvSpPr/>
          <p:nvPr/>
        </p:nvSpPr>
        <p:spPr>
          <a:xfrm>
            <a:off x="9724787" y="4158377"/>
            <a:ext cx="4098488" cy="5676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Oui, mais une cause complexe mérite parfois plus de contexte.</a:t>
            </a:r>
            <a:endParaRPr lang="en-US" sz="1350" dirty="0"/>
          </a:p>
        </p:txBody>
      </p:sp>
      <p:sp>
        <p:nvSpPr>
          <p:cNvPr id="13" name="Shape 10"/>
          <p:cNvSpPr/>
          <p:nvPr/>
        </p:nvSpPr>
        <p:spPr>
          <a:xfrm>
            <a:off x="628412" y="4840010"/>
            <a:ext cx="13372148" cy="795576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4" name="Text 11"/>
          <p:cNvSpPr/>
          <p:nvPr/>
        </p:nvSpPr>
        <p:spPr>
          <a:xfrm>
            <a:off x="807244" y="4953953"/>
            <a:ext cx="4098488" cy="2838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Visuel</a:t>
            </a:r>
            <a:endParaRPr lang="en-US" sz="1350" dirty="0"/>
          </a:p>
        </p:txBody>
      </p:sp>
      <p:sp>
        <p:nvSpPr>
          <p:cNvPr id="15" name="Text 12"/>
          <p:cNvSpPr/>
          <p:nvPr/>
        </p:nvSpPr>
        <p:spPr>
          <a:xfrm>
            <a:off x="5267920" y="4953953"/>
            <a:ext cx="4094678" cy="5676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« Ajoutez des visages humains pour booster l'engagement »</a:t>
            </a:r>
            <a:endParaRPr lang="en-US" sz="1350" dirty="0"/>
          </a:p>
        </p:txBody>
      </p:sp>
      <p:sp>
        <p:nvSpPr>
          <p:cNvPr id="16" name="Text 13"/>
          <p:cNvSpPr/>
          <p:nvPr/>
        </p:nvSpPr>
        <p:spPr>
          <a:xfrm>
            <a:off x="9724787" y="4953953"/>
            <a:ext cx="4098488" cy="5676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Valable… sauf si vous partagez une infographie ou un plaidoyer.</a:t>
            </a:r>
            <a:endParaRPr lang="en-US" sz="1350" dirty="0"/>
          </a:p>
        </p:txBody>
      </p:sp>
      <p:sp>
        <p:nvSpPr>
          <p:cNvPr id="17" name="Shape 14"/>
          <p:cNvSpPr/>
          <p:nvPr/>
        </p:nvSpPr>
        <p:spPr>
          <a:xfrm>
            <a:off x="628412" y="5635585"/>
            <a:ext cx="13372148" cy="795576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8" name="Text 15"/>
          <p:cNvSpPr/>
          <p:nvPr/>
        </p:nvSpPr>
        <p:spPr>
          <a:xfrm>
            <a:off x="807244" y="5749528"/>
            <a:ext cx="4098488" cy="2838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Timing</a:t>
            </a:r>
            <a:endParaRPr lang="en-US" sz="1350" dirty="0"/>
          </a:p>
        </p:txBody>
      </p:sp>
      <p:sp>
        <p:nvSpPr>
          <p:cNvPr id="19" name="Text 16"/>
          <p:cNvSpPr/>
          <p:nvPr/>
        </p:nvSpPr>
        <p:spPr>
          <a:xfrm>
            <a:off x="5267920" y="5749528"/>
            <a:ext cx="4094678" cy="2838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« Publiez mardi à 18h »</a:t>
            </a:r>
            <a:endParaRPr lang="en-US" sz="1350" dirty="0"/>
          </a:p>
        </p:txBody>
      </p:sp>
      <p:sp>
        <p:nvSpPr>
          <p:cNvPr id="20" name="Text 17"/>
          <p:cNvSpPr/>
          <p:nvPr/>
        </p:nvSpPr>
        <p:spPr>
          <a:xfrm>
            <a:off x="9724787" y="5749528"/>
            <a:ext cx="4098488" cy="5676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Utile, mais à adapter à votre calendrier réel (actions terrain, actu locale).</a:t>
            </a:r>
            <a:endParaRPr lang="en-US" sz="1350" dirty="0"/>
          </a:p>
        </p:txBody>
      </p:sp>
      <p:sp>
        <p:nvSpPr>
          <p:cNvPr id="21" name="Shape 18"/>
          <p:cNvSpPr/>
          <p:nvPr/>
        </p:nvSpPr>
        <p:spPr>
          <a:xfrm>
            <a:off x="628412" y="6431161"/>
            <a:ext cx="13372148" cy="795576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22" name="Text 19"/>
          <p:cNvSpPr/>
          <p:nvPr/>
        </p:nvSpPr>
        <p:spPr>
          <a:xfrm>
            <a:off x="807244" y="6545104"/>
            <a:ext cx="4098488" cy="2838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Format</a:t>
            </a:r>
            <a:endParaRPr lang="en-US" sz="1350" dirty="0"/>
          </a:p>
        </p:txBody>
      </p:sp>
      <p:sp>
        <p:nvSpPr>
          <p:cNvPr id="23" name="Text 20"/>
          <p:cNvSpPr/>
          <p:nvPr/>
        </p:nvSpPr>
        <p:spPr>
          <a:xfrm>
            <a:off x="5267920" y="6545104"/>
            <a:ext cx="4094678" cy="2838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« Privilégiez les vidéos courtes »</a:t>
            </a:r>
            <a:endParaRPr lang="en-US" sz="1350" dirty="0"/>
          </a:p>
        </p:txBody>
      </p:sp>
      <p:sp>
        <p:nvSpPr>
          <p:cNvPr id="24" name="Text 21"/>
          <p:cNvSpPr/>
          <p:nvPr/>
        </p:nvSpPr>
        <p:spPr>
          <a:xfrm>
            <a:off x="9724787" y="6545104"/>
            <a:ext cx="4098488" cy="5676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Parfois pertinent, mais pas si vous racontez une histoire forte.</a:t>
            </a:r>
            <a:endParaRPr lang="en-US" sz="1350" dirty="0"/>
          </a:p>
        </p:txBody>
      </p:sp>
      <p:sp>
        <p:nvSpPr>
          <p:cNvPr id="25" name="Shape 22"/>
          <p:cNvSpPr/>
          <p:nvPr/>
        </p:nvSpPr>
        <p:spPr>
          <a:xfrm>
            <a:off x="628412" y="7226737"/>
            <a:ext cx="13372148" cy="511731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26" name="Text 23"/>
          <p:cNvSpPr/>
          <p:nvPr/>
        </p:nvSpPr>
        <p:spPr>
          <a:xfrm>
            <a:off x="807244" y="7340679"/>
            <a:ext cx="4098488" cy="2838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Tonalité</a:t>
            </a:r>
            <a:endParaRPr lang="en-US" sz="1350" dirty="0"/>
          </a:p>
        </p:txBody>
      </p:sp>
      <p:sp>
        <p:nvSpPr>
          <p:cNvPr id="27" name="Text 24"/>
          <p:cNvSpPr/>
          <p:nvPr/>
        </p:nvSpPr>
        <p:spPr>
          <a:xfrm>
            <a:off x="5267920" y="7340679"/>
            <a:ext cx="4094678" cy="2838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« Posez une question ouverte dans chaque post »</a:t>
            </a:r>
            <a:endParaRPr lang="en-US" sz="1350" dirty="0"/>
          </a:p>
        </p:txBody>
      </p:sp>
      <p:sp>
        <p:nvSpPr>
          <p:cNvPr id="28" name="Text 25"/>
          <p:cNvSpPr/>
          <p:nvPr/>
        </p:nvSpPr>
        <p:spPr>
          <a:xfrm>
            <a:off x="9724787" y="7340679"/>
            <a:ext cx="4098488" cy="2838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À condition que ce soit sincère et pas artificiel.</a:t>
            </a:r>
            <a:endParaRPr lang="en-US" sz="13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0193" y="857726"/>
            <a:ext cx="12825293" cy="5269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100"/>
              </a:lnSpc>
              <a:buNone/>
            </a:pPr>
            <a:r>
              <a:rPr lang="en-US" sz="33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GRILLE DE LECTURE CRITIQUE DES RECOMMANDATIONS IA</a:t>
            </a:r>
            <a:endParaRPr lang="en-US" sz="3300" dirty="0"/>
          </a:p>
        </p:txBody>
      </p:sp>
      <p:sp>
        <p:nvSpPr>
          <p:cNvPr id="3" name="Text 1"/>
          <p:cNvSpPr/>
          <p:nvPr/>
        </p:nvSpPr>
        <p:spPr>
          <a:xfrm>
            <a:off x="590193" y="1721882"/>
            <a:ext cx="13450014" cy="2696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À compléter après chaque analyse IA (Predis, Meta, Hootsuite, Mailchimp, etc.)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590193" y="2181225"/>
            <a:ext cx="6640711" cy="2645807"/>
          </a:xfrm>
          <a:prstGeom prst="roundRect">
            <a:avLst>
              <a:gd name="adj" fmla="val 2677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66405" y="2357438"/>
            <a:ext cx="6288286" cy="526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6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Recommandation IA: Réduire la longueur des légendes Instagram</a:t>
            </a:r>
            <a:endParaRPr lang="en-US" sz="1650" dirty="0"/>
          </a:p>
        </p:txBody>
      </p:sp>
      <p:sp>
        <p:nvSpPr>
          <p:cNvPr id="6" name="Text 4"/>
          <p:cNvSpPr/>
          <p:nvPr/>
        </p:nvSpPr>
        <p:spPr>
          <a:xfrm>
            <a:off x="766405" y="2985254"/>
            <a:ext cx="6288286" cy="2772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Pertinence: </a:t>
            </a:r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✔️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766405" y="3363635"/>
            <a:ext cx="6288286" cy="2696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Pourquoi c'est pertinent: Sur Instagram, nos abonnés lisent peu de textes longs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66405" y="3734395"/>
            <a:ext cx="6288286" cy="5393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Adaptation possible: On mettra l'essentiel dans la légende et un complément en commentaire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766405" y="4374832"/>
            <a:ext cx="6288286" cy="2696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Testée ? Résultat observé: Oui | Plus de likes mais moins de débats en commentaire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7399496" y="2181225"/>
            <a:ext cx="6640711" cy="2645807"/>
          </a:xfrm>
          <a:prstGeom prst="roundRect">
            <a:avLst>
              <a:gd name="adj" fmla="val 2677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575709" y="2357438"/>
            <a:ext cx="6277808" cy="2633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6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Recommandation IA: Ajouter une vidéo courte par semaine</a:t>
            </a:r>
            <a:endParaRPr lang="en-US" sz="1650" dirty="0"/>
          </a:p>
        </p:txBody>
      </p:sp>
      <p:sp>
        <p:nvSpPr>
          <p:cNvPr id="12" name="Text 10"/>
          <p:cNvSpPr/>
          <p:nvPr/>
        </p:nvSpPr>
        <p:spPr>
          <a:xfrm>
            <a:off x="7575709" y="2721888"/>
            <a:ext cx="6288286" cy="2772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Pertinence: </a:t>
            </a:r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❌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7575709" y="3100268"/>
            <a:ext cx="6288286" cy="5393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Pourquoi c'est pertinent ou pas: Nos bénévoles n'ont pas le temps de créer des vidéos de qualité chaque semaine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7575709" y="3740706"/>
            <a:ext cx="6288286" cy="5393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Adaptation possible: On peut viser 1 vidéo par mois, en impliquant les jeunes bénévoles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7575709" y="4381143"/>
            <a:ext cx="6288286" cy="2696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Testée ? Résultat observé: Non encore | —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590193" y="4995624"/>
            <a:ext cx="6640711" cy="2376130"/>
          </a:xfrm>
          <a:prstGeom prst="roundRect">
            <a:avLst>
              <a:gd name="adj" fmla="val 2981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66405" y="5171837"/>
            <a:ext cx="4862036" cy="2633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6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Recommandation IA: Publier le dimanche soir</a:t>
            </a:r>
            <a:endParaRPr lang="en-US" sz="1650" dirty="0"/>
          </a:p>
        </p:txBody>
      </p:sp>
      <p:sp>
        <p:nvSpPr>
          <p:cNvPr id="18" name="Text 16"/>
          <p:cNvSpPr/>
          <p:nvPr/>
        </p:nvSpPr>
        <p:spPr>
          <a:xfrm>
            <a:off x="766405" y="5536287"/>
            <a:ext cx="6288286" cy="2772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Pertinence: </a:t>
            </a:r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✔️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766405" y="5914668"/>
            <a:ext cx="6288286" cy="5393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Pourquoi c'est pertinent: C'est effectivement un moment où nos adhérents sont disponibles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766405" y="6555105"/>
            <a:ext cx="6288286" cy="2696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Adaptation possible: On teste sur la prochaine campagne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766405" y="6925866"/>
            <a:ext cx="6288286" cy="2696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Testée ? Résultat observé: En cours | —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7399496" y="4995624"/>
            <a:ext cx="6640711" cy="2376130"/>
          </a:xfrm>
          <a:prstGeom prst="roundRect">
            <a:avLst>
              <a:gd name="adj" fmla="val 2981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575709" y="5171837"/>
            <a:ext cx="5677376" cy="2633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6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Recommandation IA: Utiliser plus de visages humains</a:t>
            </a:r>
            <a:endParaRPr lang="en-US" sz="1650" dirty="0"/>
          </a:p>
        </p:txBody>
      </p:sp>
      <p:sp>
        <p:nvSpPr>
          <p:cNvPr id="24" name="Text 22"/>
          <p:cNvSpPr/>
          <p:nvPr/>
        </p:nvSpPr>
        <p:spPr>
          <a:xfrm>
            <a:off x="7575709" y="5536287"/>
            <a:ext cx="6288286" cy="2772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Pertinence: </a:t>
            </a:r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✔️</a:t>
            </a:r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/</a:t>
            </a:r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❌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7575709" y="5914668"/>
            <a:ext cx="6288286" cy="5393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Pourquoi c'est pertinent ou pas: On préfère montrer nos actions plutôt que poser avec des sourires forcés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7575709" y="6555105"/>
            <a:ext cx="6288286" cy="2696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Adaptation possible: On montrera plus de bénévoles en action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7575709" y="6925866"/>
            <a:ext cx="6288286" cy="2696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Testée ? Résultat observé: Oui | Engagement photo +15%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81858" y="457200"/>
            <a:ext cx="13466683" cy="10389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050"/>
              </a:lnSpc>
              <a:buNone/>
            </a:pPr>
            <a:r>
              <a:rPr lang="en-US" sz="32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EXEMPLE DE SCÉNARIO COMPLET — COMMENT UTILISER LES RECOMMANDATIONS IA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581858" y="1828562"/>
            <a:ext cx="13466683" cy="2658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Contexte : Campagne pour recruter des bénévoles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581858" y="2281357"/>
            <a:ext cx="13466683" cy="2658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050"/>
              </a:lnSpc>
              <a:buSzPct val="100000"/>
              <a:buChar char="•"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Analyse avec Predis.ai après la première vague de publications.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581858" y="2605326"/>
            <a:ext cx="13466683" cy="2658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050"/>
              </a:lnSpc>
              <a:buSzPct val="100000"/>
              <a:buChar char="•"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Recommandations IA reçues :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81858" y="3245048"/>
            <a:ext cx="373975" cy="373975"/>
          </a:xfrm>
          <a:prstGeom prst="roundRect">
            <a:avLst>
              <a:gd name="adj" fmla="val 18672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122045" y="3245048"/>
            <a:ext cx="4167783" cy="2597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Réduire la longueur des posts Facebook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7398306" y="3245048"/>
            <a:ext cx="373975" cy="373975"/>
          </a:xfrm>
          <a:prstGeom prst="roundRect">
            <a:avLst>
              <a:gd name="adj" fmla="val 18672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938492" y="3245048"/>
            <a:ext cx="2251353" cy="2597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Publier le lundi matin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581858" y="4159091"/>
            <a:ext cx="373975" cy="373975"/>
          </a:xfrm>
          <a:prstGeom prst="roundRect">
            <a:avLst>
              <a:gd name="adj" fmla="val 18672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122045" y="4159091"/>
            <a:ext cx="3146465" cy="2597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Utiliser une vidéo témoignage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7398306" y="4159091"/>
            <a:ext cx="373975" cy="373975"/>
          </a:xfrm>
          <a:prstGeom prst="roundRect">
            <a:avLst>
              <a:gd name="adj" fmla="val 18672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938492" y="4159091"/>
            <a:ext cx="5312331" cy="2597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Ajouter un bouton « Devenir bénévole » bien visible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81858" y="4906923"/>
            <a:ext cx="13466683" cy="2658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Décision et adaptation :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581858" y="5359717"/>
            <a:ext cx="13466683" cy="2417326"/>
          </a:xfrm>
          <a:prstGeom prst="roundRect">
            <a:avLst>
              <a:gd name="adj" fmla="val 2889"/>
            </a:avLst>
          </a:prstGeom>
          <a:noFill/>
          <a:ln w="7620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89478" y="5367338"/>
            <a:ext cx="13450014" cy="480417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7" name="Text 15"/>
          <p:cNvSpPr/>
          <p:nvPr/>
        </p:nvSpPr>
        <p:spPr>
          <a:xfrm>
            <a:off x="757238" y="5474613"/>
            <a:ext cx="4146590" cy="2658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Recommandation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5243870" y="5474613"/>
            <a:ext cx="4142780" cy="2658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Décision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9726692" y="5474613"/>
            <a:ext cx="4146590" cy="2658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Pourquoi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589478" y="5847755"/>
            <a:ext cx="13450014" cy="480417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21" name="Text 19"/>
          <p:cNvSpPr/>
          <p:nvPr/>
        </p:nvSpPr>
        <p:spPr>
          <a:xfrm>
            <a:off x="757238" y="5955030"/>
            <a:ext cx="4146590" cy="2658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Réduire la longueur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5243870" y="5955030"/>
            <a:ext cx="4142780" cy="2658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✔️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9726692" y="5955030"/>
            <a:ext cx="4146590" cy="2658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Les posts trop longs sont peu lus.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589478" y="6328172"/>
            <a:ext cx="13450014" cy="480417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25" name="Text 23"/>
          <p:cNvSpPr/>
          <p:nvPr/>
        </p:nvSpPr>
        <p:spPr>
          <a:xfrm>
            <a:off x="757238" y="6435447"/>
            <a:ext cx="4146590" cy="2658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Publier le lundi matin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5243870" y="6435447"/>
            <a:ext cx="4142780" cy="2658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✔️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726692" y="6435447"/>
            <a:ext cx="4146590" cy="2658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C'est un bon créneau pour nos publics.</a:t>
            </a:r>
            <a:endParaRPr lang="en-US" sz="1300" dirty="0"/>
          </a:p>
        </p:txBody>
      </p:sp>
      <p:sp>
        <p:nvSpPr>
          <p:cNvPr id="28" name="Shape 26"/>
          <p:cNvSpPr/>
          <p:nvPr/>
        </p:nvSpPr>
        <p:spPr>
          <a:xfrm>
            <a:off x="589478" y="6808589"/>
            <a:ext cx="13450014" cy="480417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29" name="Text 27"/>
          <p:cNvSpPr/>
          <p:nvPr/>
        </p:nvSpPr>
        <p:spPr>
          <a:xfrm>
            <a:off x="757238" y="6915864"/>
            <a:ext cx="4146590" cy="2658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Utiliser une vidéo</a:t>
            </a:r>
            <a:endParaRPr lang="en-US" sz="1300" dirty="0"/>
          </a:p>
        </p:txBody>
      </p:sp>
      <p:sp>
        <p:nvSpPr>
          <p:cNvPr id="30" name="Text 28"/>
          <p:cNvSpPr/>
          <p:nvPr/>
        </p:nvSpPr>
        <p:spPr>
          <a:xfrm>
            <a:off x="5243870" y="6915864"/>
            <a:ext cx="4142780" cy="2658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✔️</a:t>
            </a:r>
            <a:pPr algn="l" indent="0" marL="0">
              <a:lnSpc>
                <a:spcPts val="205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 mais 1 seule vidéo au lieu de 3</a:t>
            </a:r>
            <a:endParaRPr lang="en-US" sz="1300" dirty="0"/>
          </a:p>
        </p:txBody>
      </p:sp>
      <p:sp>
        <p:nvSpPr>
          <p:cNvPr id="31" name="Text 29"/>
          <p:cNvSpPr/>
          <p:nvPr/>
        </p:nvSpPr>
        <p:spPr>
          <a:xfrm>
            <a:off x="9726692" y="6915864"/>
            <a:ext cx="4146590" cy="2658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Manque de ressources pour plus.</a:t>
            </a:r>
            <a:endParaRPr lang="en-US" sz="1300" dirty="0"/>
          </a:p>
        </p:txBody>
      </p:sp>
      <p:sp>
        <p:nvSpPr>
          <p:cNvPr id="32" name="Shape 30"/>
          <p:cNvSpPr/>
          <p:nvPr/>
        </p:nvSpPr>
        <p:spPr>
          <a:xfrm>
            <a:off x="589478" y="7289006"/>
            <a:ext cx="13450014" cy="480417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33" name="Text 31"/>
          <p:cNvSpPr/>
          <p:nvPr/>
        </p:nvSpPr>
        <p:spPr>
          <a:xfrm>
            <a:off x="757238" y="7396282"/>
            <a:ext cx="4146590" cy="2658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Ajouter un bouton</a:t>
            </a:r>
            <a:endParaRPr lang="en-US" sz="1300" dirty="0"/>
          </a:p>
        </p:txBody>
      </p:sp>
      <p:sp>
        <p:nvSpPr>
          <p:cNvPr id="34" name="Text 32"/>
          <p:cNvSpPr/>
          <p:nvPr/>
        </p:nvSpPr>
        <p:spPr>
          <a:xfrm>
            <a:off x="5243870" y="7396282"/>
            <a:ext cx="4142780" cy="2658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✔️</a:t>
            </a:r>
            <a:endParaRPr lang="en-US" sz="1300" dirty="0"/>
          </a:p>
        </p:txBody>
      </p:sp>
      <p:sp>
        <p:nvSpPr>
          <p:cNvPr id="35" name="Text 33"/>
          <p:cNvSpPr/>
          <p:nvPr/>
        </p:nvSpPr>
        <p:spPr>
          <a:xfrm>
            <a:off x="9726692" y="7396282"/>
            <a:ext cx="4146590" cy="2658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Simplifier le passage à l'action.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18517" y="639366"/>
            <a:ext cx="12874466" cy="4629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600"/>
              </a:lnSpc>
              <a:buNone/>
            </a:pPr>
            <a:r>
              <a:rPr lang="en-US" sz="29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Outils recommandés pour suivre et recevoir des recommandations IA</a:t>
            </a:r>
            <a:endParaRPr lang="en-US" sz="29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517" y="1424345"/>
            <a:ext cx="370284" cy="37028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36915" y="1398508"/>
            <a:ext cx="1851779" cy="2313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Predis.ai</a:t>
            </a:r>
            <a:endParaRPr lang="en-US" sz="1450" dirty="0"/>
          </a:p>
        </p:txBody>
      </p:sp>
      <p:sp>
        <p:nvSpPr>
          <p:cNvPr id="5" name="Text 2"/>
          <p:cNvSpPr/>
          <p:nvPr/>
        </p:nvSpPr>
        <p:spPr>
          <a:xfrm>
            <a:off x="1036915" y="1718667"/>
            <a:ext cx="13074968" cy="2369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50"/>
              </a:lnSpc>
              <a:buNone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Contenu, format, timing, ton</a:t>
            </a:r>
            <a:endParaRPr lang="en-US" sz="1150" dirty="0"/>
          </a:p>
        </p:txBody>
      </p:sp>
      <p:sp>
        <p:nvSpPr>
          <p:cNvPr id="6" name="Text 3"/>
          <p:cNvSpPr/>
          <p:nvPr/>
        </p:nvSpPr>
        <p:spPr>
          <a:xfrm>
            <a:off x="1036915" y="2044422"/>
            <a:ext cx="13074968" cy="2369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50"/>
              </a:lnSpc>
              <a:buNone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Niveau technique requis: Facile</a:t>
            </a:r>
            <a:endParaRPr lang="en-US" sz="115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517" y="2751534"/>
            <a:ext cx="370284" cy="370284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036915" y="2725698"/>
            <a:ext cx="1858089" cy="2313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Meta Business Suite</a:t>
            </a:r>
            <a:endParaRPr lang="en-US" sz="1450" dirty="0"/>
          </a:p>
        </p:txBody>
      </p:sp>
      <p:sp>
        <p:nvSpPr>
          <p:cNvPr id="9" name="Text 5"/>
          <p:cNvSpPr/>
          <p:nvPr/>
        </p:nvSpPr>
        <p:spPr>
          <a:xfrm>
            <a:off x="1036915" y="3045857"/>
            <a:ext cx="13074968" cy="2369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50"/>
              </a:lnSpc>
              <a:buNone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Timing, engagement par format</a:t>
            </a:r>
            <a:endParaRPr lang="en-US" sz="1150" dirty="0"/>
          </a:p>
        </p:txBody>
      </p:sp>
      <p:sp>
        <p:nvSpPr>
          <p:cNvPr id="10" name="Text 6"/>
          <p:cNvSpPr/>
          <p:nvPr/>
        </p:nvSpPr>
        <p:spPr>
          <a:xfrm>
            <a:off x="1036915" y="3371612"/>
            <a:ext cx="13074968" cy="2369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50"/>
              </a:lnSpc>
              <a:buNone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Niveau technique requis: Très facile</a:t>
            </a:r>
            <a:endParaRPr lang="en-US" sz="1150" dirty="0"/>
          </a:p>
        </p:txBody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517" y="4078724"/>
            <a:ext cx="370284" cy="370284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1036915" y="4052888"/>
            <a:ext cx="1851779" cy="2313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Mailchimp AI</a:t>
            </a:r>
            <a:endParaRPr lang="en-US" sz="1450" dirty="0"/>
          </a:p>
        </p:txBody>
      </p:sp>
      <p:sp>
        <p:nvSpPr>
          <p:cNvPr id="13" name="Text 8"/>
          <p:cNvSpPr/>
          <p:nvPr/>
        </p:nvSpPr>
        <p:spPr>
          <a:xfrm>
            <a:off x="1036915" y="4373047"/>
            <a:ext cx="13074968" cy="2369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50"/>
              </a:lnSpc>
              <a:buNone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Objet, heure d'envoi, segmentation</a:t>
            </a:r>
            <a:endParaRPr lang="en-US" sz="1150" dirty="0"/>
          </a:p>
        </p:txBody>
      </p:sp>
      <p:sp>
        <p:nvSpPr>
          <p:cNvPr id="14" name="Text 9"/>
          <p:cNvSpPr/>
          <p:nvPr/>
        </p:nvSpPr>
        <p:spPr>
          <a:xfrm>
            <a:off x="1036915" y="4698802"/>
            <a:ext cx="13074968" cy="2369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50"/>
              </a:lnSpc>
              <a:buNone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Niveau technique requis: Facile</a:t>
            </a:r>
            <a:endParaRPr lang="en-US" sz="1150" dirty="0"/>
          </a:p>
        </p:txBody>
      </p:sp>
      <p:pic>
        <p:nvPicPr>
          <p:cNvPr id="1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517" y="5405914"/>
            <a:ext cx="370284" cy="370284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1036915" y="5380077"/>
            <a:ext cx="1851779" cy="2313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Hootsuite Insights</a:t>
            </a:r>
            <a:endParaRPr lang="en-US" sz="1450" dirty="0"/>
          </a:p>
        </p:txBody>
      </p:sp>
      <p:sp>
        <p:nvSpPr>
          <p:cNvPr id="17" name="Text 11"/>
          <p:cNvSpPr/>
          <p:nvPr/>
        </p:nvSpPr>
        <p:spPr>
          <a:xfrm>
            <a:off x="1036915" y="5700236"/>
            <a:ext cx="13074968" cy="2369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50"/>
              </a:lnSpc>
              <a:buNone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Comparaison multi-réseaux, rythme optimal</a:t>
            </a:r>
            <a:endParaRPr lang="en-US" sz="1150" dirty="0"/>
          </a:p>
        </p:txBody>
      </p:sp>
      <p:sp>
        <p:nvSpPr>
          <p:cNvPr id="18" name="Text 12"/>
          <p:cNvSpPr/>
          <p:nvPr/>
        </p:nvSpPr>
        <p:spPr>
          <a:xfrm>
            <a:off x="1036915" y="6025991"/>
            <a:ext cx="13074968" cy="2369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50"/>
              </a:lnSpc>
              <a:buNone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Niveau technique requis: Moyen</a:t>
            </a:r>
            <a:endParaRPr lang="en-US" sz="1150" dirty="0"/>
          </a:p>
        </p:txBody>
      </p:sp>
      <p:pic>
        <p:nvPicPr>
          <p:cNvPr id="19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8517" y="6733103"/>
            <a:ext cx="370284" cy="370284"/>
          </a:xfrm>
          <a:prstGeom prst="rect">
            <a:avLst/>
          </a:prstGeom>
        </p:spPr>
      </p:pic>
      <p:sp>
        <p:nvSpPr>
          <p:cNvPr id="20" name="Text 13"/>
          <p:cNvSpPr/>
          <p:nvPr/>
        </p:nvSpPr>
        <p:spPr>
          <a:xfrm>
            <a:off x="1036915" y="6707267"/>
            <a:ext cx="1851779" cy="2313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Canva AI</a:t>
            </a:r>
            <a:endParaRPr lang="en-US" sz="1450" dirty="0"/>
          </a:p>
        </p:txBody>
      </p:sp>
      <p:sp>
        <p:nvSpPr>
          <p:cNvPr id="21" name="Text 14"/>
          <p:cNvSpPr/>
          <p:nvPr/>
        </p:nvSpPr>
        <p:spPr>
          <a:xfrm>
            <a:off x="1036915" y="7027426"/>
            <a:ext cx="13074968" cy="2369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50"/>
              </a:lnSpc>
              <a:buNone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Mise en page, couleurs, styles graphiques</a:t>
            </a:r>
            <a:endParaRPr lang="en-US" sz="1150" dirty="0"/>
          </a:p>
        </p:txBody>
      </p:sp>
      <p:sp>
        <p:nvSpPr>
          <p:cNvPr id="22" name="Text 15"/>
          <p:cNvSpPr/>
          <p:nvPr/>
        </p:nvSpPr>
        <p:spPr>
          <a:xfrm>
            <a:off x="1036915" y="7353181"/>
            <a:ext cx="13074968" cy="2369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50"/>
              </a:lnSpc>
              <a:buNone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Niveau technique requis: Facile</a:t>
            </a:r>
            <a:endParaRPr lang="en-US" sz="11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899404"/>
            <a:ext cx="6049089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BONNES PRATIQUES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317515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À faire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3756303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Comprendre pourquoi l'IA fait cette recommandation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93790" y="4198501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Croiser avec vos retours terrain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793790" y="4640699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Adapter selon vos valeurs et votre ton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793790" y="5082897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Documenter chaque test et son résultat</a:t>
            </a:r>
            <a:endParaRPr lang="en-US" sz="1750" dirty="0"/>
          </a:p>
        </p:txBody>
      </p:sp>
      <p:sp>
        <p:nvSpPr>
          <p:cNvPr id="8" name="Text 6"/>
          <p:cNvSpPr/>
          <p:nvPr/>
        </p:nvSpPr>
        <p:spPr>
          <a:xfrm>
            <a:off x="793790" y="5525095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Former votre équipe à la lecture critique</a:t>
            </a:r>
            <a:endParaRPr lang="en-US" sz="1750" dirty="0"/>
          </a:p>
        </p:txBody>
      </p:sp>
      <p:sp>
        <p:nvSpPr>
          <p:cNvPr id="9" name="Text 7"/>
          <p:cNvSpPr/>
          <p:nvPr/>
        </p:nvSpPr>
        <p:spPr>
          <a:xfrm>
            <a:off x="7599521" y="317515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À éviter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7599521" y="3756303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Appliquer aveuglément</a:t>
            </a:r>
            <a:endParaRPr lang="en-US" sz="1750" dirty="0"/>
          </a:p>
        </p:txBody>
      </p:sp>
      <p:sp>
        <p:nvSpPr>
          <p:cNvPr id="11" name="Text 9"/>
          <p:cNvSpPr/>
          <p:nvPr/>
        </p:nvSpPr>
        <p:spPr>
          <a:xfrm>
            <a:off x="7599521" y="4198501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Croire que l'IA connaît mieux vos publics</a:t>
            </a:r>
            <a:endParaRPr lang="en-US" sz="1750" dirty="0"/>
          </a:p>
        </p:txBody>
      </p:sp>
      <p:sp>
        <p:nvSpPr>
          <p:cNvPr id="12" name="Text 10"/>
          <p:cNvSpPr/>
          <p:nvPr/>
        </p:nvSpPr>
        <p:spPr>
          <a:xfrm>
            <a:off x="7599521" y="4640699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Adopter un ton « commercial » inadapté à l'associatif</a:t>
            </a:r>
            <a:endParaRPr lang="en-US" sz="1750" dirty="0"/>
          </a:p>
        </p:txBody>
      </p:sp>
      <p:sp>
        <p:nvSpPr>
          <p:cNvPr id="13" name="Text 11"/>
          <p:cNvSpPr/>
          <p:nvPr/>
        </p:nvSpPr>
        <p:spPr>
          <a:xfrm>
            <a:off x="7599521" y="5082897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Tester sans garder de trace</a:t>
            </a:r>
            <a:endParaRPr lang="en-US" sz="1750" dirty="0"/>
          </a:p>
        </p:txBody>
      </p:sp>
      <p:sp>
        <p:nvSpPr>
          <p:cNvPr id="14" name="Text 12"/>
          <p:cNvSpPr/>
          <p:nvPr/>
        </p:nvSpPr>
        <p:spPr>
          <a:xfrm>
            <a:off x="7599521" y="5525095"/>
            <a:ext cx="624470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Laisser un bénévole isolé suivre les recommandations IA seul</a:t>
            </a:r>
            <a:endParaRPr lang="en-US" sz="1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602938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ENJEUX ÉTHIQUES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2200394" y="408789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Authenticité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4578310"/>
            <a:ext cx="424184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Vos publics viennent chercher du vrai, pas du formaté</a:t>
            </a:r>
            <a:endParaRPr lang="en-US" sz="175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9258" y="2870002"/>
            <a:ext cx="3651885" cy="3651885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5274231" y="4412456"/>
            <a:ext cx="566976" cy="566976"/>
          </a:xfrm>
          <a:prstGeom prst="roundRect">
            <a:avLst>
              <a:gd name="adj" fmla="val 1611154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0083" y="4536400"/>
            <a:ext cx="255151" cy="318968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9481304" y="276534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Représentativité</a:t>
            </a:r>
            <a:endParaRPr lang="en-US" sz="2200" dirty="0"/>
          </a:p>
        </p:txBody>
      </p:sp>
      <p:sp>
        <p:nvSpPr>
          <p:cNvPr id="9" name="Text 5"/>
          <p:cNvSpPr/>
          <p:nvPr/>
        </p:nvSpPr>
        <p:spPr>
          <a:xfrm>
            <a:off x="9481304" y="3255764"/>
            <a:ext cx="4355306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Attention aux biais algorithmiques (favoriser certains formats, invisibiliser d'autres contenus)</a:t>
            </a:r>
            <a:endParaRPr lang="en-US" sz="1750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258" y="2870002"/>
            <a:ext cx="3651885" cy="3651885"/>
          </a:xfrm>
          <a:prstGeom prst="rect">
            <a:avLst/>
          </a:prstGeom>
        </p:spPr>
      </p:pic>
      <p:sp>
        <p:nvSpPr>
          <p:cNvPr id="11" name="Shape 6"/>
          <p:cNvSpPr/>
          <p:nvPr/>
        </p:nvSpPr>
        <p:spPr>
          <a:xfrm>
            <a:off x="7910393" y="2890361"/>
            <a:ext cx="566976" cy="566976"/>
          </a:xfrm>
          <a:prstGeom prst="roundRect">
            <a:avLst>
              <a:gd name="adj" fmla="val 1611154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6246" y="3014305"/>
            <a:ext cx="255151" cy="318968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9481304" y="468463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Transparence</a:t>
            </a:r>
            <a:endParaRPr lang="en-US" sz="2200" dirty="0"/>
          </a:p>
        </p:txBody>
      </p:sp>
      <p:sp>
        <p:nvSpPr>
          <p:cNvPr id="14" name="Text 8"/>
          <p:cNvSpPr/>
          <p:nvPr/>
        </p:nvSpPr>
        <p:spPr>
          <a:xfrm>
            <a:off x="9481304" y="5175052"/>
            <a:ext cx="4355306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Si vous testez fortement l'IA, vous pouvez le dire à vos abonnés (« On teste une nouvelle façon de communiquer, donnez-nous votre avis ! »)</a:t>
            </a:r>
            <a:endParaRPr lang="en-US" sz="1750" dirty="0"/>
          </a:p>
        </p:txBody>
      </p:sp>
      <p:pic>
        <p:nvPicPr>
          <p:cNvPr id="1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9258" y="2870002"/>
            <a:ext cx="3651885" cy="3651885"/>
          </a:xfrm>
          <a:prstGeom prst="rect">
            <a:avLst/>
          </a:prstGeom>
        </p:spPr>
      </p:pic>
      <p:sp>
        <p:nvSpPr>
          <p:cNvPr id="16" name="Shape 9"/>
          <p:cNvSpPr/>
          <p:nvPr/>
        </p:nvSpPr>
        <p:spPr>
          <a:xfrm>
            <a:off x="7910393" y="5934432"/>
            <a:ext cx="566976" cy="566976"/>
          </a:xfrm>
          <a:prstGeom prst="roundRect">
            <a:avLst>
              <a:gd name="adj" fmla="val 1611154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1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66246" y="6058376"/>
            <a:ext cx="255151" cy="31896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896660"/>
            <a:ext cx="130428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MÉTHODE SIMPLE D'AMÉLIORATION CONTINUE AVEC L'IA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2808565"/>
            <a:ext cx="4012049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Analyse automatique post-campagne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3653314"/>
            <a:ext cx="401204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(ex : via Predis.ai ou Hootsuite)</a:t>
            </a:r>
            <a:endParaRPr lang="en-US" sz="175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32653" y="2767846"/>
            <a:ext cx="4564975" cy="4564975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6301" y="3337679"/>
            <a:ext cx="339328" cy="42422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824442" y="2985730"/>
            <a:ext cx="3751898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Lecture critique en équipe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9824442" y="3476149"/>
            <a:ext cx="401216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(grille ci-dessus)</a:t>
            </a:r>
            <a:endParaRPr lang="en-US" sz="17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2653" y="2767846"/>
            <a:ext cx="4564975" cy="4564975"/>
          </a:xfrm>
          <a:prstGeom prst="rect">
            <a:avLst/>
          </a:prstGeom>
        </p:spPr>
      </p:pic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70307" y="3612356"/>
            <a:ext cx="339328" cy="42422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0051256" y="4800719"/>
            <a:ext cx="3318867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Adaptation et arbitrage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10051256" y="5291138"/>
            <a:ext cx="3785354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(ce qu'on applique, ce qu'on rejette)</a:t>
            </a:r>
            <a:endParaRPr lang="en-US" sz="1750" dirty="0"/>
          </a:p>
        </p:txBody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2653" y="2767846"/>
            <a:ext cx="4564975" cy="4564975"/>
          </a:xfrm>
          <a:prstGeom prst="rect">
            <a:avLst/>
          </a:prstGeom>
        </p:spPr>
      </p:pic>
      <p:pic>
        <p:nvPicPr>
          <p:cNvPr id="1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19423" y="5112782"/>
            <a:ext cx="339328" cy="424220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9824442" y="6438662"/>
            <a:ext cx="2996446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Mise en place du test</a:t>
            </a:r>
            <a:endParaRPr lang="en-US" sz="2200" dirty="0"/>
          </a:p>
        </p:txBody>
      </p:sp>
      <p:sp>
        <p:nvSpPr>
          <p:cNvPr id="16" name="Text 8"/>
          <p:cNvSpPr/>
          <p:nvPr/>
        </p:nvSpPr>
        <p:spPr>
          <a:xfrm>
            <a:off x="9824442" y="6929080"/>
            <a:ext cx="401216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(A/B ou nouvelle campagne)</a:t>
            </a:r>
            <a:endParaRPr lang="en-US" sz="1750" dirty="0"/>
          </a:p>
        </p:txBody>
      </p:sp>
      <p:pic>
        <p:nvPicPr>
          <p:cNvPr id="17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2653" y="2767846"/>
            <a:ext cx="4564975" cy="4564975"/>
          </a:xfrm>
          <a:prstGeom prst="rect">
            <a:avLst/>
          </a:prstGeom>
        </p:spPr>
      </p:pic>
      <p:pic>
        <p:nvPicPr>
          <p:cNvPr id="18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94533" y="6338530"/>
            <a:ext cx="339328" cy="424220"/>
          </a:xfrm>
          <a:prstGeom prst="rect">
            <a:avLst/>
          </a:prstGeom>
        </p:spPr>
      </p:pic>
      <p:sp>
        <p:nvSpPr>
          <p:cNvPr id="19" name="Text 9"/>
          <p:cNvSpPr/>
          <p:nvPr/>
        </p:nvSpPr>
        <p:spPr>
          <a:xfrm>
            <a:off x="1970603" y="643866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Bilan et ajustement</a:t>
            </a:r>
            <a:endParaRPr lang="en-US" sz="2200" dirty="0"/>
          </a:p>
        </p:txBody>
      </p:sp>
      <p:sp>
        <p:nvSpPr>
          <p:cNvPr id="20" name="Text 10"/>
          <p:cNvSpPr/>
          <p:nvPr/>
        </p:nvSpPr>
        <p:spPr>
          <a:xfrm>
            <a:off x="793790" y="6929080"/>
            <a:ext cx="401204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après chaque test</a:t>
            </a:r>
            <a:endParaRPr lang="en-US" sz="1750" dirty="0"/>
          </a:p>
        </p:txBody>
      </p:sp>
      <p:pic>
        <p:nvPicPr>
          <p:cNvPr id="21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32653" y="2767846"/>
            <a:ext cx="4564975" cy="4564975"/>
          </a:xfrm>
          <a:prstGeom prst="rect">
            <a:avLst/>
          </a:prstGeom>
        </p:spPr>
      </p:pic>
      <p:pic>
        <p:nvPicPr>
          <p:cNvPr id="22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20527" y="6063853"/>
            <a:ext cx="339328" cy="424220"/>
          </a:xfrm>
          <a:prstGeom prst="rect">
            <a:avLst/>
          </a:prstGeom>
        </p:spPr>
      </p:pic>
      <p:sp>
        <p:nvSpPr>
          <p:cNvPr id="23" name="Text 11"/>
          <p:cNvSpPr/>
          <p:nvPr/>
        </p:nvSpPr>
        <p:spPr>
          <a:xfrm>
            <a:off x="1743789" y="443781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Capitalisation</a:t>
            </a:r>
            <a:endParaRPr lang="en-US" sz="2200" dirty="0"/>
          </a:p>
        </p:txBody>
      </p:sp>
      <p:sp>
        <p:nvSpPr>
          <p:cNvPr id="24" name="Text 12"/>
          <p:cNvSpPr/>
          <p:nvPr/>
        </p:nvSpPr>
        <p:spPr>
          <a:xfrm>
            <a:off x="793790" y="4928235"/>
            <a:ext cx="378523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(créer une « bibliothèque interne » des recommandations qui marchent le mieux pour votre association)</a:t>
            </a:r>
            <a:endParaRPr lang="en-US" sz="1750" dirty="0"/>
          </a:p>
        </p:txBody>
      </p:sp>
      <p:pic>
        <p:nvPicPr>
          <p:cNvPr id="25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032653" y="2767846"/>
            <a:ext cx="4564975" cy="4564975"/>
          </a:xfrm>
          <a:prstGeom prst="rect">
            <a:avLst/>
          </a:prstGeom>
        </p:spPr>
      </p:pic>
      <p:pic>
        <p:nvPicPr>
          <p:cNvPr id="26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571411" y="4563428"/>
            <a:ext cx="339328" cy="42422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581745"/>
            <a:ext cx="8867537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PREMIER EXERCICE PRATIQUE</a:t>
            </a: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793790" y="2744152"/>
            <a:ext cx="170021" cy="853321"/>
          </a:xfrm>
          <a:prstGeom prst="roundRect">
            <a:avLst>
              <a:gd name="adj" fmla="val 56033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303973" y="2744152"/>
            <a:ext cx="5250061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Analysez vos 5 dernières publications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303973" y="3234571"/>
            <a:ext cx="1253263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avec Predis.ai ou Meta Business Suite</a:t>
            </a:r>
            <a:endParaRPr lang="en-US" sz="1750" dirty="0"/>
          </a:p>
        </p:txBody>
      </p:sp>
      <p:sp>
        <p:nvSpPr>
          <p:cNvPr id="6" name="Shape 4"/>
          <p:cNvSpPr/>
          <p:nvPr/>
        </p:nvSpPr>
        <p:spPr>
          <a:xfrm>
            <a:off x="1133951" y="3824288"/>
            <a:ext cx="170021" cy="354330"/>
          </a:xfrm>
          <a:prstGeom prst="roundRect">
            <a:avLst>
              <a:gd name="adj" fmla="val 56033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644134" y="3824288"/>
            <a:ext cx="4336733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Listez les recommandations IA</a:t>
            </a:r>
            <a:endParaRPr lang="en-US" sz="2200" dirty="0"/>
          </a:p>
        </p:txBody>
      </p:sp>
      <p:sp>
        <p:nvSpPr>
          <p:cNvPr id="8" name="Shape 6"/>
          <p:cNvSpPr/>
          <p:nvPr/>
        </p:nvSpPr>
        <p:spPr>
          <a:xfrm>
            <a:off x="1474232" y="4405432"/>
            <a:ext cx="170021" cy="354330"/>
          </a:xfrm>
          <a:prstGeom prst="roundRect">
            <a:avLst>
              <a:gd name="adj" fmla="val 56033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984415" y="4405432"/>
            <a:ext cx="6691789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Complétez la grille de lecture critique ci-dessus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1814513" y="4986576"/>
            <a:ext cx="170021" cy="853321"/>
          </a:xfrm>
          <a:prstGeom prst="roundRect">
            <a:avLst>
              <a:gd name="adj" fmla="val 56033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324695" y="4986576"/>
            <a:ext cx="5524619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Choisissez 2 recommandations à tester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2324695" y="5476994"/>
            <a:ext cx="1151191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dans vos 3 prochains posts</a:t>
            </a:r>
            <a:endParaRPr lang="en-US" sz="1750" dirty="0"/>
          </a:p>
        </p:txBody>
      </p:sp>
      <p:sp>
        <p:nvSpPr>
          <p:cNvPr id="13" name="Shape 11"/>
          <p:cNvSpPr/>
          <p:nvPr/>
        </p:nvSpPr>
        <p:spPr>
          <a:xfrm>
            <a:off x="1474232" y="6066711"/>
            <a:ext cx="170021" cy="354330"/>
          </a:xfrm>
          <a:prstGeom prst="roundRect">
            <a:avLst>
              <a:gd name="adj" fmla="val 56033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984415" y="6066711"/>
            <a:ext cx="8424386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Observez les résultats et ajustez votre prochaine campagne</a:t>
            </a:r>
            <a:endParaRPr 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2025-04-26T17:35:59Z</dcterms:created>
  <dcterms:modified xsi:type="dcterms:W3CDTF">2025-04-26T17:35:59Z</dcterms:modified>
</cp:coreProperties>
</file>