
<file path=[Content_Types].xml><?xml version="1.0" encoding="utf-8"?>
<Types xmlns="http://schemas.openxmlformats.org/package/2006/content-types">
  <Default Extension="fntdata" ContentType="application/x-fontdata"/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notesMasterIdLst>
    <p:notesMasterId r:id="rId10"/>
  </p:notesMasterIdLst>
  <p:sldSz cx="14630400" cy="8229600"/>
  <p:notesSz cx="8229600" cy="14630400"/>
  <p:embeddedFontLst>
    <p:embeddedFont>
      <p:font typeface="Montserrat"/>
      <p:regular r:id="rId15"/>
    </p:embeddedFont>
    <p:embeddedFont>
      <p:font typeface="Montserrat"/>
      <p:regular r:id="rId16"/>
    </p:embeddedFont>
    <p:embeddedFont>
      <p:font typeface="Montserrat"/>
      <p:regular r:id="rId17"/>
    </p:embeddedFont>
    <p:embeddedFont>
      <p:font typeface="Montserrat"/>
      <p:regular r:id="rId18"/>
    </p:embeddedFont>
    <p:embeddedFont>
      <p:font typeface="Heebo Light"/>
      <p:regular r:id="rId19"/>
    </p:embeddedFont>
    <p:embeddedFont>
      <p:font typeface="Heebo Light"/>
      <p:regular r:id="rId20"/>
    </p:embeddedFont>
  </p:embeddedFon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notesMaster" Target="notesMasters/notesMaster1.xml"/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Relationship Id="rId15" Type="http://schemas.openxmlformats.org/officeDocument/2006/relationships/font" Target="fonts/font1.fntdata"/><Relationship Id="rId16" Type="http://schemas.openxmlformats.org/officeDocument/2006/relationships/font" Target="fonts/font2.fntdata"/><Relationship Id="rId17" Type="http://schemas.openxmlformats.org/officeDocument/2006/relationships/font" Target="fonts/font3.fntdata"/><Relationship Id="rId18" Type="http://schemas.openxmlformats.org/officeDocument/2006/relationships/font" Target="fonts/font4.fntdata"/><Relationship Id="rId19" Type="http://schemas.openxmlformats.org/officeDocument/2006/relationships/font" Target="fonts/font5.fntdata"/><Relationship Id="rId20" Type="http://schemas.openxmlformats.org/officeDocument/2006/relationships/font" Target="fonts/font6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4-1.png"/><Relationship Id="rId2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5-1.png"/><Relationship Id="rId2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6-1.png"/><Relationship Id="rId2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7-1.png"/><Relationship Id="rId2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9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D0A2C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D0A2C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D0A2C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D0A2C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D0A2C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D0A2C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D0A2C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8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D0A2C">
              <a:alpha val="95000"/>
            </a:srgbClr>
          </a:solidFill>
          <a:ln/>
        </p:spPr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3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5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6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7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slideLayout" Target="../slideLayouts/slideLayout8.xml"/><Relationship Id="rId10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9.xml"/><Relationship Id="rId5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3790" y="2357914"/>
            <a:ext cx="7556421" cy="14175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5550"/>
              </a:lnSpc>
              <a:buNone/>
            </a:pPr>
            <a:r>
              <a:rPr lang="en-US" sz="4450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Créer des appels à dons efficaces avec ChatGPT</a:t>
            </a:r>
            <a:endParaRPr lang="en-US" sz="4450" dirty="0"/>
          </a:p>
        </p:txBody>
      </p:sp>
      <p:sp>
        <p:nvSpPr>
          <p:cNvPr id="4" name="Text 1"/>
          <p:cNvSpPr/>
          <p:nvPr/>
        </p:nvSpPr>
        <p:spPr>
          <a:xfrm>
            <a:off x="793790" y="4115633"/>
            <a:ext cx="7556421" cy="11039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i="1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Fiche mémo – Micro-cours XAIAHUB</a:t>
            </a:r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 </a:t>
            </a:r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000000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🧠</a:t>
            </a:r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 Un condensé des bonnes pratiques pour générer rapidement des appels à dons percutants, même sans compétences techniques.</a:t>
            </a:r>
            <a:endParaRPr lang="en-US" sz="1750" dirty="0"/>
          </a:p>
        </p:txBody>
      </p:sp>
      <p:sp>
        <p:nvSpPr>
          <p:cNvPr id="5" name="Shape 2"/>
          <p:cNvSpPr/>
          <p:nvPr/>
        </p:nvSpPr>
        <p:spPr>
          <a:xfrm>
            <a:off x="793790" y="5491639"/>
            <a:ext cx="362903" cy="362903"/>
          </a:xfrm>
          <a:prstGeom prst="roundRect">
            <a:avLst>
              <a:gd name="adj" fmla="val 25194296"/>
            </a:avLst>
          </a:prstGeom>
          <a:noFill/>
          <a:ln w="7620">
            <a:solidFill>
              <a:srgbClr val="4D4D51"/>
            </a:solidFill>
            <a:prstDash val="solid"/>
          </a:ln>
        </p:spPr>
      </p:sp>
      <p:pic>
        <p:nvPicPr>
          <p:cNvPr id="6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1410" y="5499259"/>
            <a:ext cx="347663" cy="347663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1270040" y="5474732"/>
            <a:ext cx="1698784" cy="3968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DCD7E5"/>
                </a:solidFill>
                <a:latin typeface="Heebo Bold" pitchFamily="34" charset="0"/>
                <a:ea typeface="Heebo Bold" pitchFamily="34" charset="-122"/>
                <a:cs typeface="Heebo Bold" pitchFamily="34" charset="-120"/>
              </a:rPr>
              <a:t>par XAIAHUB</a:t>
            </a:r>
            <a:endParaRPr lang="en-US" sz="2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92348" y="544116"/>
            <a:ext cx="7759303" cy="12363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4850"/>
              </a:lnSpc>
              <a:buNone/>
            </a:pPr>
            <a:r>
              <a:rPr lang="en-US" sz="3850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Les 4 éléments clés d'un bon brief à l'IA</a:t>
            </a:r>
            <a:endParaRPr lang="en-US" sz="3850" dirty="0"/>
          </a:p>
        </p:txBody>
      </p:sp>
      <p:sp>
        <p:nvSpPr>
          <p:cNvPr id="4" name="Shape 1"/>
          <p:cNvSpPr/>
          <p:nvPr/>
        </p:nvSpPr>
        <p:spPr>
          <a:xfrm>
            <a:off x="692348" y="2077164"/>
            <a:ext cx="445056" cy="445056"/>
          </a:xfrm>
          <a:prstGeom prst="roundRect">
            <a:avLst>
              <a:gd name="adj" fmla="val 18670"/>
            </a:avLst>
          </a:prstGeom>
          <a:solidFill>
            <a:srgbClr val="31136C"/>
          </a:solidFill>
          <a:ln w="7620">
            <a:solidFill>
              <a:srgbClr val="4A2C85"/>
            </a:solidFill>
            <a:prstDash val="solid"/>
          </a:ln>
        </p:spPr>
      </p:sp>
      <p:pic>
        <p:nvPicPr>
          <p:cNvPr id="5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6524" y="2114252"/>
            <a:ext cx="296704" cy="370880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1335167" y="2145149"/>
            <a:ext cx="2472928" cy="3090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19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Contexte</a:t>
            </a:r>
            <a:endParaRPr lang="en-US" sz="1900" dirty="0"/>
          </a:p>
        </p:txBody>
      </p:sp>
      <p:sp>
        <p:nvSpPr>
          <p:cNvPr id="7" name="Text 3"/>
          <p:cNvSpPr/>
          <p:nvPr/>
        </p:nvSpPr>
        <p:spPr>
          <a:xfrm>
            <a:off x="1335167" y="2572822"/>
            <a:ext cx="7116485" cy="3165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450"/>
              </a:lnSpc>
              <a:buNone/>
            </a:pPr>
            <a:r>
              <a:rPr lang="en-US" sz="15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Mission de l'association, nature de la campagne, urgence.</a:t>
            </a:r>
            <a:endParaRPr lang="en-US" sz="1550" dirty="0"/>
          </a:p>
        </p:txBody>
      </p:sp>
      <p:sp>
        <p:nvSpPr>
          <p:cNvPr id="8" name="Shape 4"/>
          <p:cNvSpPr/>
          <p:nvPr/>
        </p:nvSpPr>
        <p:spPr>
          <a:xfrm>
            <a:off x="692348" y="3285053"/>
            <a:ext cx="445056" cy="445056"/>
          </a:xfrm>
          <a:prstGeom prst="roundRect">
            <a:avLst>
              <a:gd name="adj" fmla="val 18670"/>
            </a:avLst>
          </a:prstGeom>
          <a:solidFill>
            <a:srgbClr val="31136C"/>
          </a:solidFill>
          <a:ln w="7620">
            <a:solidFill>
              <a:srgbClr val="4A2C85"/>
            </a:solidFill>
            <a:prstDash val="solid"/>
          </a:ln>
        </p:spPr>
      </p:sp>
      <p:pic>
        <p:nvPicPr>
          <p:cNvPr id="9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524" y="3322141"/>
            <a:ext cx="296704" cy="370880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1335167" y="3353038"/>
            <a:ext cx="2472928" cy="3090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19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Cible</a:t>
            </a:r>
            <a:endParaRPr lang="en-US" sz="1900" dirty="0"/>
          </a:p>
        </p:txBody>
      </p:sp>
      <p:sp>
        <p:nvSpPr>
          <p:cNvPr id="11" name="Text 6"/>
          <p:cNvSpPr/>
          <p:nvPr/>
        </p:nvSpPr>
        <p:spPr>
          <a:xfrm>
            <a:off x="1335167" y="3780711"/>
            <a:ext cx="7116485" cy="3165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450"/>
              </a:lnSpc>
              <a:buNone/>
            </a:pPr>
            <a:r>
              <a:rPr lang="en-US" sz="15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Particuliers, anciens donateurs, entreprises, bénévoles…</a:t>
            </a:r>
            <a:endParaRPr lang="en-US" sz="1550" dirty="0"/>
          </a:p>
        </p:txBody>
      </p:sp>
      <p:sp>
        <p:nvSpPr>
          <p:cNvPr id="12" name="Shape 7"/>
          <p:cNvSpPr/>
          <p:nvPr/>
        </p:nvSpPr>
        <p:spPr>
          <a:xfrm>
            <a:off x="692348" y="4492942"/>
            <a:ext cx="445056" cy="445056"/>
          </a:xfrm>
          <a:prstGeom prst="roundRect">
            <a:avLst>
              <a:gd name="adj" fmla="val 18670"/>
            </a:avLst>
          </a:prstGeom>
          <a:solidFill>
            <a:srgbClr val="31136C"/>
          </a:solidFill>
          <a:ln w="7620">
            <a:solidFill>
              <a:srgbClr val="4A2C85"/>
            </a:solidFill>
            <a:prstDash val="solid"/>
          </a:ln>
        </p:spPr>
      </p:sp>
      <p:pic>
        <p:nvPicPr>
          <p:cNvPr id="13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6524" y="4530030"/>
            <a:ext cx="296704" cy="370880"/>
          </a:xfrm>
          <a:prstGeom prst="rect">
            <a:avLst/>
          </a:prstGeom>
        </p:spPr>
      </p:pic>
      <p:sp>
        <p:nvSpPr>
          <p:cNvPr id="14" name="Text 8"/>
          <p:cNvSpPr/>
          <p:nvPr/>
        </p:nvSpPr>
        <p:spPr>
          <a:xfrm>
            <a:off x="1335167" y="4560927"/>
            <a:ext cx="2472928" cy="3090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19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Ton</a:t>
            </a:r>
            <a:endParaRPr lang="en-US" sz="1900" dirty="0"/>
          </a:p>
        </p:txBody>
      </p:sp>
      <p:sp>
        <p:nvSpPr>
          <p:cNvPr id="15" name="Text 9"/>
          <p:cNvSpPr/>
          <p:nvPr/>
        </p:nvSpPr>
        <p:spPr>
          <a:xfrm>
            <a:off x="1335167" y="4988600"/>
            <a:ext cx="7116485" cy="3165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450"/>
              </a:lnSpc>
              <a:buNone/>
            </a:pPr>
            <a:r>
              <a:rPr lang="en-US" sz="15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Émotionnel, chaleureux, professionnel, informatif…</a:t>
            </a:r>
            <a:endParaRPr lang="en-US" sz="1550" dirty="0"/>
          </a:p>
        </p:txBody>
      </p:sp>
      <p:sp>
        <p:nvSpPr>
          <p:cNvPr id="16" name="Shape 10"/>
          <p:cNvSpPr/>
          <p:nvPr/>
        </p:nvSpPr>
        <p:spPr>
          <a:xfrm>
            <a:off x="692348" y="5700832"/>
            <a:ext cx="445056" cy="445056"/>
          </a:xfrm>
          <a:prstGeom prst="roundRect">
            <a:avLst>
              <a:gd name="adj" fmla="val 18670"/>
            </a:avLst>
          </a:prstGeom>
          <a:solidFill>
            <a:srgbClr val="31136C"/>
          </a:solidFill>
          <a:ln w="7620">
            <a:solidFill>
              <a:srgbClr val="4A2C85"/>
            </a:solidFill>
            <a:prstDash val="solid"/>
          </a:ln>
        </p:spPr>
      </p:sp>
      <p:pic>
        <p:nvPicPr>
          <p:cNvPr id="17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6524" y="5737920"/>
            <a:ext cx="296704" cy="370880"/>
          </a:xfrm>
          <a:prstGeom prst="rect">
            <a:avLst/>
          </a:prstGeom>
        </p:spPr>
      </p:pic>
      <p:sp>
        <p:nvSpPr>
          <p:cNvPr id="18" name="Text 11"/>
          <p:cNvSpPr/>
          <p:nvPr/>
        </p:nvSpPr>
        <p:spPr>
          <a:xfrm>
            <a:off x="1335167" y="5768816"/>
            <a:ext cx="2472928" cy="3090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19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Objectif</a:t>
            </a:r>
            <a:endParaRPr lang="en-US" sz="1900" dirty="0"/>
          </a:p>
        </p:txBody>
      </p:sp>
      <p:sp>
        <p:nvSpPr>
          <p:cNvPr id="19" name="Text 12"/>
          <p:cNvSpPr/>
          <p:nvPr/>
        </p:nvSpPr>
        <p:spPr>
          <a:xfrm>
            <a:off x="1335167" y="6196489"/>
            <a:ext cx="7116485" cy="3165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450"/>
              </a:lnSpc>
              <a:buNone/>
            </a:pPr>
            <a:r>
              <a:rPr lang="en-US" sz="15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Déclencher un don, inciter à s'engager ou à partager.</a:t>
            </a:r>
            <a:endParaRPr lang="en-US" sz="1550" dirty="0"/>
          </a:p>
        </p:txBody>
      </p:sp>
      <p:sp>
        <p:nvSpPr>
          <p:cNvPr id="20" name="Text 13"/>
          <p:cNvSpPr/>
          <p:nvPr/>
        </p:nvSpPr>
        <p:spPr>
          <a:xfrm>
            <a:off x="692348" y="6735604"/>
            <a:ext cx="7759303" cy="9497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50"/>
              </a:lnSpc>
              <a:buNone/>
            </a:pPr>
            <a:r>
              <a:rPr lang="en-US" sz="1550" i="1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Exemple de prompt :</a:t>
            </a:r>
            <a:pPr algn="l" indent="0" marL="0">
              <a:lnSpc>
                <a:spcPts val="2450"/>
              </a:lnSpc>
              <a:buNone/>
            </a:pPr>
            <a:r>
              <a:rPr lang="en-US" sz="15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 </a:t>
            </a:r>
            <a:pPr algn="l" indent="0" marL="0">
              <a:lnSpc>
                <a:spcPts val="2450"/>
              </a:lnSpc>
              <a:buNone/>
            </a:pPr>
            <a:r>
              <a:rPr lang="en-US" sz="15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Tu es un expert en communication associative. Rédige un appel à dons court, mobilisateur et chaleureux pour une association qui distribue des repas aux sans-abris. Cible : donateurs particuliers ayant déjà donné l'an dernier.</a:t>
            </a:r>
            <a:endParaRPr lang="en-US" sz="15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3790" y="1383268"/>
            <a:ext cx="7556421" cy="14175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5550"/>
              </a:lnSpc>
              <a:buNone/>
            </a:pPr>
            <a:r>
              <a:rPr lang="en-US" sz="4450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Personnalisation = meilleur engagement</a:t>
            </a:r>
            <a:endParaRPr lang="en-US" sz="4450" dirty="0"/>
          </a:p>
        </p:txBody>
      </p:sp>
      <p:sp>
        <p:nvSpPr>
          <p:cNvPr id="4" name="Shape 1"/>
          <p:cNvSpPr/>
          <p:nvPr/>
        </p:nvSpPr>
        <p:spPr>
          <a:xfrm>
            <a:off x="793790" y="3140988"/>
            <a:ext cx="7556421" cy="3705225"/>
          </a:xfrm>
          <a:prstGeom prst="roundRect">
            <a:avLst>
              <a:gd name="adj" fmla="val 2571"/>
            </a:avLst>
          </a:prstGeom>
          <a:noFill/>
          <a:ln w="7620">
            <a:solidFill>
              <a:srgbClr val="FFFFFF">
                <a:alpha val="24000"/>
              </a:srgbClr>
            </a:solidFill>
            <a:prstDash val="solid"/>
          </a:ln>
        </p:spPr>
      </p:sp>
      <p:sp>
        <p:nvSpPr>
          <p:cNvPr id="5" name="Shape 2"/>
          <p:cNvSpPr/>
          <p:nvPr/>
        </p:nvSpPr>
        <p:spPr>
          <a:xfrm>
            <a:off x="801410" y="3148608"/>
            <a:ext cx="7540347" cy="650319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</p:sp>
      <p:sp>
        <p:nvSpPr>
          <p:cNvPr id="6" name="Text 3"/>
          <p:cNvSpPr/>
          <p:nvPr/>
        </p:nvSpPr>
        <p:spPr>
          <a:xfrm>
            <a:off x="1029057" y="3292316"/>
            <a:ext cx="2055733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Public cible</a:t>
            </a:r>
            <a:endParaRPr lang="en-US" sz="1750" dirty="0"/>
          </a:p>
        </p:txBody>
      </p:sp>
      <p:sp>
        <p:nvSpPr>
          <p:cNvPr id="7" name="Text 4"/>
          <p:cNvSpPr/>
          <p:nvPr/>
        </p:nvSpPr>
        <p:spPr>
          <a:xfrm>
            <a:off x="3546038" y="3292316"/>
            <a:ext cx="2051923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Ton conseillé</a:t>
            </a:r>
            <a:endParaRPr lang="en-US" sz="1750" dirty="0"/>
          </a:p>
        </p:txBody>
      </p:sp>
      <p:sp>
        <p:nvSpPr>
          <p:cNvPr id="8" name="Text 5"/>
          <p:cNvSpPr/>
          <p:nvPr/>
        </p:nvSpPr>
        <p:spPr>
          <a:xfrm>
            <a:off x="6059210" y="3292316"/>
            <a:ext cx="2055733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Objectif visé</a:t>
            </a:r>
            <a:endParaRPr lang="en-US" sz="1750" dirty="0"/>
          </a:p>
        </p:txBody>
      </p:sp>
      <p:sp>
        <p:nvSpPr>
          <p:cNvPr id="9" name="Shape 6"/>
          <p:cNvSpPr/>
          <p:nvPr/>
        </p:nvSpPr>
        <p:spPr>
          <a:xfrm>
            <a:off x="801410" y="3798927"/>
            <a:ext cx="7540347" cy="1013222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</p:sp>
      <p:sp>
        <p:nvSpPr>
          <p:cNvPr id="10" name="Text 7"/>
          <p:cNvSpPr/>
          <p:nvPr/>
        </p:nvSpPr>
        <p:spPr>
          <a:xfrm>
            <a:off x="1029057" y="3942636"/>
            <a:ext cx="2055733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Particuliers</a:t>
            </a:r>
            <a:endParaRPr lang="en-US" sz="1750" dirty="0"/>
          </a:p>
        </p:txBody>
      </p:sp>
      <p:sp>
        <p:nvSpPr>
          <p:cNvPr id="11" name="Text 8"/>
          <p:cNvSpPr/>
          <p:nvPr/>
        </p:nvSpPr>
        <p:spPr>
          <a:xfrm>
            <a:off x="3546038" y="3942636"/>
            <a:ext cx="2051923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Émotionnel</a:t>
            </a:r>
            <a:endParaRPr lang="en-US" sz="1750" dirty="0"/>
          </a:p>
        </p:txBody>
      </p:sp>
      <p:sp>
        <p:nvSpPr>
          <p:cNvPr id="12" name="Text 9"/>
          <p:cNvSpPr/>
          <p:nvPr/>
        </p:nvSpPr>
        <p:spPr>
          <a:xfrm>
            <a:off x="6059210" y="3942636"/>
            <a:ext cx="2055733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Créer un lien personnel</a:t>
            </a:r>
            <a:endParaRPr lang="en-US" sz="1750" dirty="0"/>
          </a:p>
        </p:txBody>
      </p:sp>
      <p:sp>
        <p:nvSpPr>
          <p:cNvPr id="13" name="Shape 10"/>
          <p:cNvSpPr/>
          <p:nvPr/>
        </p:nvSpPr>
        <p:spPr>
          <a:xfrm>
            <a:off x="801410" y="4812149"/>
            <a:ext cx="7540347" cy="1013222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</p:sp>
      <p:sp>
        <p:nvSpPr>
          <p:cNvPr id="14" name="Text 11"/>
          <p:cNvSpPr/>
          <p:nvPr/>
        </p:nvSpPr>
        <p:spPr>
          <a:xfrm>
            <a:off x="1029057" y="4955858"/>
            <a:ext cx="2055733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Entreprises locales</a:t>
            </a:r>
            <a:endParaRPr lang="en-US" sz="1750" dirty="0"/>
          </a:p>
        </p:txBody>
      </p:sp>
      <p:sp>
        <p:nvSpPr>
          <p:cNvPr id="15" name="Text 12"/>
          <p:cNvSpPr/>
          <p:nvPr/>
        </p:nvSpPr>
        <p:spPr>
          <a:xfrm>
            <a:off x="3546038" y="4955858"/>
            <a:ext cx="2051923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Valorisation</a:t>
            </a:r>
            <a:endParaRPr lang="en-US" sz="1750" dirty="0"/>
          </a:p>
        </p:txBody>
      </p:sp>
      <p:sp>
        <p:nvSpPr>
          <p:cNvPr id="16" name="Text 13"/>
          <p:cNvSpPr/>
          <p:nvPr/>
        </p:nvSpPr>
        <p:spPr>
          <a:xfrm>
            <a:off x="6059210" y="4955858"/>
            <a:ext cx="2055733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Mettre en avant l'impact social</a:t>
            </a:r>
            <a:endParaRPr lang="en-US" sz="1750" dirty="0"/>
          </a:p>
        </p:txBody>
      </p:sp>
      <p:sp>
        <p:nvSpPr>
          <p:cNvPr id="17" name="Shape 14"/>
          <p:cNvSpPr/>
          <p:nvPr/>
        </p:nvSpPr>
        <p:spPr>
          <a:xfrm>
            <a:off x="801410" y="5825371"/>
            <a:ext cx="7540347" cy="1013222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</p:sp>
      <p:sp>
        <p:nvSpPr>
          <p:cNvPr id="18" name="Text 15"/>
          <p:cNvSpPr/>
          <p:nvPr/>
        </p:nvSpPr>
        <p:spPr>
          <a:xfrm>
            <a:off x="1029057" y="5969079"/>
            <a:ext cx="2055733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Anciens donateurs</a:t>
            </a:r>
            <a:endParaRPr lang="en-US" sz="1750" dirty="0"/>
          </a:p>
        </p:txBody>
      </p:sp>
      <p:sp>
        <p:nvSpPr>
          <p:cNvPr id="19" name="Text 16"/>
          <p:cNvSpPr/>
          <p:nvPr/>
        </p:nvSpPr>
        <p:spPr>
          <a:xfrm>
            <a:off x="3546038" y="5969079"/>
            <a:ext cx="2051923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Reconnaissant</a:t>
            </a:r>
            <a:endParaRPr lang="en-US" sz="1750" dirty="0"/>
          </a:p>
        </p:txBody>
      </p:sp>
      <p:sp>
        <p:nvSpPr>
          <p:cNvPr id="20" name="Text 17"/>
          <p:cNvSpPr/>
          <p:nvPr/>
        </p:nvSpPr>
        <p:spPr>
          <a:xfrm>
            <a:off x="6059210" y="5969079"/>
            <a:ext cx="2055733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Réactiver le sentiment d'utilité</a:t>
            </a:r>
            <a:endParaRPr lang="en-US" sz="17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80190" y="640437"/>
            <a:ext cx="7556421" cy="14175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5550"/>
              </a:lnSpc>
              <a:buNone/>
            </a:pPr>
            <a:r>
              <a:rPr lang="en-US" sz="4450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Outils utiles pour aller plus vite</a:t>
            </a:r>
            <a:endParaRPr lang="en-US" sz="4450" dirty="0"/>
          </a:p>
        </p:txBody>
      </p:sp>
      <p:pic>
        <p:nvPicPr>
          <p:cNvPr id="4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80190" y="2398157"/>
            <a:ext cx="566976" cy="566976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6280190" y="3191947"/>
            <a:ext cx="232981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ChatGPT</a:t>
            </a:r>
            <a:endParaRPr lang="en-US" sz="2200" dirty="0"/>
          </a:p>
        </p:txBody>
      </p:sp>
      <p:sp>
        <p:nvSpPr>
          <p:cNvPr id="6" name="Text 2"/>
          <p:cNvSpPr/>
          <p:nvPr/>
        </p:nvSpPr>
        <p:spPr>
          <a:xfrm>
            <a:off x="6280190" y="3682365"/>
            <a:ext cx="2329815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Pour rédiger plusieurs versions de vos appels à dons.</a:t>
            </a:r>
            <a:endParaRPr lang="en-US" sz="1750" dirty="0"/>
          </a:p>
        </p:txBody>
      </p:sp>
      <p:pic>
        <p:nvPicPr>
          <p:cNvPr id="7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93493" y="2398157"/>
            <a:ext cx="566976" cy="566976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8893493" y="3191947"/>
            <a:ext cx="2329815" cy="7086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Canva (Magic Write)</a:t>
            </a:r>
            <a:endParaRPr lang="en-US" sz="2200" dirty="0"/>
          </a:p>
        </p:txBody>
      </p:sp>
      <p:sp>
        <p:nvSpPr>
          <p:cNvPr id="9" name="Text 4"/>
          <p:cNvSpPr/>
          <p:nvPr/>
        </p:nvSpPr>
        <p:spPr>
          <a:xfrm>
            <a:off x="8893493" y="4036695"/>
            <a:ext cx="2329815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Générer des visuels + textes intégrés.</a:t>
            </a:r>
            <a:endParaRPr lang="en-US" sz="1750" dirty="0"/>
          </a:p>
        </p:txBody>
      </p:sp>
      <p:pic>
        <p:nvPicPr>
          <p:cNvPr id="10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506795" y="2398157"/>
            <a:ext cx="566976" cy="566976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11506795" y="3191947"/>
            <a:ext cx="2329815" cy="7086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Mailchimp / Brevo</a:t>
            </a:r>
            <a:endParaRPr lang="en-US" sz="2200" dirty="0"/>
          </a:p>
        </p:txBody>
      </p:sp>
      <p:sp>
        <p:nvSpPr>
          <p:cNvPr id="12" name="Text 6"/>
          <p:cNvSpPr/>
          <p:nvPr/>
        </p:nvSpPr>
        <p:spPr>
          <a:xfrm>
            <a:off x="11506795" y="4036695"/>
            <a:ext cx="2329815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Envoyer vos campagnes personnalisées.</a:t>
            </a:r>
            <a:endParaRPr lang="en-US" sz="1750" dirty="0"/>
          </a:p>
        </p:txBody>
      </p:sp>
      <p:pic>
        <p:nvPicPr>
          <p:cNvPr id="13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80190" y="5579031"/>
            <a:ext cx="566976" cy="566976"/>
          </a:xfrm>
          <a:prstGeom prst="rect">
            <a:avLst/>
          </a:prstGeom>
        </p:spPr>
      </p:pic>
      <p:sp>
        <p:nvSpPr>
          <p:cNvPr id="14" name="Text 7"/>
          <p:cNvSpPr/>
          <p:nvPr/>
        </p:nvSpPr>
        <p:spPr>
          <a:xfrm>
            <a:off x="6280190" y="6372820"/>
            <a:ext cx="232981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Zapier / Make</a:t>
            </a:r>
            <a:endParaRPr lang="en-US" sz="2200" dirty="0"/>
          </a:p>
        </p:txBody>
      </p:sp>
      <p:sp>
        <p:nvSpPr>
          <p:cNvPr id="15" name="Text 8"/>
          <p:cNvSpPr/>
          <p:nvPr/>
        </p:nvSpPr>
        <p:spPr>
          <a:xfrm>
            <a:off x="6280190" y="6863239"/>
            <a:ext cx="2329815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Automatiser l'envoi et le suivi sans coder.</a:t>
            </a:r>
            <a:endParaRPr lang="en-US" sz="17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2835235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3790" y="3685461"/>
            <a:ext cx="10764083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5550"/>
              </a:lnSpc>
              <a:buNone/>
            </a:pPr>
            <a:r>
              <a:rPr lang="en-US" sz="4450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Ne jamais envoyer la première version</a:t>
            </a:r>
            <a:endParaRPr lang="en-US" sz="4450" dirty="0"/>
          </a:p>
        </p:txBody>
      </p:sp>
      <p:sp>
        <p:nvSpPr>
          <p:cNvPr id="4" name="Shape 1"/>
          <p:cNvSpPr/>
          <p:nvPr/>
        </p:nvSpPr>
        <p:spPr>
          <a:xfrm>
            <a:off x="793790" y="5414843"/>
            <a:ext cx="4120753" cy="226814"/>
          </a:xfrm>
          <a:prstGeom prst="roundRect">
            <a:avLst>
              <a:gd name="adj" fmla="val 42003"/>
            </a:avLst>
          </a:prstGeom>
          <a:solidFill>
            <a:srgbClr val="31136C"/>
          </a:solidFill>
          <a:ln w="7620">
            <a:solidFill>
              <a:srgbClr val="4A2C85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793790" y="5981819"/>
            <a:ext cx="4120753" cy="7086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Testez des variations avec ChatGPT</a:t>
            </a:r>
            <a:endParaRPr lang="en-US" sz="2200" dirty="0"/>
          </a:p>
        </p:txBody>
      </p:sp>
      <p:sp>
        <p:nvSpPr>
          <p:cNvPr id="6" name="Text 3"/>
          <p:cNvSpPr/>
          <p:nvPr/>
        </p:nvSpPr>
        <p:spPr>
          <a:xfrm>
            <a:off x="793790" y="6826568"/>
            <a:ext cx="4120753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Émotion, chiffres, storytelling…</a:t>
            </a:r>
            <a:endParaRPr lang="en-US" sz="1750" dirty="0"/>
          </a:p>
        </p:txBody>
      </p:sp>
      <p:sp>
        <p:nvSpPr>
          <p:cNvPr id="7" name="Shape 4"/>
          <p:cNvSpPr/>
          <p:nvPr/>
        </p:nvSpPr>
        <p:spPr>
          <a:xfrm>
            <a:off x="5254704" y="5074563"/>
            <a:ext cx="4120872" cy="226814"/>
          </a:xfrm>
          <a:prstGeom prst="roundRect">
            <a:avLst>
              <a:gd name="adj" fmla="val 42003"/>
            </a:avLst>
          </a:prstGeom>
          <a:solidFill>
            <a:srgbClr val="31136C"/>
          </a:solidFill>
          <a:ln w="7620">
            <a:solidFill>
              <a:srgbClr val="4A2C85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5254704" y="5641538"/>
            <a:ext cx="315908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Ajoutez des consignes</a:t>
            </a:r>
            <a:endParaRPr lang="en-US" sz="2200" dirty="0"/>
          </a:p>
        </p:txBody>
      </p:sp>
      <p:sp>
        <p:nvSpPr>
          <p:cNvPr id="9" name="Text 6"/>
          <p:cNvSpPr/>
          <p:nvPr/>
        </p:nvSpPr>
        <p:spPr>
          <a:xfrm>
            <a:off x="5254704" y="6131957"/>
            <a:ext cx="4120872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"Adapte-le pour Facebook"</a:t>
            </a:r>
            <a:endParaRPr lang="en-US" sz="1750" dirty="0"/>
          </a:p>
        </p:txBody>
      </p:sp>
      <p:sp>
        <p:nvSpPr>
          <p:cNvPr id="10" name="Text 7"/>
          <p:cNvSpPr/>
          <p:nvPr/>
        </p:nvSpPr>
        <p:spPr>
          <a:xfrm>
            <a:off x="5254704" y="6574155"/>
            <a:ext cx="4120872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"Utilise un ton plus chaleureux"</a:t>
            </a:r>
            <a:endParaRPr lang="en-US" sz="1750" dirty="0"/>
          </a:p>
        </p:txBody>
      </p:sp>
      <p:sp>
        <p:nvSpPr>
          <p:cNvPr id="11" name="Text 8"/>
          <p:cNvSpPr/>
          <p:nvPr/>
        </p:nvSpPr>
        <p:spPr>
          <a:xfrm>
            <a:off x="5254704" y="7016353"/>
            <a:ext cx="4120872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"Crée un call-to-action impactant"</a:t>
            </a:r>
            <a:endParaRPr lang="en-US" sz="1750" dirty="0"/>
          </a:p>
        </p:txBody>
      </p:sp>
      <p:sp>
        <p:nvSpPr>
          <p:cNvPr id="12" name="Shape 9"/>
          <p:cNvSpPr/>
          <p:nvPr/>
        </p:nvSpPr>
        <p:spPr>
          <a:xfrm>
            <a:off x="9715738" y="4734401"/>
            <a:ext cx="4120872" cy="226814"/>
          </a:xfrm>
          <a:prstGeom prst="roundRect">
            <a:avLst>
              <a:gd name="adj" fmla="val 42003"/>
            </a:avLst>
          </a:prstGeom>
          <a:solidFill>
            <a:srgbClr val="31136C"/>
          </a:solidFill>
          <a:ln w="7620">
            <a:solidFill>
              <a:srgbClr val="4A2C85"/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9715738" y="5301377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Relisez et ajustez</a:t>
            </a:r>
            <a:endParaRPr lang="en-US" sz="2200" dirty="0"/>
          </a:p>
        </p:txBody>
      </p:sp>
      <p:sp>
        <p:nvSpPr>
          <p:cNvPr id="14" name="Text 11"/>
          <p:cNvSpPr/>
          <p:nvPr/>
        </p:nvSpPr>
        <p:spPr>
          <a:xfrm>
            <a:off x="9715738" y="5791795"/>
            <a:ext cx="4120872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Modifiez selon la cible et le canal de diffusion.</a:t>
            </a:r>
            <a:endParaRPr lang="en-US" sz="17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5486400" cy="8232696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21730" y="577691"/>
            <a:ext cx="5724287" cy="6566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5150"/>
              </a:lnSpc>
              <a:buNone/>
            </a:pPr>
            <a:r>
              <a:rPr lang="en-US" sz="4100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Exercice d'application</a:t>
            </a:r>
            <a:endParaRPr lang="en-US" sz="4100" dirty="0"/>
          </a:p>
        </p:txBody>
      </p:sp>
      <p:sp>
        <p:nvSpPr>
          <p:cNvPr id="4" name="Shape 1"/>
          <p:cNvSpPr/>
          <p:nvPr/>
        </p:nvSpPr>
        <p:spPr>
          <a:xfrm>
            <a:off x="6221730" y="1549360"/>
            <a:ext cx="7673340" cy="1225748"/>
          </a:xfrm>
          <a:prstGeom prst="roundRect">
            <a:avLst>
              <a:gd name="adj" fmla="val 7199"/>
            </a:avLst>
          </a:prstGeom>
          <a:solidFill>
            <a:srgbClr val="31136C"/>
          </a:solidFill>
          <a:ln w="7620">
            <a:solidFill>
              <a:srgbClr val="4A2C85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6439376" y="1767007"/>
            <a:ext cx="2626162" cy="32825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550"/>
              </a:lnSpc>
              <a:buNone/>
            </a:pPr>
            <a:r>
              <a:rPr lang="en-US" sz="205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Thème</a:t>
            </a:r>
            <a:endParaRPr lang="en-US" sz="2050" dirty="0"/>
          </a:p>
        </p:txBody>
      </p:sp>
      <p:sp>
        <p:nvSpPr>
          <p:cNvPr id="6" name="Text 3"/>
          <p:cNvSpPr/>
          <p:nvPr/>
        </p:nvSpPr>
        <p:spPr>
          <a:xfrm>
            <a:off x="6439376" y="2221230"/>
            <a:ext cx="7238048" cy="33623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600"/>
              </a:lnSpc>
              <a:buNone/>
            </a:pPr>
            <a:r>
              <a:rPr lang="en-US" sz="16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Collecte alimentaire urgente avant l'hiver</a:t>
            </a:r>
            <a:endParaRPr lang="en-US" sz="1650" dirty="0"/>
          </a:p>
        </p:txBody>
      </p:sp>
      <p:sp>
        <p:nvSpPr>
          <p:cNvPr id="7" name="Shape 4"/>
          <p:cNvSpPr/>
          <p:nvPr/>
        </p:nvSpPr>
        <p:spPr>
          <a:xfrm>
            <a:off x="6221730" y="2985135"/>
            <a:ext cx="7673340" cy="1225748"/>
          </a:xfrm>
          <a:prstGeom prst="roundRect">
            <a:avLst>
              <a:gd name="adj" fmla="val 7199"/>
            </a:avLst>
          </a:prstGeom>
          <a:solidFill>
            <a:srgbClr val="31136C"/>
          </a:solidFill>
          <a:ln w="7620">
            <a:solidFill>
              <a:srgbClr val="4A2C85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6439376" y="3202781"/>
            <a:ext cx="2626162" cy="32825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550"/>
              </a:lnSpc>
              <a:buNone/>
            </a:pPr>
            <a:r>
              <a:rPr lang="en-US" sz="205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Objectif</a:t>
            </a:r>
            <a:endParaRPr lang="en-US" sz="2050" dirty="0"/>
          </a:p>
        </p:txBody>
      </p:sp>
      <p:sp>
        <p:nvSpPr>
          <p:cNvPr id="9" name="Text 6"/>
          <p:cNvSpPr/>
          <p:nvPr/>
        </p:nvSpPr>
        <p:spPr>
          <a:xfrm>
            <a:off x="6439376" y="3657005"/>
            <a:ext cx="7238048" cy="33623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600"/>
              </a:lnSpc>
              <a:buNone/>
            </a:pPr>
            <a:r>
              <a:rPr lang="en-US" sz="16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Faire un don en ligne ou partager l'appel</a:t>
            </a:r>
            <a:endParaRPr lang="en-US" sz="1650" dirty="0"/>
          </a:p>
        </p:txBody>
      </p:sp>
      <p:sp>
        <p:nvSpPr>
          <p:cNvPr id="10" name="Shape 7"/>
          <p:cNvSpPr/>
          <p:nvPr/>
        </p:nvSpPr>
        <p:spPr>
          <a:xfrm>
            <a:off x="6221730" y="4420910"/>
            <a:ext cx="7673340" cy="1225748"/>
          </a:xfrm>
          <a:prstGeom prst="roundRect">
            <a:avLst>
              <a:gd name="adj" fmla="val 7199"/>
            </a:avLst>
          </a:prstGeom>
          <a:solidFill>
            <a:srgbClr val="31136C"/>
          </a:solidFill>
          <a:ln w="7620">
            <a:solidFill>
              <a:srgbClr val="4A2C85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6439376" y="4638556"/>
            <a:ext cx="2626162" cy="32825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550"/>
              </a:lnSpc>
              <a:buNone/>
            </a:pPr>
            <a:r>
              <a:rPr lang="en-US" sz="205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Canaux</a:t>
            </a:r>
            <a:endParaRPr lang="en-US" sz="2050" dirty="0"/>
          </a:p>
        </p:txBody>
      </p:sp>
      <p:sp>
        <p:nvSpPr>
          <p:cNvPr id="12" name="Text 9"/>
          <p:cNvSpPr/>
          <p:nvPr/>
        </p:nvSpPr>
        <p:spPr>
          <a:xfrm>
            <a:off x="6439376" y="5092779"/>
            <a:ext cx="7238048" cy="33623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600"/>
              </a:lnSpc>
              <a:buNone/>
            </a:pPr>
            <a:r>
              <a:rPr lang="en-US" sz="16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Email + réseaux sociaux</a:t>
            </a:r>
            <a:endParaRPr lang="en-US" sz="1650" dirty="0"/>
          </a:p>
        </p:txBody>
      </p:sp>
      <p:sp>
        <p:nvSpPr>
          <p:cNvPr id="13" name="Shape 10"/>
          <p:cNvSpPr/>
          <p:nvPr/>
        </p:nvSpPr>
        <p:spPr>
          <a:xfrm>
            <a:off x="6221730" y="5856684"/>
            <a:ext cx="7673340" cy="1225748"/>
          </a:xfrm>
          <a:prstGeom prst="roundRect">
            <a:avLst>
              <a:gd name="adj" fmla="val 7199"/>
            </a:avLst>
          </a:prstGeom>
          <a:solidFill>
            <a:srgbClr val="31136C"/>
          </a:solidFill>
          <a:ln w="7620">
            <a:solidFill>
              <a:srgbClr val="4A2C85"/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6439376" y="6074331"/>
            <a:ext cx="2626162" cy="32825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550"/>
              </a:lnSpc>
              <a:buNone/>
            </a:pPr>
            <a:r>
              <a:rPr lang="en-US" sz="205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Cible</a:t>
            </a:r>
            <a:endParaRPr lang="en-US" sz="2050" dirty="0"/>
          </a:p>
        </p:txBody>
      </p:sp>
      <p:sp>
        <p:nvSpPr>
          <p:cNvPr id="15" name="Text 12"/>
          <p:cNvSpPr/>
          <p:nvPr/>
        </p:nvSpPr>
        <p:spPr>
          <a:xfrm>
            <a:off x="6439376" y="6528554"/>
            <a:ext cx="7238048" cy="33623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600"/>
              </a:lnSpc>
              <a:buNone/>
            </a:pPr>
            <a:r>
              <a:rPr lang="en-US" sz="16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Particuliers + relais locaux</a:t>
            </a:r>
            <a:endParaRPr lang="en-US" sz="1650" dirty="0"/>
          </a:p>
        </p:txBody>
      </p:sp>
      <p:sp>
        <p:nvSpPr>
          <p:cNvPr id="16" name="Text 13"/>
          <p:cNvSpPr/>
          <p:nvPr/>
        </p:nvSpPr>
        <p:spPr>
          <a:xfrm>
            <a:off x="6221730" y="7318772"/>
            <a:ext cx="7673340" cy="33623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600"/>
              </a:lnSpc>
              <a:buNone/>
            </a:pPr>
            <a:r>
              <a:rPr lang="en-US" sz="16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Utilisez le modèle de prompt et testez plusieurs versions dans ChatGPT.</a:t>
            </a:r>
            <a:endParaRPr lang="en-US" sz="16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707594"/>
            <a:ext cx="5670590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5550"/>
              </a:lnSpc>
              <a:buNone/>
            </a:pPr>
            <a:r>
              <a:rPr lang="en-US" sz="4450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Les points à retenir</a:t>
            </a:r>
            <a:endParaRPr lang="en-US" sz="4450" dirty="0"/>
          </a:p>
        </p:txBody>
      </p:sp>
      <p:sp>
        <p:nvSpPr>
          <p:cNvPr id="3" name="Text 1"/>
          <p:cNvSpPr/>
          <p:nvPr/>
        </p:nvSpPr>
        <p:spPr>
          <a:xfrm>
            <a:off x="2313861" y="3089791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Prompt structuré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793790" y="3580209"/>
            <a:ext cx="4355306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Un bon appel à dons commence par un prompt structuré</a:t>
            </a:r>
            <a:endParaRPr lang="en-US" sz="1750" dirty="0"/>
          </a:p>
        </p:txBody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9258" y="2870002"/>
            <a:ext cx="3651885" cy="3651885"/>
          </a:xfrm>
          <a:prstGeom prst="rect">
            <a:avLst/>
          </a:prstGeom>
        </p:spPr>
      </p:pic>
      <p:sp>
        <p:nvSpPr>
          <p:cNvPr id="6" name="Shape 3"/>
          <p:cNvSpPr/>
          <p:nvPr/>
        </p:nvSpPr>
        <p:spPr>
          <a:xfrm>
            <a:off x="5788938" y="3169682"/>
            <a:ext cx="566976" cy="566976"/>
          </a:xfrm>
          <a:prstGeom prst="roundRect">
            <a:avLst>
              <a:gd name="adj" fmla="val 1611154"/>
            </a:avLst>
          </a:prstGeom>
          <a:solidFill>
            <a:srgbClr val="31136C"/>
          </a:solidFill>
          <a:ln w="7620">
            <a:solidFill>
              <a:srgbClr val="4A2C85"/>
            </a:solidFill>
            <a:prstDash val="solid"/>
          </a:ln>
        </p:spPr>
      </p:sp>
      <p:pic>
        <p:nvPicPr>
          <p:cNvPr id="7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4791" y="3293626"/>
            <a:ext cx="255151" cy="318968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9481304" y="3089791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Décision humaine</a:t>
            </a:r>
            <a:endParaRPr lang="en-US" sz="2200" dirty="0"/>
          </a:p>
        </p:txBody>
      </p:sp>
      <p:sp>
        <p:nvSpPr>
          <p:cNvPr id="9" name="Text 5"/>
          <p:cNvSpPr/>
          <p:nvPr/>
        </p:nvSpPr>
        <p:spPr>
          <a:xfrm>
            <a:off x="9481304" y="3580209"/>
            <a:ext cx="4355306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L'IA vous aide, mais </a:t>
            </a:r>
            <a:pPr algn="l" indent="0" marL="0">
              <a:lnSpc>
                <a:spcPts val="2850"/>
              </a:lnSpc>
              <a:buNone/>
            </a:pPr>
            <a:r>
              <a:rPr lang="en-US" sz="1750" b="1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vous restez décisionnaire</a:t>
            </a:r>
            <a:endParaRPr lang="en-US" sz="1750" dirty="0"/>
          </a:p>
        </p:txBody>
      </p:sp>
      <p:pic>
        <p:nvPicPr>
          <p:cNvPr id="10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9258" y="2870002"/>
            <a:ext cx="3651885" cy="3651885"/>
          </a:xfrm>
          <a:prstGeom prst="rect">
            <a:avLst/>
          </a:prstGeom>
        </p:spPr>
      </p:pic>
      <p:sp>
        <p:nvSpPr>
          <p:cNvPr id="11" name="Shape 6"/>
          <p:cNvSpPr/>
          <p:nvPr/>
        </p:nvSpPr>
        <p:spPr>
          <a:xfrm>
            <a:off x="8274368" y="3169682"/>
            <a:ext cx="566976" cy="566976"/>
          </a:xfrm>
          <a:prstGeom prst="roundRect">
            <a:avLst>
              <a:gd name="adj" fmla="val 1611154"/>
            </a:avLst>
          </a:prstGeom>
          <a:solidFill>
            <a:srgbClr val="31136C"/>
          </a:solidFill>
          <a:ln w="7620">
            <a:solidFill>
              <a:srgbClr val="4A2C85"/>
            </a:solidFill>
            <a:prstDash val="solid"/>
          </a:ln>
        </p:spPr>
      </p:sp>
      <p:pic>
        <p:nvPicPr>
          <p:cNvPr id="12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30220" y="3293626"/>
            <a:ext cx="255151" cy="318968"/>
          </a:xfrm>
          <a:prstGeom prst="rect">
            <a:avLst/>
          </a:prstGeom>
        </p:spPr>
      </p:pic>
      <p:sp>
        <p:nvSpPr>
          <p:cNvPr id="13" name="Text 7"/>
          <p:cNvSpPr/>
          <p:nvPr/>
        </p:nvSpPr>
        <p:spPr>
          <a:xfrm>
            <a:off x="9481304" y="5267206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Authenticité</a:t>
            </a:r>
            <a:endParaRPr lang="en-US" sz="2200" dirty="0"/>
          </a:p>
        </p:txBody>
      </p:sp>
      <p:sp>
        <p:nvSpPr>
          <p:cNvPr id="14" name="Text 8"/>
          <p:cNvSpPr/>
          <p:nvPr/>
        </p:nvSpPr>
        <p:spPr>
          <a:xfrm>
            <a:off x="9481304" y="5757624"/>
            <a:ext cx="4355306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Le ton doit rester humain, sincère, incarné</a:t>
            </a:r>
            <a:endParaRPr lang="en-US" sz="1750" dirty="0"/>
          </a:p>
        </p:txBody>
      </p:sp>
      <p:pic>
        <p:nvPicPr>
          <p:cNvPr id="15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89258" y="2870002"/>
            <a:ext cx="3651885" cy="3651885"/>
          </a:xfrm>
          <a:prstGeom prst="rect">
            <a:avLst/>
          </a:prstGeom>
        </p:spPr>
      </p:pic>
      <p:sp>
        <p:nvSpPr>
          <p:cNvPr id="16" name="Shape 9"/>
          <p:cNvSpPr/>
          <p:nvPr/>
        </p:nvSpPr>
        <p:spPr>
          <a:xfrm>
            <a:off x="8274368" y="5655112"/>
            <a:ext cx="566976" cy="566976"/>
          </a:xfrm>
          <a:prstGeom prst="roundRect">
            <a:avLst>
              <a:gd name="adj" fmla="val 1611154"/>
            </a:avLst>
          </a:prstGeom>
          <a:solidFill>
            <a:srgbClr val="31136C"/>
          </a:solidFill>
          <a:ln w="7620">
            <a:solidFill>
              <a:srgbClr val="4A2C85"/>
            </a:solidFill>
            <a:prstDash val="solid"/>
          </a:ln>
        </p:spPr>
      </p:sp>
      <p:pic>
        <p:nvPicPr>
          <p:cNvPr id="1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430220" y="5779056"/>
            <a:ext cx="255151" cy="318968"/>
          </a:xfrm>
          <a:prstGeom prst="rect">
            <a:avLst/>
          </a:prstGeom>
        </p:spPr>
      </p:pic>
      <p:sp>
        <p:nvSpPr>
          <p:cNvPr id="18" name="Text 10"/>
          <p:cNvSpPr/>
          <p:nvPr/>
        </p:nvSpPr>
        <p:spPr>
          <a:xfrm>
            <a:off x="1778317" y="5085755"/>
            <a:ext cx="3370778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Protection des données</a:t>
            </a:r>
            <a:endParaRPr lang="en-US" sz="2200" dirty="0"/>
          </a:p>
        </p:txBody>
      </p:sp>
      <p:sp>
        <p:nvSpPr>
          <p:cNvPr id="19" name="Text 11"/>
          <p:cNvSpPr/>
          <p:nvPr/>
        </p:nvSpPr>
        <p:spPr>
          <a:xfrm>
            <a:off x="793790" y="5576173"/>
            <a:ext cx="4355306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Respectez le RGPD : ne jamais inclure de données personnelles dans les prompts</a:t>
            </a:r>
            <a:endParaRPr lang="en-US" sz="1750" dirty="0"/>
          </a:p>
        </p:txBody>
      </p:sp>
      <p:pic>
        <p:nvPicPr>
          <p:cNvPr id="20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489258" y="2870002"/>
            <a:ext cx="3651885" cy="3651885"/>
          </a:xfrm>
          <a:prstGeom prst="rect">
            <a:avLst/>
          </a:prstGeom>
        </p:spPr>
      </p:pic>
      <p:sp>
        <p:nvSpPr>
          <p:cNvPr id="21" name="Shape 12"/>
          <p:cNvSpPr/>
          <p:nvPr/>
        </p:nvSpPr>
        <p:spPr>
          <a:xfrm>
            <a:off x="5788938" y="5655112"/>
            <a:ext cx="566976" cy="566976"/>
          </a:xfrm>
          <a:prstGeom prst="roundRect">
            <a:avLst>
              <a:gd name="adj" fmla="val 1611154"/>
            </a:avLst>
          </a:prstGeom>
          <a:solidFill>
            <a:srgbClr val="31136C"/>
          </a:solidFill>
          <a:ln w="7620">
            <a:solidFill>
              <a:srgbClr val="4A2C85"/>
            </a:solidFill>
            <a:prstDash val="solid"/>
          </a:ln>
        </p:spPr>
      </p:sp>
      <p:pic>
        <p:nvPicPr>
          <p:cNvPr id="22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944791" y="5779056"/>
            <a:ext cx="255151" cy="318968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834152"/>
            <a:ext cx="5670590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5550"/>
              </a:lnSpc>
              <a:buNone/>
            </a:pPr>
            <a:r>
              <a:rPr lang="en-US" sz="4450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Pour aller plus loin</a:t>
            </a:r>
            <a:endParaRPr lang="en-US" sz="4450" dirty="0"/>
          </a:p>
        </p:txBody>
      </p:sp>
      <p:sp>
        <p:nvSpPr>
          <p:cNvPr id="3" name="Shape 1"/>
          <p:cNvSpPr/>
          <p:nvPr/>
        </p:nvSpPr>
        <p:spPr>
          <a:xfrm>
            <a:off x="793790" y="1996559"/>
            <a:ext cx="2173724" cy="1306949"/>
          </a:xfrm>
          <a:prstGeom prst="roundRect">
            <a:avLst>
              <a:gd name="adj" fmla="val 7289"/>
            </a:avLst>
          </a:prstGeom>
          <a:solidFill>
            <a:srgbClr val="31136C"/>
          </a:solidFill>
          <a:ln w="7620">
            <a:solidFill>
              <a:srgbClr val="4A2C85"/>
            </a:solidFill>
            <a:prstDash val="solid"/>
          </a:ln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21167" y="2450663"/>
            <a:ext cx="318968" cy="398621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3194328" y="2223373"/>
            <a:ext cx="2921556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Formation complète</a:t>
            </a:r>
            <a:endParaRPr lang="en-US" sz="2200" dirty="0"/>
          </a:p>
        </p:txBody>
      </p:sp>
      <p:sp>
        <p:nvSpPr>
          <p:cNvPr id="6" name="Text 3"/>
          <p:cNvSpPr/>
          <p:nvPr/>
        </p:nvSpPr>
        <p:spPr>
          <a:xfrm>
            <a:off x="3194328" y="2713792"/>
            <a:ext cx="4929068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Comprendre l'IA et transformer la communication</a:t>
            </a:r>
            <a:endParaRPr lang="en-US" sz="1750" dirty="0"/>
          </a:p>
        </p:txBody>
      </p:sp>
      <p:sp>
        <p:nvSpPr>
          <p:cNvPr id="7" name="Shape 4"/>
          <p:cNvSpPr/>
          <p:nvPr/>
        </p:nvSpPr>
        <p:spPr>
          <a:xfrm>
            <a:off x="3080861" y="3288268"/>
            <a:ext cx="10642402" cy="15240"/>
          </a:xfrm>
          <a:prstGeom prst="roundRect">
            <a:avLst>
              <a:gd name="adj" fmla="val 625116"/>
            </a:avLst>
          </a:prstGeom>
          <a:solidFill>
            <a:srgbClr val="4A2C85"/>
          </a:solidFill>
          <a:ln/>
        </p:spPr>
      </p:sp>
      <p:sp>
        <p:nvSpPr>
          <p:cNvPr id="8" name="Shape 5"/>
          <p:cNvSpPr/>
          <p:nvPr/>
        </p:nvSpPr>
        <p:spPr>
          <a:xfrm>
            <a:off x="793790" y="3416856"/>
            <a:ext cx="4347567" cy="1306949"/>
          </a:xfrm>
          <a:prstGeom prst="roundRect">
            <a:avLst>
              <a:gd name="adj" fmla="val 7289"/>
            </a:avLst>
          </a:prstGeom>
          <a:solidFill>
            <a:srgbClr val="31136C"/>
          </a:solidFill>
          <a:ln w="7620">
            <a:solidFill>
              <a:srgbClr val="4A2C85"/>
            </a:solidFill>
            <a:prstDash val="solid"/>
          </a:ln>
        </p:spPr>
      </p:sp>
      <p:pic>
        <p:nvPicPr>
          <p:cNvPr id="9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08089" y="3870960"/>
            <a:ext cx="318968" cy="398621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5368171" y="3643670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Approche pas à pas</a:t>
            </a:r>
            <a:endParaRPr lang="en-US" sz="2200" dirty="0"/>
          </a:p>
        </p:txBody>
      </p:sp>
      <p:sp>
        <p:nvSpPr>
          <p:cNvPr id="11" name="Text 7"/>
          <p:cNvSpPr/>
          <p:nvPr/>
        </p:nvSpPr>
        <p:spPr>
          <a:xfrm>
            <a:off x="5368171" y="4134088"/>
            <a:ext cx="5105162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Intégrer l'intelligence artificielle dans votre stratégie</a:t>
            </a:r>
            <a:endParaRPr lang="en-US" sz="1750" dirty="0"/>
          </a:p>
        </p:txBody>
      </p:sp>
      <p:sp>
        <p:nvSpPr>
          <p:cNvPr id="12" name="Shape 8"/>
          <p:cNvSpPr/>
          <p:nvPr/>
        </p:nvSpPr>
        <p:spPr>
          <a:xfrm>
            <a:off x="5254704" y="4708565"/>
            <a:ext cx="8468558" cy="15240"/>
          </a:xfrm>
          <a:prstGeom prst="roundRect">
            <a:avLst>
              <a:gd name="adj" fmla="val 625116"/>
            </a:avLst>
          </a:prstGeom>
          <a:solidFill>
            <a:srgbClr val="4A2C85"/>
          </a:solidFill>
          <a:ln/>
        </p:spPr>
      </p:sp>
      <p:sp>
        <p:nvSpPr>
          <p:cNvPr id="13" name="Shape 9"/>
          <p:cNvSpPr/>
          <p:nvPr/>
        </p:nvSpPr>
        <p:spPr>
          <a:xfrm>
            <a:off x="793790" y="4837152"/>
            <a:ext cx="6521410" cy="1306949"/>
          </a:xfrm>
          <a:prstGeom prst="roundRect">
            <a:avLst>
              <a:gd name="adj" fmla="val 7289"/>
            </a:avLst>
          </a:prstGeom>
          <a:solidFill>
            <a:srgbClr val="31136C"/>
          </a:solidFill>
          <a:ln w="7620">
            <a:solidFill>
              <a:srgbClr val="4A2C85"/>
            </a:solidFill>
            <a:prstDash val="solid"/>
          </a:ln>
        </p:spPr>
      </p:sp>
      <p:pic>
        <p:nvPicPr>
          <p:cNvPr id="1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95011" y="5291257"/>
            <a:ext cx="318968" cy="398621"/>
          </a:xfrm>
          <a:prstGeom prst="rect">
            <a:avLst/>
          </a:prstGeom>
        </p:spPr>
      </p:pic>
      <p:sp>
        <p:nvSpPr>
          <p:cNvPr id="15" name="Text 10"/>
          <p:cNvSpPr/>
          <p:nvPr/>
        </p:nvSpPr>
        <p:spPr>
          <a:xfrm>
            <a:off x="7542014" y="5063966"/>
            <a:ext cx="2567464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Accessibilité</a:t>
            </a:r>
            <a:endParaRPr lang="en-US" sz="2200" dirty="0"/>
          </a:p>
        </p:txBody>
      </p:sp>
      <p:sp>
        <p:nvSpPr>
          <p:cNvPr id="16" name="Text 11"/>
          <p:cNvSpPr/>
          <p:nvPr/>
        </p:nvSpPr>
        <p:spPr>
          <a:xfrm>
            <a:off x="7542014" y="5554385"/>
            <a:ext cx="2567464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Sans jargon ni complexité</a:t>
            </a:r>
            <a:endParaRPr lang="en-US" sz="1750" dirty="0"/>
          </a:p>
        </p:txBody>
      </p:sp>
      <p:sp>
        <p:nvSpPr>
          <p:cNvPr id="17" name="Text 12"/>
          <p:cNvSpPr/>
          <p:nvPr/>
        </p:nvSpPr>
        <p:spPr>
          <a:xfrm>
            <a:off x="793790" y="6399252"/>
            <a:ext cx="13042821" cy="37814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000000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👉</a:t>
            </a:r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 </a:t>
            </a:r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8252E0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Comprendre l'IA et transformer la communication de votre association</a:t>
            </a:r>
            <a:endParaRPr lang="en-US" sz="1750" dirty="0"/>
          </a:p>
        </p:txBody>
      </p:sp>
      <p:sp>
        <p:nvSpPr>
          <p:cNvPr id="18" name="Text 13"/>
          <p:cNvSpPr/>
          <p:nvPr/>
        </p:nvSpPr>
        <p:spPr>
          <a:xfrm>
            <a:off x="793790" y="7032546"/>
            <a:ext cx="13042821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Une formation pas à pas pour intégrer l'intelligence artificielle dans votre stratégie de communication, sans jargon ni complexité.</a:t>
            </a:r>
            <a:endParaRPr lang="en-US" sz="17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2025-05-17T17:47:50Z</dcterms:created>
  <dcterms:modified xsi:type="dcterms:W3CDTF">2025-05-17T17:47:50Z</dcterms:modified>
</cp:coreProperties>
</file>