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Montserrat"/>
      <p:regular r:id="rId16"/>
    </p:embeddedFon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Heebo Light"/>
      <p:regular r:id="rId20"/>
    </p:embeddedFont>
    <p:embeddedFont>
      <p:font typeface="Heebo Light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Relationship Id="rId2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5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7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calendrier éditorial complet grâce à l'IA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9679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1021" y="2400895"/>
            <a:ext cx="10841355" cy="491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calendrier éditorial prêt à remplir (template)</a:t>
            </a:r>
            <a:endParaRPr lang="en-US" sz="3050" dirty="0"/>
          </a:p>
        </p:txBody>
      </p:sp>
      <p:sp>
        <p:nvSpPr>
          <p:cNvPr id="4" name="Shape 1"/>
          <p:cNvSpPr/>
          <p:nvPr/>
        </p:nvSpPr>
        <p:spPr>
          <a:xfrm>
            <a:off x="551021" y="3128963"/>
            <a:ext cx="13528358" cy="4669631"/>
          </a:xfrm>
          <a:prstGeom prst="roundRect">
            <a:avLst>
              <a:gd name="adj" fmla="val 141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58641" y="3136583"/>
            <a:ext cx="13517166" cy="45589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716518" y="3238619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2651284" y="323861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Canal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82239" y="323861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Thème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513195" y="323861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 de contenu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444151" y="323861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375106" y="323861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2306062" y="3238619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Statut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58641" y="3592473"/>
            <a:ext cx="13517166" cy="7077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716518" y="3694509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 avril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2651284" y="369450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82239" y="3694509"/>
            <a:ext cx="1608534" cy="503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Présentation d'un bénévole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513195" y="3694509"/>
            <a:ext cx="1608534" cy="503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 écrit + photo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444151" y="369450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Valorisation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0375106" y="3694509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Lucie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2306062" y="3694509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Rédigé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58641" y="4300180"/>
            <a:ext cx="13517166" cy="7077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716518" y="4402217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9 avril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2651284" y="4402217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4582239" y="4402217"/>
            <a:ext cx="1608534" cy="503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Coulisses d'un événement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513195" y="4402217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Carrousel photos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8444151" y="4402217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375106" y="4402217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Marc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12306062" y="4402217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attente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558641" y="5007888"/>
            <a:ext cx="13517166" cy="7077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716518" y="5109924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 avril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2651284" y="5109924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4582239" y="5109924"/>
            <a:ext cx="1608534" cy="503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Retour sur une action phare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6513195" y="5109924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Article long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8444151" y="5109924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Transparence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10375106" y="5109924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Marie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12306062" y="5109924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relire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558641" y="5715595"/>
            <a:ext cx="13517166" cy="45589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8" name="Text 35"/>
          <p:cNvSpPr/>
          <p:nvPr/>
        </p:nvSpPr>
        <p:spPr>
          <a:xfrm>
            <a:off x="716518" y="5817632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17 avril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2651284" y="581763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</a:t>
            </a:r>
            <a:endParaRPr lang="en-US" sz="1200" dirty="0"/>
          </a:p>
        </p:txBody>
      </p:sp>
      <p:sp>
        <p:nvSpPr>
          <p:cNvPr id="40" name="Text 37"/>
          <p:cNvSpPr/>
          <p:nvPr/>
        </p:nvSpPr>
        <p:spPr>
          <a:xfrm>
            <a:off x="4582239" y="581763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Focus chiffres-clés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6513195" y="581763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Infographie</a:t>
            </a:r>
            <a:endParaRPr lang="en-US" sz="1200" dirty="0"/>
          </a:p>
        </p:txBody>
      </p:sp>
      <p:sp>
        <p:nvSpPr>
          <p:cNvPr id="42" name="Text 39"/>
          <p:cNvSpPr/>
          <p:nvPr/>
        </p:nvSpPr>
        <p:spPr>
          <a:xfrm>
            <a:off x="8444151" y="581763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Sensibilisation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10375106" y="581763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Sarah</a:t>
            </a:r>
            <a:endParaRPr lang="en-US" sz="1200" dirty="0"/>
          </a:p>
        </p:txBody>
      </p:sp>
      <p:sp>
        <p:nvSpPr>
          <p:cNvPr id="44" name="Text 41"/>
          <p:cNvSpPr/>
          <p:nvPr/>
        </p:nvSpPr>
        <p:spPr>
          <a:xfrm>
            <a:off x="12306062" y="5817632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Programmé</a:t>
            </a:r>
            <a:endParaRPr lang="en-US" sz="1200" dirty="0"/>
          </a:p>
        </p:txBody>
      </p:sp>
      <p:sp>
        <p:nvSpPr>
          <p:cNvPr id="45" name="Shape 42"/>
          <p:cNvSpPr/>
          <p:nvPr/>
        </p:nvSpPr>
        <p:spPr>
          <a:xfrm>
            <a:off x="558641" y="6171486"/>
            <a:ext cx="13517166" cy="7077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6" name="Text 43"/>
          <p:cNvSpPr/>
          <p:nvPr/>
        </p:nvSpPr>
        <p:spPr>
          <a:xfrm>
            <a:off x="716518" y="6273522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22 avril</a:t>
            </a:r>
            <a:endParaRPr lang="en-US" sz="1200" dirty="0"/>
          </a:p>
        </p:txBody>
      </p:sp>
      <p:sp>
        <p:nvSpPr>
          <p:cNvPr id="47" name="Text 44"/>
          <p:cNvSpPr/>
          <p:nvPr/>
        </p:nvSpPr>
        <p:spPr>
          <a:xfrm>
            <a:off x="2651284" y="627352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</a:t>
            </a:r>
            <a:endParaRPr lang="en-US" sz="1200" dirty="0"/>
          </a:p>
        </p:txBody>
      </p:sp>
      <p:sp>
        <p:nvSpPr>
          <p:cNvPr id="48" name="Text 45"/>
          <p:cNvSpPr/>
          <p:nvPr/>
        </p:nvSpPr>
        <p:spPr>
          <a:xfrm>
            <a:off x="4582239" y="6273522"/>
            <a:ext cx="1608534" cy="503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Portrait d'un bénéficiaire</a:t>
            </a:r>
            <a:endParaRPr lang="en-US" sz="1200" dirty="0"/>
          </a:p>
        </p:txBody>
      </p:sp>
      <p:sp>
        <p:nvSpPr>
          <p:cNvPr id="49" name="Text 46"/>
          <p:cNvSpPr/>
          <p:nvPr/>
        </p:nvSpPr>
        <p:spPr>
          <a:xfrm>
            <a:off x="6513195" y="627352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Vidéo courte</a:t>
            </a:r>
            <a:endParaRPr lang="en-US" sz="1200" dirty="0"/>
          </a:p>
        </p:txBody>
      </p:sp>
      <p:sp>
        <p:nvSpPr>
          <p:cNvPr id="50" name="Text 47"/>
          <p:cNvSpPr/>
          <p:nvPr/>
        </p:nvSpPr>
        <p:spPr>
          <a:xfrm>
            <a:off x="8444151" y="627352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Mobilisation</a:t>
            </a:r>
            <a:endParaRPr lang="en-US" sz="1200" dirty="0"/>
          </a:p>
        </p:txBody>
      </p:sp>
      <p:sp>
        <p:nvSpPr>
          <p:cNvPr id="51" name="Text 48"/>
          <p:cNvSpPr/>
          <p:nvPr/>
        </p:nvSpPr>
        <p:spPr>
          <a:xfrm>
            <a:off x="10375106" y="6273522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Équipe terrain</a:t>
            </a:r>
            <a:endParaRPr lang="en-US" sz="1200" dirty="0"/>
          </a:p>
        </p:txBody>
      </p:sp>
      <p:sp>
        <p:nvSpPr>
          <p:cNvPr id="52" name="Text 49"/>
          <p:cNvSpPr/>
          <p:nvPr/>
        </p:nvSpPr>
        <p:spPr>
          <a:xfrm>
            <a:off x="12306062" y="6273522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filmer</a:t>
            </a:r>
            <a:endParaRPr lang="en-US" sz="1200" dirty="0"/>
          </a:p>
        </p:txBody>
      </p:sp>
      <p:sp>
        <p:nvSpPr>
          <p:cNvPr id="53" name="Shape 50"/>
          <p:cNvSpPr/>
          <p:nvPr/>
        </p:nvSpPr>
        <p:spPr>
          <a:xfrm>
            <a:off x="558641" y="6879193"/>
            <a:ext cx="13517166" cy="45589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4" name="Text 51"/>
          <p:cNvSpPr/>
          <p:nvPr/>
        </p:nvSpPr>
        <p:spPr>
          <a:xfrm>
            <a:off x="716518" y="6981230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25 avril</a:t>
            </a:r>
            <a:endParaRPr lang="en-US" sz="1200" dirty="0"/>
          </a:p>
        </p:txBody>
      </p:sp>
      <p:sp>
        <p:nvSpPr>
          <p:cNvPr id="55" name="Text 52"/>
          <p:cNvSpPr/>
          <p:nvPr/>
        </p:nvSpPr>
        <p:spPr>
          <a:xfrm>
            <a:off x="2651284" y="698123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LinkedIn</a:t>
            </a:r>
            <a:endParaRPr lang="en-US" sz="1200" dirty="0"/>
          </a:p>
        </p:txBody>
      </p:sp>
      <p:sp>
        <p:nvSpPr>
          <p:cNvPr id="56" name="Text 53"/>
          <p:cNvSpPr/>
          <p:nvPr/>
        </p:nvSpPr>
        <p:spPr>
          <a:xfrm>
            <a:off x="4582239" y="698123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Partenariat local</a:t>
            </a:r>
            <a:endParaRPr lang="en-US" sz="1200" dirty="0"/>
          </a:p>
        </p:txBody>
      </p:sp>
      <p:sp>
        <p:nvSpPr>
          <p:cNvPr id="57" name="Text 54"/>
          <p:cNvSpPr/>
          <p:nvPr/>
        </p:nvSpPr>
        <p:spPr>
          <a:xfrm>
            <a:off x="6513195" y="698123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Post institutionnel</a:t>
            </a:r>
            <a:endParaRPr lang="en-US" sz="1200" dirty="0"/>
          </a:p>
        </p:txBody>
      </p:sp>
      <p:sp>
        <p:nvSpPr>
          <p:cNvPr id="58" name="Text 55"/>
          <p:cNvSpPr/>
          <p:nvPr/>
        </p:nvSpPr>
        <p:spPr>
          <a:xfrm>
            <a:off x="8444151" y="698123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Valorisation</a:t>
            </a:r>
            <a:endParaRPr lang="en-US" sz="1200" dirty="0"/>
          </a:p>
        </p:txBody>
      </p:sp>
      <p:sp>
        <p:nvSpPr>
          <p:cNvPr id="59" name="Text 56"/>
          <p:cNvSpPr/>
          <p:nvPr/>
        </p:nvSpPr>
        <p:spPr>
          <a:xfrm>
            <a:off x="10375106" y="698123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Présidence</a:t>
            </a:r>
            <a:endParaRPr lang="en-US" sz="1200" dirty="0"/>
          </a:p>
        </p:txBody>
      </p:sp>
      <p:sp>
        <p:nvSpPr>
          <p:cNvPr id="60" name="Text 57"/>
          <p:cNvSpPr/>
          <p:nvPr/>
        </p:nvSpPr>
        <p:spPr>
          <a:xfrm>
            <a:off x="12306062" y="6981230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valider</a:t>
            </a:r>
            <a:endParaRPr lang="en-US" sz="1200" dirty="0"/>
          </a:p>
        </p:txBody>
      </p:sp>
      <p:sp>
        <p:nvSpPr>
          <p:cNvPr id="61" name="Shape 58"/>
          <p:cNvSpPr/>
          <p:nvPr/>
        </p:nvSpPr>
        <p:spPr>
          <a:xfrm>
            <a:off x="558641" y="7335083"/>
            <a:ext cx="13517166" cy="45589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62" name="Text 59"/>
          <p:cNvSpPr/>
          <p:nvPr/>
        </p:nvSpPr>
        <p:spPr>
          <a:xfrm>
            <a:off x="716518" y="7437120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29 avril</a:t>
            </a:r>
            <a:endParaRPr lang="en-US" sz="1200" dirty="0"/>
          </a:p>
        </p:txBody>
      </p:sp>
      <p:sp>
        <p:nvSpPr>
          <p:cNvPr id="63" name="Text 60"/>
          <p:cNvSpPr/>
          <p:nvPr/>
        </p:nvSpPr>
        <p:spPr>
          <a:xfrm>
            <a:off x="2651284" y="743712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</a:t>
            </a:r>
            <a:endParaRPr lang="en-US" sz="1200" dirty="0"/>
          </a:p>
        </p:txBody>
      </p:sp>
      <p:sp>
        <p:nvSpPr>
          <p:cNvPr id="64" name="Text 61"/>
          <p:cNvSpPr/>
          <p:nvPr/>
        </p:nvSpPr>
        <p:spPr>
          <a:xfrm>
            <a:off x="4582239" y="743712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 à bénévoles</a:t>
            </a:r>
            <a:endParaRPr lang="en-US" sz="1200" dirty="0"/>
          </a:p>
        </p:txBody>
      </p:sp>
      <p:sp>
        <p:nvSpPr>
          <p:cNvPr id="65" name="Text 62"/>
          <p:cNvSpPr/>
          <p:nvPr/>
        </p:nvSpPr>
        <p:spPr>
          <a:xfrm>
            <a:off x="6513195" y="743712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Story + lien inscription</a:t>
            </a:r>
            <a:endParaRPr lang="en-US" sz="1200" dirty="0"/>
          </a:p>
        </p:txBody>
      </p:sp>
      <p:sp>
        <p:nvSpPr>
          <p:cNvPr id="66" name="Text 63"/>
          <p:cNvSpPr/>
          <p:nvPr/>
        </p:nvSpPr>
        <p:spPr>
          <a:xfrm>
            <a:off x="8444151" y="743712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Recrutement</a:t>
            </a:r>
            <a:endParaRPr lang="en-US" sz="1200" dirty="0"/>
          </a:p>
        </p:txBody>
      </p:sp>
      <p:sp>
        <p:nvSpPr>
          <p:cNvPr id="67" name="Text 64"/>
          <p:cNvSpPr/>
          <p:nvPr/>
        </p:nvSpPr>
        <p:spPr>
          <a:xfrm>
            <a:off x="10375106" y="7437120"/>
            <a:ext cx="160853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Lucie</a:t>
            </a:r>
            <a:endParaRPr lang="en-US" sz="1200" dirty="0"/>
          </a:p>
        </p:txBody>
      </p:sp>
      <p:sp>
        <p:nvSpPr>
          <p:cNvPr id="68" name="Text 65"/>
          <p:cNvSpPr/>
          <p:nvPr/>
        </p:nvSpPr>
        <p:spPr>
          <a:xfrm>
            <a:off x="12306062" y="7437120"/>
            <a:ext cx="1612344" cy="25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créer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34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07537" y="409456"/>
            <a:ext cx="8101727" cy="930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50"/>
              </a:lnSpc>
              <a:buNone/>
            </a:pPr>
            <a:r>
              <a:rPr lang="en-US" sz="2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Grille type : répartition équilibrée des contenus sur un mois</a:t>
            </a:r>
            <a:endParaRPr lang="en-US" sz="2900" dirty="0"/>
          </a:p>
        </p:txBody>
      </p:sp>
      <p:sp>
        <p:nvSpPr>
          <p:cNvPr id="4" name="Shape 1"/>
          <p:cNvSpPr/>
          <p:nvPr/>
        </p:nvSpPr>
        <p:spPr>
          <a:xfrm>
            <a:off x="6007537" y="1563410"/>
            <a:ext cx="8101727" cy="1453515"/>
          </a:xfrm>
          <a:prstGeom prst="roundRect">
            <a:avLst>
              <a:gd name="adj" fmla="val 43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163985" y="1719858"/>
            <a:ext cx="186142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1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163985" y="2041684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Portrait d'un bénévole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163985" y="2331958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Coulisses d'une action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163985" y="2622233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Zoom sur un chiffre clé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007537" y="3165753"/>
            <a:ext cx="8101727" cy="1453515"/>
          </a:xfrm>
          <a:prstGeom prst="roundRect">
            <a:avLst>
              <a:gd name="adj" fmla="val 43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163985" y="3322201"/>
            <a:ext cx="186142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2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163985" y="3644027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Appel à mobilisation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6163985" y="3934301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 bénéficiaire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163985" y="4224576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Agenda des événements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007537" y="4768096"/>
            <a:ext cx="8101727" cy="1453515"/>
          </a:xfrm>
          <a:prstGeom prst="roundRect">
            <a:avLst>
              <a:gd name="adj" fmla="val 43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63985" y="4924544"/>
            <a:ext cx="186142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3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163985" y="5246370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Focus sur un projet en cours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163985" y="5536644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Merci aux donateurs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6163985" y="5826919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 pratique (service ou contact)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007537" y="6370439"/>
            <a:ext cx="8101727" cy="1453515"/>
          </a:xfrm>
          <a:prstGeom prst="roundRect">
            <a:avLst>
              <a:gd name="adj" fmla="val 430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163985" y="6526887"/>
            <a:ext cx="186142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4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6163985" y="6848713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Retour en images sur une action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163985" y="7138988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Valorisation partenaire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6163985" y="7429262"/>
            <a:ext cx="7788831" cy="2382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Mini-sondage auprès des abonnés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9478" y="672227"/>
            <a:ext cx="13451443" cy="10527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Bibliothèque de prompts pour alimenter facilement le calendrier avec ChatGPT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589478" y="2251234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582" y="2282785"/>
            <a:ext cx="252651" cy="31575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36809" y="2251234"/>
            <a:ext cx="3452336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une trame de calendrier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1136809" y="2615446"/>
            <a:ext cx="3824288" cy="1347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Je suis une association qui [décrire la mission]. Peux-tu me proposer un calendrier éditorial pour les 3 prochains mois, avec 2 publications Facebook, 2 publications Instagram et une newsletter mensuelle ? »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129451" y="2251234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554" y="2282785"/>
            <a:ext cx="252651" cy="31575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76781" y="2251234"/>
            <a:ext cx="3824288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Trouver des idées créatives de publications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5676781" y="2878693"/>
            <a:ext cx="3824288" cy="107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Propose 20 idées de publications pour une association qui accompagne les jeunes décrocheurs scolaires, adaptées à Facebook et Instagram. »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9669423" y="2251234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2526" y="2282785"/>
            <a:ext cx="252651" cy="31575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216753" y="2251234"/>
            <a:ext cx="3824288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les contenus selon les plateformes</a:t>
            </a:r>
            <a:endParaRPr lang="en-US" sz="1650" dirty="0"/>
          </a:p>
        </p:txBody>
      </p:sp>
      <p:sp>
        <p:nvSpPr>
          <p:cNvPr id="14" name="Text 9"/>
          <p:cNvSpPr/>
          <p:nvPr/>
        </p:nvSpPr>
        <p:spPr>
          <a:xfrm>
            <a:off x="10216753" y="2878693"/>
            <a:ext cx="3824288" cy="539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Adapte cette publication pour Facebook, Instagram et notre newsletter. »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589478" y="4321016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82" y="4352568"/>
            <a:ext cx="252651" cy="31575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136809" y="4321016"/>
            <a:ext cx="3678436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Intégrer les marronniers associatifs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1136809" y="4685228"/>
            <a:ext cx="3824288" cy="808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Quels sont les marronniers et journées mondiales pertinents pour une association qui agit pour l'environnement et la solidarité ? »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5129451" y="4321016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554" y="4352568"/>
            <a:ext cx="252651" cy="31575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676781" y="4321016"/>
            <a:ext cx="2900363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Trouver des idées de stories</a:t>
            </a:r>
            <a:endParaRPr lang="en-US" sz="1650" dirty="0"/>
          </a:p>
        </p:txBody>
      </p:sp>
      <p:sp>
        <p:nvSpPr>
          <p:cNvPr id="22" name="Text 15"/>
          <p:cNvSpPr/>
          <p:nvPr/>
        </p:nvSpPr>
        <p:spPr>
          <a:xfrm>
            <a:off x="5676781" y="4685228"/>
            <a:ext cx="3824288" cy="808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Propose 10 idées de stories Instagram pour une association de quartier qui anime des ateliers intergénérationnels. »</a:t>
            </a:r>
            <a:endParaRPr lang="en-US" sz="1300" dirty="0"/>
          </a:p>
        </p:txBody>
      </p:sp>
      <p:sp>
        <p:nvSpPr>
          <p:cNvPr id="23" name="Shape 16"/>
          <p:cNvSpPr/>
          <p:nvPr/>
        </p:nvSpPr>
        <p:spPr>
          <a:xfrm>
            <a:off x="9669423" y="4321016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2526" y="4352568"/>
            <a:ext cx="252651" cy="315754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10216753" y="4321016"/>
            <a:ext cx="3169801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un post prêt à publier</a:t>
            </a:r>
            <a:endParaRPr lang="en-US" sz="1650" dirty="0"/>
          </a:p>
        </p:txBody>
      </p:sp>
      <p:sp>
        <p:nvSpPr>
          <p:cNvPr id="26" name="Text 18"/>
          <p:cNvSpPr/>
          <p:nvPr/>
        </p:nvSpPr>
        <p:spPr>
          <a:xfrm>
            <a:off x="10216753" y="4685228"/>
            <a:ext cx="3824288" cy="808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Rédige un post Facebook mobilisateur pour recruter des bénévoles pour notre événement du 20 mai. Ton : convivial et engageant. »</a:t>
            </a:r>
            <a:endParaRPr lang="en-US" sz="1300" dirty="0"/>
          </a:p>
        </p:txBody>
      </p:sp>
      <p:sp>
        <p:nvSpPr>
          <p:cNvPr id="27" name="Shape 19"/>
          <p:cNvSpPr/>
          <p:nvPr/>
        </p:nvSpPr>
        <p:spPr>
          <a:xfrm>
            <a:off x="589478" y="5851684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582" y="5883235"/>
            <a:ext cx="252651" cy="315754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1136809" y="5851684"/>
            <a:ext cx="3824288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message pour la newsletter</a:t>
            </a:r>
            <a:endParaRPr lang="en-US" sz="1650" dirty="0"/>
          </a:p>
        </p:txBody>
      </p:sp>
      <p:sp>
        <p:nvSpPr>
          <p:cNvPr id="30" name="Text 21"/>
          <p:cNvSpPr/>
          <p:nvPr/>
        </p:nvSpPr>
        <p:spPr>
          <a:xfrm>
            <a:off x="1136809" y="6479143"/>
            <a:ext cx="3824288" cy="808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Rédige le message d'introduction de notre newsletter d'avril. Ton : chaleureux et informatif. Inclure un appel à s'impliquer. »</a:t>
            </a:r>
            <a:endParaRPr lang="en-US" sz="1300" dirty="0"/>
          </a:p>
        </p:txBody>
      </p:sp>
      <p:sp>
        <p:nvSpPr>
          <p:cNvPr id="31" name="Shape 22"/>
          <p:cNvSpPr/>
          <p:nvPr/>
        </p:nvSpPr>
        <p:spPr>
          <a:xfrm>
            <a:off x="5129451" y="5851684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2554" y="5883235"/>
            <a:ext cx="252651" cy="315754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5676781" y="5851684"/>
            <a:ext cx="3824288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Planifier une campagne thématique</a:t>
            </a:r>
            <a:endParaRPr lang="en-US" sz="1650" dirty="0"/>
          </a:p>
        </p:txBody>
      </p:sp>
      <p:sp>
        <p:nvSpPr>
          <p:cNvPr id="34" name="Text 24"/>
          <p:cNvSpPr/>
          <p:nvPr/>
        </p:nvSpPr>
        <p:spPr>
          <a:xfrm>
            <a:off x="5676781" y="6479143"/>
            <a:ext cx="3824288" cy="107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Propose une mini-campagne éditoriale sur 1 mois pour sensibiliser au gaspillage alimentaire, avec 2 publications par semaine sur Facebook et Instagram. »</a:t>
            </a:r>
            <a:endParaRPr lang="en-US" sz="1300" dirty="0"/>
          </a:p>
        </p:txBody>
      </p:sp>
      <p:sp>
        <p:nvSpPr>
          <p:cNvPr id="35" name="Shape 25"/>
          <p:cNvSpPr/>
          <p:nvPr/>
        </p:nvSpPr>
        <p:spPr>
          <a:xfrm>
            <a:off x="9669423" y="5851684"/>
            <a:ext cx="378976" cy="378976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32526" y="5883235"/>
            <a:ext cx="252651" cy="315754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10216753" y="5851684"/>
            <a:ext cx="3054906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Recycler du contenu existant</a:t>
            </a:r>
            <a:endParaRPr lang="en-US" sz="1650" dirty="0"/>
          </a:p>
        </p:txBody>
      </p:sp>
      <p:sp>
        <p:nvSpPr>
          <p:cNvPr id="38" name="Text 27"/>
          <p:cNvSpPr/>
          <p:nvPr/>
        </p:nvSpPr>
        <p:spPr>
          <a:xfrm>
            <a:off x="10216753" y="6215896"/>
            <a:ext cx="3824288" cy="808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À partir de ce témoignage (copie du texte), crée 3 publications adaptées : une pour Facebook, une pour Instagram, une pour la newsletter. »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1360" y="494824"/>
            <a:ext cx="12036028" cy="358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Liste de marronniers utiles pour le calendrier d'une association (exemple générique)</a:t>
            </a:r>
            <a:endParaRPr lang="en-US" sz="2250" dirty="0"/>
          </a:p>
        </p:txBody>
      </p:sp>
      <p:sp>
        <p:nvSpPr>
          <p:cNvPr id="3" name="Shape 1"/>
          <p:cNvSpPr/>
          <p:nvPr/>
        </p:nvSpPr>
        <p:spPr>
          <a:xfrm>
            <a:off x="7307580" y="1082516"/>
            <a:ext cx="15240" cy="665226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4" name="Shape 2"/>
          <p:cNvSpPr/>
          <p:nvPr/>
        </p:nvSpPr>
        <p:spPr>
          <a:xfrm>
            <a:off x="6857464" y="1332786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5" name="Shape 3"/>
          <p:cNvSpPr/>
          <p:nvPr/>
        </p:nvSpPr>
        <p:spPr>
          <a:xfrm>
            <a:off x="7186196" y="1211461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9177" y="1232892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308283" y="1197173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Janvier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01360" y="1445062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Bilan de l'année écoulée, vœux solidaires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7428964" y="1906191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10" name="Shape 8"/>
          <p:cNvSpPr/>
          <p:nvPr/>
        </p:nvSpPr>
        <p:spPr>
          <a:xfrm>
            <a:off x="7186196" y="1784866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29177" y="1806297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7888605" y="1770578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Février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888605" y="2018467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Journée mondiale de la justice sociale (20 février)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857464" y="2422208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15" name="Shape 13"/>
          <p:cNvSpPr/>
          <p:nvPr/>
        </p:nvSpPr>
        <p:spPr>
          <a:xfrm>
            <a:off x="7186196" y="2300883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29177" y="2322314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308283" y="2286595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01360" y="2534483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Journée internationale des droits des femmes (8 mars)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7428964" y="2938343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20" name="Shape 18"/>
          <p:cNvSpPr/>
          <p:nvPr/>
        </p:nvSpPr>
        <p:spPr>
          <a:xfrm>
            <a:off x="7186196" y="2817019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229177" y="2838450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7888605" y="2802731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Avril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88605" y="3050619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Journée mondiale de la santé (7 avril)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857464" y="3454479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6196" y="3333155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29177" y="3354586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5308283" y="3318867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01360" y="3566755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Journée mondiale de la biodiversité (22 mai)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7428964" y="3970615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30" name="Shape 28"/>
          <p:cNvSpPr/>
          <p:nvPr/>
        </p:nvSpPr>
        <p:spPr>
          <a:xfrm>
            <a:off x="7186196" y="3849291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29177" y="3870722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888605" y="3835003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Juin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888605" y="4082891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Journée mondiale de l'environnement (5 juin), Fête des bénévoles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6857464" y="4486751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35" name="Shape 33"/>
          <p:cNvSpPr/>
          <p:nvPr/>
        </p:nvSpPr>
        <p:spPr>
          <a:xfrm>
            <a:off x="7186196" y="4365427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229177" y="4386858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5308283" y="4351139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Juillet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01360" y="4599027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Bilan mi-année, campagne d'été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7428964" y="5002887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40" name="Shape 38"/>
          <p:cNvSpPr/>
          <p:nvPr/>
        </p:nvSpPr>
        <p:spPr>
          <a:xfrm>
            <a:off x="7186196" y="4881563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229177" y="4902994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7888605" y="4867275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Août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7888605" y="5115163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Retour sur les actions estivales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6857464" y="5519023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45" name="Shape 43"/>
          <p:cNvSpPr/>
          <p:nvPr/>
        </p:nvSpPr>
        <p:spPr>
          <a:xfrm>
            <a:off x="7186196" y="5397698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229177" y="5419130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5308283" y="5383411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Septembre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401360" y="5631299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Rentrée solidaire, Journée mondiale de la propreté (3e samedi)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7428964" y="6035159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50" name="Shape 48"/>
          <p:cNvSpPr/>
          <p:nvPr/>
        </p:nvSpPr>
        <p:spPr>
          <a:xfrm>
            <a:off x="7186196" y="5913834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229177" y="5935266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7888605" y="5899547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Octobre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7888605" y="6147435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Octobre rose, Journée mondiale de l'alimentation (16 octobre)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6857464" y="6551295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55" name="Shape 53"/>
          <p:cNvSpPr/>
          <p:nvPr/>
        </p:nvSpPr>
        <p:spPr>
          <a:xfrm>
            <a:off x="7186196" y="6429970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229177" y="6451402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5308283" y="6415683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Novembre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401360" y="6663571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Mois de l'économie sociale et solidaire, Giving Tuesday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7428964" y="7067431"/>
            <a:ext cx="343972" cy="15240"/>
          </a:xfrm>
          <a:prstGeom prst="roundRect">
            <a:avLst>
              <a:gd name="adj" fmla="val 316070"/>
            </a:avLst>
          </a:prstGeom>
          <a:solidFill>
            <a:srgbClr val="4A2C85"/>
          </a:solidFill>
          <a:ln/>
        </p:spPr>
      </p:sp>
      <p:sp>
        <p:nvSpPr>
          <p:cNvPr id="60" name="Shape 58"/>
          <p:cNvSpPr/>
          <p:nvPr/>
        </p:nvSpPr>
        <p:spPr>
          <a:xfrm>
            <a:off x="7186196" y="6946106"/>
            <a:ext cx="258008" cy="258008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7229177" y="6967538"/>
            <a:ext cx="1719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350" dirty="0"/>
          </a:p>
        </p:txBody>
      </p:sp>
      <p:sp>
        <p:nvSpPr>
          <p:cNvPr id="62" name="Text 60"/>
          <p:cNvSpPr/>
          <p:nvPr/>
        </p:nvSpPr>
        <p:spPr>
          <a:xfrm>
            <a:off x="7888605" y="6931819"/>
            <a:ext cx="1433513" cy="179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Décembre</a:t>
            </a:r>
            <a:endParaRPr lang="en-US" sz="1100" dirty="0"/>
          </a:p>
        </p:txBody>
      </p:sp>
      <p:sp>
        <p:nvSpPr>
          <p:cNvPr id="63" name="Text 61"/>
          <p:cNvSpPr/>
          <p:nvPr/>
        </p:nvSpPr>
        <p:spPr>
          <a:xfrm>
            <a:off x="7888605" y="7179707"/>
            <a:ext cx="634043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Campagne de dons de fin d'année, rétrospective de l'année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405" y="923568"/>
            <a:ext cx="13107591" cy="1359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Routine mensuelle pour gérer le calendrier éditorial</a:t>
            </a:r>
            <a:endParaRPr lang="en-US" sz="4250" dirty="0"/>
          </a:p>
        </p:txBody>
      </p:sp>
      <p:sp>
        <p:nvSpPr>
          <p:cNvPr id="3" name="Text 1"/>
          <p:cNvSpPr/>
          <p:nvPr/>
        </p:nvSpPr>
        <p:spPr>
          <a:xfrm>
            <a:off x="1975604" y="3135154"/>
            <a:ext cx="2719507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1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61405" y="3605570"/>
            <a:ext cx="3933706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Brainstorm des idées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61405" y="4084082"/>
            <a:ext cx="3933706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ChatGPT, équipe com</a:t>
            </a:r>
            <a:endParaRPr lang="en-US" sz="17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1342" y="2718316"/>
            <a:ext cx="4587597" cy="4587597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921" y="3655457"/>
            <a:ext cx="325517" cy="40683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35170" y="2725698"/>
            <a:ext cx="2719507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2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9935170" y="3196114"/>
            <a:ext cx="3933825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Création du calendrier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9935170" y="3674626"/>
            <a:ext cx="3933825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Google Sheet ou Notion</a:t>
            </a:r>
            <a:endParaRPr lang="en-US" sz="17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342" y="2718316"/>
            <a:ext cx="4587597" cy="4587597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607" y="3389590"/>
            <a:ext cx="325517" cy="4068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043993" y="4363641"/>
            <a:ext cx="2719507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3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10043993" y="4834057"/>
            <a:ext cx="3825002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Production des contenus</a:t>
            </a:r>
            <a:endParaRPr lang="en-US" sz="1700" dirty="0"/>
          </a:p>
        </p:txBody>
      </p:sp>
      <p:sp>
        <p:nvSpPr>
          <p:cNvPr id="15" name="Text 9"/>
          <p:cNvSpPr/>
          <p:nvPr/>
        </p:nvSpPr>
        <p:spPr>
          <a:xfrm>
            <a:off x="10043993" y="5312569"/>
            <a:ext cx="3825002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Canva, ChatGPT, Studio vidéo ou photo</a:t>
            </a:r>
            <a:endParaRPr lang="en-US" sz="17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42" y="2718316"/>
            <a:ext cx="4587597" cy="4587597"/>
          </a:xfrm>
          <a:prstGeom prst="rect">
            <a:avLst/>
          </a:prstGeom>
        </p:spPr>
      </p:pic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4068" y="5084683"/>
            <a:ext cx="325517" cy="406837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9935170" y="6001583"/>
            <a:ext cx="2719507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Semaine 4</a:t>
            </a:r>
            <a:endParaRPr lang="en-US" sz="2100" dirty="0"/>
          </a:p>
        </p:txBody>
      </p:sp>
      <p:sp>
        <p:nvSpPr>
          <p:cNvPr id="19" name="Text 11"/>
          <p:cNvSpPr/>
          <p:nvPr/>
        </p:nvSpPr>
        <p:spPr>
          <a:xfrm>
            <a:off x="9935170" y="6471999"/>
            <a:ext cx="3933825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Programmation et validation</a:t>
            </a:r>
            <a:endParaRPr lang="en-US" sz="1700" dirty="0"/>
          </a:p>
        </p:txBody>
      </p:sp>
      <p:sp>
        <p:nvSpPr>
          <p:cNvPr id="20" name="Text 12"/>
          <p:cNvSpPr/>
          <p:nvPr/>
        </p:nvSpPr>
        <p:spPr>
          <a:xfrm>
            <a:off x="9935170" y="6950512"/>
            <a:ext cx="3933825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Hootsuite, Buffer ou Meta Business Suite</a:t>
            </a:r>
            <a:endParaRPr lang="en-US" sz="17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1342" y="2718316"/>
            <a:ext cx="4587597" cy="4587597"/>
          </a:xfrm>
          <a:prstGeom prst="rect">
            <a:avLst/>
          </a:prstGeom>
        </p:spPr>
      </p:pic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8541" y="6398181"/>
            <a:ext cx="325517" cy="406837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1975604" y="5592008"/>
            <a:ext cx="2719507" cy="339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 du mois</a:t>
            </a:r>
            <a:endParaRPr lang="en-US" sz="2100" dirty="0"/>
          </a:p>
        </p:txBody>
      </p:sp>
      <p:sp>
        <p:nvSpPr>
          <p:cNvPr id="24" name="Text 14"/>
          <p:cNvSpPr/>
          <p:nvPr/>
        </p:nvSpPr>
        <p:spPr>
          <a:xfrm>
            <a:off x="761405" y="6062424"/>
            <a:ext cx="3933706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des résultats et ajustement</a:t>
            </a:r>
            <a:endParaRPr lang="en-US" sz="1700" dirty="0"/>
          </a:p>
        </p:txBody>
      </p:sp>
      <p:sp>
        <p:nvSpPr>
          <p:cNvPr id="25" name="Text 15"/>
          <p:cNvSpPr/>
          <p:nvPr/>
        </p:nvSpPr>
        <p:spPr>
          <a:xfrm>
            <a:off x="761405" y="6540937"/>
            <a:ext cx="3933706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Predis.ai ou Metricool</a:t>
            </a:r>
            <a:endParaRPr lang="en-US" sz="170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1342" y="2718316"/>
            <a:ext cx="4587597" cy="4587597"/>
          </a:xfrm>
          <a:prstGeom prst="rect">
            <a:avLst/>
          </a:prstGeom>
        </p:spPr>
      </p:pic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0357" y="5514975"/>
            <a:ext cx="325517" cy="4068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0921" y="889397"/>
            <a:ext cx="12964478" cy="625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0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 calendrier éditorial réussi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921" y="1915716"/>
            <a:ext cx="500658" cy="5006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0921" y="2616637"/>
            <a:ext cx="2867620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Équilibrer les contenus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00921" y="3049667"/>
            <a:ext cx="3081814" cy="1281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faites pas que de l'appel à dons ou de la promo d'événements. Valorisez vos équipes, vos partenaires et vos réussites.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129" y="1915716"/>
            <a:ext cx="500658" cy="5006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83129" y="2616637"/>
            <a:ext cx="3081814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Anticiper les marronniers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083129" y="3362563"/>
            <a:ext cx="3081814" cy="961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Préparez les publications pour les journées mondiales importantes pour votre cause.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5338" y="1915716"/>
            <a:ext cx="500658" cy="5006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65338" y="2616637"/>
            <a:ext cx="3081814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Laisser de la place à l'actualité chaude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65338" y="3362563"/>
            <a:ext cx="3081814" cy="640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Gardez un peu de flexibilité pour réagir à un événement imprévu.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7546" y="1915716"/>
            <a:ext cx="500658" cy="50065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47546" y="2616637"/>
            <a:ext cx="3081933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selon les canaux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0847546" y="3362563"/>
            <a:ext cx="3081933" cy="1281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réseau a ses codes (court et visuel pour Instagram, plus narratif pour Facebook, informatif pour LinkedIn).</a:t>
            </a:r>
            <a:endParaRPr lang="en-US" sz="15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921" y="5244941"/>
            <a:ext cx="500658" cy="50065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00921" y="5945862"/>
            <a:ext cx="2503408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et ajuster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700921" y="6378893"/>
            <a:ext cx="3081814" cy="961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mois, regardez ce qui a le mieux fonctionné pour ajuster le mois suivant.</a:t>
            </a:r>
            <a:endParaRPr lang="en-US" sz="15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3129" y="5244941"/>
            <a:ext cx="500658" cy="500658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4083129" y="5945862"/>
            <a:ext cx="2705933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Impliquer les équipes</a:t>
            </a:r>
            <a:endParaRPr lang="en-US" sz="1950" dirty="0"/>
          </a:p>
        </p:txBody>
      </p:sp>
      <p:sp>
        <p:nvSpPr>
          <p:cNvPr id="20" name="Text 12"/>
          <p:cNvSpPr/>
          <p:nvPr/>
        </p:nvSpPr>
        <p:spPr>
          <a:xfrm>
            <a:off x="4083129" y="6378893"/>
            <a:ext cx="3081814" cy="961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Chacun peut proposer des idées, surtout les bénévoles qui sont sur le terrain.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86751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tableau de suivi mensuel (calendrier opérationnel)</a:t>
            </a:r>
            <a:endParaRPr lang="en-US" sz="2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35" y="892969"/>
            <a:ext cx="13836729" cy="774846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835" y="8768953"/>
            <a:ext cx="13836729" cy="1345883"/>
          </a:xfrm>
          <a:prstGeom prst="roundRect">
            <a:avLst>
              <a:gd name="adj" fmla="val 353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04455" y="8776573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518517" y="8852178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2249924" y="885217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Canal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3977521" y="885217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Thème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705118" y="885217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432715" y="885217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Format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9160312" y="885217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Responsable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0887908" y="885217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Statut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2615505" y="8852178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Observations (performance)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404455" y="9109234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518517" y="9184838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 avril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2249924" y="918483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3977521" y="918483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Portrait bénévole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5705118" y="918483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Valorisation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7432715" y="918483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9160312" y="918483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Lucie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10887908" y="9184838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Publié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12615505" y="9184838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45 partages, bon retour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404455" y="9441894"/>
            <a:ext cx="13821489" cy="3326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518517" y="9517499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 avril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2249924" y="9517499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3977521" y="9517499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Atelier cuisine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5705118" y="9517499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Mobilisation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7432715" y="9517499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Story + Post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9160312" y="9517499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Marc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10887908" y="9517499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Programmé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12615505" y="9517499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404455" y="9774555"/>
            <a:ext cx="13821489" cy="33266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3" name="Text 30"/>
          <p:cNvSpPr/>
          <p:nvPr/>
        </p:nvSpPr>
        <p:spPr>
          <a:xfrm>
            <a:off x="518517" y="9850160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18 avril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2249924" y="9850160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3977521" y="9850160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Focus projet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5705118" y="9850160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Transparence</a:t>
            </a:r>
            <a:endParaRPr lang="en-US" sz="850" dirty="0"/>
          </a:p>
        </p:txBody>
      </p:sp>
      <p:sp>
        <p:nvSpPr>
          <p:cNvPr id="37" name="Text 34"/>
          <p:cNvSpPr/>
          <p:nvPr/>
        </p:nvSpPr>
        <p:spPr>
          <a:xfrm>
            <a:off x="7432715" y="9850160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Article</a:t>
            </a:r>
            <a:endParaRPr lang="en-US" sz="850" dirty="0"/>
          </a:p>
        </p:txBody>
      </p:sp>
      <p:sp>
        <p:nvSpPr>
          <p:cNvPr id="38" name="Text 35"/>
          <p:cNvSpPr/>
          <p:nvPr/>
        </p:nvSpPr>
        <p:spPr>
          <a:xfrm>
            <a:off x="9160312" y="9850160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Marie</a:t>
            </a:r>
            <a:endParaRPr lang="en-US" sz="850" dirty="0"/>
          </a:p>
        </p:txBody>
      </p:sp>
      <p:sp>
        <p:nvSpPr>
          <p:cNvPr id="39" name="Text 36"/>
          <p:cNvSpPr/>
          <p:nvPr/>
        </p:nvSpPr>
        <p:spPr>
          <a:xfrm>
            <a:off x="10887908" y="9850160"/>
            <a:ext cx="149328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rédaction</a:t>
            </a:r>
            <a:endParaRPr lang="en-US" sz="850" dirty="0"/>
          </a:p>
        </p:txBody>
      </p:sp>
      <p:sp>
        <p:nvSpPr>
          <p:cNvPr id="40" name="Text 37"/>
          <p:cNvSpPr/>
          <p:nvPr/>
        </p:nvSpPr>
        <p:spPr>
          <a:xfrm>
            <a:off x="12615505" y="9850160"/>
            <a:ext cx="1497092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62871"/>
            <a:ext cx="57361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concret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111812"/>
            <a:ext cx="170021" cy="230493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2111812"/>
            <a:ext cx="327469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votre prompt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2602230"/>
            <a:ext cx="704623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Dès maintenant, posez cette question à ChatGPT : « Je suis une association qui agit pour l'inclusion numérique des seniors. Peux-tu me proposer un calendrier éditorial complet pour les mois d'avril, mai et juin, avec 2 posts Facebook, 2 publications Instagram et une newsletter par mois ? »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4643557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4134" y="4643557"/>
            <a:ext cx="38915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Obtenir une base complète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5133975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aurez une base complète en 5 minutes.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5723692"/>
            <a:ext cx="170021" cy="1216223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84415" y="5723692"/>
            <a:ext cx="35800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 et produire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84415" y="6214110"/>
            <a:ext cx="63657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Il ne restera plus qu'à ajuster avec vos réalités terrain et à lancer la production.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2025-04-26T17:57:15Z</dcterms:created>
  <dcterms:modified xsi:type="dcterms:W3CDTF">2025-04-26T17:57:15Z</dcterms:modified>
</cp:coreProperties>
</file>