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4630400" cy="8229600"/>
  <p:notesSz cx="8229600" cy="14630400"/>
  <p:embeddedFontLst>
    <p:embeddedFont>
      <p:font typeface="Montserrat"/>
      <p:regular r:id="rId21"/>
    </p:embeddedFont>
    <p:embeddedFont>
      <p:font typeface="Montserrat"/>
      <p:regular r:id="rId22"/>
    </p:embeddedFont>
    <p:embeddedFont>
      <p:font typeface="Montserrat"/>
      <p:regular r:id="rId23"/>
    </p:embeddedFont>
    <p:embeddedFont>
      <p:font typeface="Montserrat"/>
      <p:regular r:id="rId24"/>
    </p:embeddedFont>
    <p:embeddedFont>
      <p:font typeface="Heebo Light"/>
      <p:regular r:id="rId25"/>
    </p:embeddedFont>
    <p:embeddedFont>
      <p:font typeface="Heebo Light"/>
      <p:regular r:id="rId26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Relationship Id="rId26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2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3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4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5.xml"/><Relationship Id="rId8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28743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 segment intelligent et une campagne personnalisée avec Mailchimp AI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52092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528548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0040" y="5504021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6627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615214"/>
            <a:ext cx="7556421" cy="2047994"/>
          </a:xfrm>
          <a:prstGeom prst="roundRect">
            <a:avLst>
              <a:gd name="adj" fmla="val 465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38496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4340066"/>
            <a:ext cx="70875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une campagne email ciblée et personnalisée pour votre association, grâce aux outils d'intelligence artificielle intégrés dans Mailchimp.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38326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segmenter et personnaliser 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140988"/>
            <a:ext cx="7556421" cy="3705225"/>
          </a:xfrm>
          <a:prstGeom prst="roundRect">
            <a:avLst>
              <a:gd name="adj" fmla="val 257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87810" y="3148608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514624" y="3292316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Problème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9024" y="3292316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Solution IA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87810" y="3798927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514624" y="3942636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emails envoyés « à tout le monde »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289024" y="3942636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Segmentation automatique selon l'engagement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6287810" y="4812149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514624" y="495585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messages génériques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289024" y="4955858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Contenu dynamique adapté à chaque profil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87810" y="5825371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514624" y="5969079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taux d'ouverture faibles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0289024" y="5969079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Objet personnalisé et envoi au bon moment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04489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2572" y="2494955"/>
            <a:ext cx="13485257" cy="1022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5 ÉTAPES POUR CRÉER UNE CAMPAGNE PERSONNALISÉE AVEC MAILCHIMP AI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72572" y="3762613"/>
            <a:ext cx="13485257" cy="163592"/>
          </a:xfrm>
          <a:prstGeom prst="roundRect">
            <a:avLst>
              <a:gd name="adj" fmla="val 4200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72572" y="4171593"/>
            <a:ext cx="4375071" cy="255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Analyser votre audience avec Mailchimp AI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72572" y="4525328"/>
            <a:ext cx="13485257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 : comprendre qui compose votre liste et identifier des segments pertinents.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572572" y="4885134"/>
            <a:ext cx="13485257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Actions :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572572" y="5244941"/>
            <a:ext cx="13485257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Allez dans l'onglet Audience &gt; View Contacts.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72572" y="5563791"/>
            <a:ext cx="13485257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Activez l'analyse IA (disponible dans les formules standards et premium).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572572" y="5882640"/>
            <a:ext cx="13485257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Laissez Mailchimp analyser vos contacts et proposer des segments automatiques comme :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572572" y="6201489"/>
            <a:ext cx="13485257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Donateurs réguliers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572572" y="6520339"/>
            <a:ext cx="13485257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Bénévoles actifs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572572" y="6839188"/>
            <a:ext cx="13485257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Inactifs (aucune ouverture depuis 6 mois)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572572" y="7158038"/>
            <a:ext cx="13485257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Nouveaux abonnés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572572" y="7517844"/>
            <a:ext cx="13485257" cy="26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Astuce : Vous pouvez aussi ajouter vos propres tags (ex : « participants à la brocante », « jeunes adhérents », « mécènes ») pour enrichir l'analyse.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2698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556" y="2841665"/>
            <a:ext cx="6571178" cy="567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un segment intelligent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635556" y="3885605"/>
            <a:ext cx="408503" cy="408503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00" y="3919597"/>
            <a:ext cx="272296" cy="3404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25629" y="3885605"/>
            <a:ext cx="2269808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1225629" y="4278154"/>
            <a:ext cx="5998845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Diviser votre liste selon des critères stratégiques.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7406045" y="3885605"/>
            <a:ext cx="408503" cy="408503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089" y="3919597"/>
            <a:ext cx="272296" cy="3404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96118" y="3885605"/>
            <a:ext cx="4757023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Options IA recommandées par Mailchimp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7996118" y="4278154"/>
            <a:ext cx="5998845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Niveau d'engagement (ouvertures et clics passés)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7996118" y="4677608"/>
            <a:ext cx="5998845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Centres d'intérêt détectés par IA (en fonction des interactions)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7996118" y="5077063"/>
            <a:ext cx="5998845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Historique de dons ou d'événements (si synchronisé avec votre CRM)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35556" y="5753338"/>
            <a:ext cx="408503" cy="408503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600" y="5787330"/>
            <a:ext cx="272296" cy="3404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225629" y="5753338"/>
            <a:ext cx="5745242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concret : segment « Donateurs engagés »</a:t>
            </a:r>
            <a:endParaRPr lang="en-US" sz="1750" dirty="0"/>
          </a:p>
        </p:txBody>
      </p:sp>
      <p:sp>
        <p:nvSpPr>
          <p:cNvPr id="17" name="Text 11"/>
          <p:cNvSpPr/>
          <p:nvPr/>
        </p:nvSpPr>
        <p:spPr>
          <a:xfrm>
            <a:off x="1225629" y="6145887"/>
            <a:ext cx="5998845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Critères configurés dans Mailchimp :</a:t>
            </a:r>
            <a:endParaRPr lang="en-US" sz="1400" dirty="0"/>
          </a:p>
        </p:txBody>
      </p:sp>
      <p:sp>
        <p:nvSpPr>
          <p:cNvPr id="18" name="Text 12"/>
          <p:cNvSpPr/>
          <p:nvPr/>
        </p:nvSpPr>
        <p:spPr>
          <a:xfrm>
            <a:off x="1225629" y="6545342"/>
            <a:ext cx="5998845" cy="298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✅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Ouverture des 3 dernières campagnes</a:t>
            </a:r>
            <a:endParaRPr lang="en-US" sz="1400" dirty="0"/>
          </a:p>
        </p:txBody>
      </p:sp>
      <p:sp>
        <p:nvSpPr>
          <p:cNvPr id="19" name="Text 13"/>
          <p:cNvSpPr/>
          <p:nvPr/>
        </p:nvSpPr>
        <p:spPr>
          <a:xfrm>
            <a:off x="1225629" y="6952417"/>
            <a:ext cx="5998845" cy="298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✅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Participation à au moins un événement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1225629" y="7359491"/>
            <a:ext cx="5998845" cy="298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✅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Historique de dons supérieur à 50€</a:t>
            </a:r>
            <a:endParaRPr lang="en-US" sz="1400" dirty="0"/>
          </a:p>
        </p:txBody>
      </p:sp>
      <p:sp>
        <p:nvSpPr>
          <p:cNvPr id="21" name="Shape 15"/>
          <p:cNvSpPr/>
          <p:nvPr/>
        </p:nvSpPr>
        <p:spPr>
          <a:xfrm>
            <a:off x="7406045" y="5753338"/>
            <a:ext cx="408503" cy="408503"/>
          </a:xfrm>
          <a:prstGeom prst="roundRect">
            <a:avLst>
              <a:gd name="adj" fmla="val 1867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4089" y="5787330"/>
            <a:ext cx="272296" cy="34040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996118" y="5753338"/>
            <a:ext cx="2269808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Comment faire ?</a:t>
            </a:r>
            <a:endParaRPr lang="en-US" sz="1750" dirty="0"/>
          </a:p>
        </p:txBody>
      </p:sp>
      <p:sp>
        <p:nvSpPr>
          <p:cNvPr id="24" name="Text 17"/>
          <p:cNvSpPr/>
          <p:nvPr/>
        </p:nvSpPr>
        <p:spPr>
          <a:xfrm>
            <a:off x="7996118" y="6145887"/>
            <a:ext cx="599884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Dans Audience, cliquez sur Manage Audience &gt; Segments &gt; Create Segment.</a:t>
            </a:r>
            <a:endParaRPr lang="en-US" sz="1400" dirty="0"/>
          </a:p>
        </p:txBody>
      </p:sp>
      <p:sp>
        <p:nvSpPr>
          <p:cNvPr id="25" name="Text 18"/>
          <p:cNvSpPr/>
          <p:nvPr/>
        </p:nvSpPr>
        <p:spPr>
          <a:xfrm>
            <a:off x="7996118" y="6835854"/>
            <a:ext cx="5998845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Sélectionnez vos critères ou laissez Mailchimp AI suggérer.</a:t>
            </a:r>
            <a:endParaRPr lang="en-US" sz="1400" dirty="0"/>
          </a:p>
        </p:txBody>
      </p:sp>
      <p:sp>
        <p:nvSpPr>
          <p:cNvPr id="26" name="Text 19"/>
          <p:cNvSpPr/>
          <p:nvPr/>
        </p:nvSpPr>
        <p:spPr>
          <a:xfrm>
            <a:off x="7996118" y="7235309"/>
            <a:ext cx="5998845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Enregistrez ce segment pour le réutiliser dans vos campagnes futures.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7320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le message source de la campagne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1133951" y="2886075"/>
            <a:ext cx="721625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Chères amies, chers amis, notre association lance une campagne de dons pour offrir un Noël solidaire aux familles précaires. Chaque contribution compte. Merci de votre soutien !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2630924"/>
            <a:ext cx="30480" cy="1599009"/>
          </a:xfrm>
          <a:prstGeom prst="rect">
            <a:avLst/>
          </a:prstGeom>
          <a:solidFill>
            <a:srgbClr val="481C9E"/>
          </a:solidFill>
          <a:ln/>
        </p:spPr>
      </p:sp>
      <p:sp>
        <p:nvSpPr>
          <p:cNvPr id="6" name="Shape 3"/>
          <p:cNvSpPr/>
          <p:nvPr/>
        </p:nvSpPr>
        <p:spPr>
          <a:xfrm>
            <a:off x="793790" y="4485084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28224" y="47195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028224" y="5209937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Campagne d'appel à dons de Noël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93790" y="6034088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28224" y="62685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Message de base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28224" y="6758940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de base (avant adaptation)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7939" y="640318"/>
            <a:ext cx="13314521" cy="1175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6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Adapter automatiquement le message pour chaque segment avec Mailchimp AI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57939" y="2285405"/>
            <a:ext cx="2350056" cy="293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57939" y="2767132"/>
            <a:ext cx="6427946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Personnaliser les objets, les visuels et le contenu selon le profil.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57939" y="3237071"/>
            <a:ext cx="6427946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Dans la campagne, activez :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57939" y="3707011"/>
            <a:ext cx="6427946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✅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Subject Line Helper (IA) pour générer des objets optimisés par segment.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57939" y="4184571"/>
            <a:ext cx="6427946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✅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Dynamic Content pour afficher des blocs différents selon le segment.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552134" y="2285405"/>
            <a:ext cx="3526750" cy="293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de personnalisation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7552134" y="2790587"/>
            <a:ext cx="6427946" cy="4587240"/>
          </a:xfrm>
          <a:prstGeom prst="roundRect">
            <a:avLst>
              <a:gd name="adj" fmla="val 172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559754" y="2798207"/>
            <a:ext cx="6411992" cy="84224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7748588" y="2918579"/>
            <a:ext cx="1757243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Segment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9889450" y="2918579"/>
            <a:ext cx="1753433" cy="601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Objet recommandé (par Mailchimp AI)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12026503" y="2918579"/>
            <a:ext cx="1757243" cy="601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Adaptation du contenu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7559754" y="3640455"/>
            <a:ext cx="6411992" cy="144375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7748588" y="3760827"/>
            <a:ext cx="1757243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Donateurs réguliers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9889450" y="3760827"/>
            <a:ext cx="1753433" cy="1203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Ensemble, continuons à changer des vies ce Noël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12026503" y="3760827"/>
            <a:ext cx="1757243" cy="902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Mettre en valeur l'impact de leurs dons passés.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7559754" y="5084207"/>
            <a:ext cx="6411992" cy="114300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7748588" y="5204579"/>
            <a:ext cx="1757243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Nouveaux abonnés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9889450" y="5204579"/>
            <a:ext cx="1753433" cy="902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Découvrez comment un petit don change tout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2026503" y="5204579"/>
            <a:ext cx="1757243" cy="902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Expliquer la mission de l'association en 3 points.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7559754" y="6227207"/>
            <a:ext cx="6411992" cy="114300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7748588" y="6347579"/>
            <a:ext cx="1757243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Jeunes adhérents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9889450" y="6347579"/>
            <a:ext cx="1753433" cy="902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Et si votre premier don faisait toute la différence ?</a:t>
            </a:r>
            <a:endParaRPr lang="en-US" sz="1450" dirty="0"/>
          </a:p>
        </p:txBody>
      </p:sp>
      <p:sp>
        <p:nvSpPr>
          <p:cNvPr id="25" name="Text 23"/>
          <p:cNvSpPr/>
          <p:nvPr/>
        </p:nvSpPr>
        <p:spPr>
          <a:xfrm>
            <a:off x="12026503" y="6347579"/>
            <a:ext cx="1757243" cy="601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court et impact visuel fort.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15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0689" y="589836"/>
            <a:ext cx="7642622" cy="1340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4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Optimiser l'envoi avec l'IA prédictive de Mailchimp</a:t>
            </a:r>
            <a:endParaRPr lang="en-US" sz="42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689" y="2252186"/>
            <a:ext cx="1072515" cy="128706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44911" y="2466618"/>
            <a:ext cx="2681407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2144911" y="2930485"/>
            <a:ext cx="6248400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Choisir le bon moment d'envoi pour chaque segment.</a:t>
            </a:r>
            <a:endParaRPr lang="en-US" sz="16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89" y="3539252"/>
            <a:ext cx="1072515" cy="239446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144911" y="3753683"/>
            <a:ext cx="2681407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Action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2144911" y="4217551"/>
            <a:ext cx="6248400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Lors de la programmation de la campagne, activez « Send Time Optimization ».</a:t>
            </a:r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2144911" y="5032772"/>
            <a:ext cx="6248400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Mailchimp analyse les historiques d'ouverture de chaque segment et recommande l'horaire optimal.</a:t>
            </a:r>
            <a:endParaRPr lang="en-US" sz="16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689" y="5933718"/>
            <a:ext cx="1072515" cy="170795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144911" y="6148149"/>
            <a:ext cx="2681407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</a:t>
            </a:r>
            <a:endParaRPr lang="en-US" sz="2100" dirty="0"/>
          </a:p>
        </p:txBody>
      </p:sp>
      <p:sp>
        <p:nvSpPr>
          <p:cNvPr id="13" name="Text 7"/>
          <p:cNvSpPr/>
          <p:nvPr/>
        </p:nvSpPr>
        <p:spPr>
          <a:xfrm>
            <a:off x="2144911" y="6612017"/>
            <a:ext cx="6248400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Donateurs réguliers : envoi le mardi matin à 8h.</a:t>
            </a:r>
            <a:endParaRPr lang="en-US" sz="1650" dirty="0"/>
          </a:p>
        </p:txBody>
      </p:sp>
      <p:sp>
        <p:nvSpPr>
          <p:cNvPr id="14" name="Text 8"/>
          <p:cNvSpPr/>
          <p:nvPr/>
        </p:nvSpPr>
        <p:spPr>
          <a:xfrm>
            <a:off x="2144911" y="7083981"/>
            <a:ext cx="6248400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Jeunes adhérents : envoi le jeudi soir à 19h.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3294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RÉCAP - CHECKLIST PRÊTE À L'EMPLOI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490668"/>
            <a:ext cx="7556421" cy="5005864"/>
          </a:xfrm>
          <a:prstGeom prst="roundRect">
            <a:avLst>
              <a:gd name="adj" fmla="val 1903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410" y="2498288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28224" y="2641997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Étape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802624" y="2641997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Action clé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801410" y="3148608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28224" y="3292316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1. Analyse audience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802624" y="3292316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Lancer l'analyse IA dans « Audience Insights »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801410" y="4161830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028224" y="430553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2. Créer segment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4802624" y="4305538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Configurer ou valider les segments suggérés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801410" y="5175052"/>
            <a:ext cx="75411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028224" y="531876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3. Message source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4802624" y="531876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Rédiger un message de base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801410" y="5825371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28224" y="5969079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4. Personnalisation IA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4802624" y="5969079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Activer les objets dynamiques et contenus adaptés par segment</a:t>
            </a:r>
            <a:endParaRPr lang="en-US" sz="1750" dirty="0"/>
          </a:p>
        </p:txBody>
      </p:sp>
      <p:sp>
        <p:nvSpPr>
          <p:cNvPr id="20" name="Shape 17"/>
          <p:cNvSpPr/>
          <p:nvPr/>
        </p:nvSpPr>
        <p:spPr>
          <a:xfrm>
            <a:off x="801410" y="6838593"/>
            <a:ext cx="75411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1028224" y="6982301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5. Optimisation envoi</a:t>
            </a:r>
            <a:endParaRPr lang="en-US" sz="1750" dirty="0"/>
          </a:p>
        </p:txBody>
      </p:sp>
      <p:sp>
        <p:nvSpPr>
          <p:cNvPr id="22" name="Text 19"/>
          <p:cNvSpPr/>
          <p:nvPr/>
        </p:nvSpPr>
        <p:spPr>
          <a:xfrm>
            <a:off x="4802624" y="6982301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Activer l'envoi optimisé par IA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66054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POUR UNE CAMPAGNE RÉUSSIE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7505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faire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3173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Relire chaque version personnalisée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77393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Conserver votre ton associatif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21612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Analyser les résultats segment par segment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658326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Exploiter les recommandations IA pour la prochaine campagne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37505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éviter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599521" y="433173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Tout automatiser sans contrôle humain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477393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Utiliser des formulations trop marketing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521612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Juger uniquement sur la moyenne globale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565832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pas ajuster vos pratiques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666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DE SEGMENTATION SIMPLE POUR UNE ASSOCIATION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78499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Donateurs réguliers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275409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Critères: Ouvertures fréquentes + dons &gt; 50€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137303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adapté: Valoriser l'impact de leurs dons</a:t>
            </a:r>
            <a:endParaRPr lang="en-US" sz="17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31" y="3530918"/>
            <a:ext cx="339328" cy="424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937790" y="29664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Nouveaux abonnés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937790" y="3456861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Critères: Inscrits &lt; 3 mois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9937790" y="3955852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adapté: Présenter les missions et actions</a:t>
            </a:r>
            <a:endParaRPr lang="en-US" sz="17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2604" y="3919418"/>
            <a:ext cx="339328" cy="42422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937790" y="541901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Bénévoles actifs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9937790" y="5909429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Critères: Participation &gt; 2 événements</a:t>
            </a:r>
            <a:endParaRPr lang="en-US" sz="1750" dirty="0"/>
          </a:p>
        </p:txBody>
      </p:sp>
      <p:sp>
        <p:nvSpPr>
          <p:cNvPr id="15" name="Text 9"/>
          <p:cNvSpPr/>
          <p:nvPr/>
        </p:nvSpPr>
        <p:spPr>
          <a:xfrm>
            <a:off x="9937790" y="6408420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adapté: Valoriser leur implication terrain</a:t>
            </a:r>
            <a:endParaRPr lang="en-US" sz="17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103" y="6145292"/>
            <a:ext cx="339328" cy="424220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1857256" y="52375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Inactifs</a:t>
            </a:r>
            <a:endParaRPr lang="en-US" sz="2200" dirty="0"/>
          </a:p>
        </p:txBody>
      </p:sp>
      <p:sp>
        <p:nvSpPr>
          <p:cNvPr id="19" name="Text 11"/>
          <p:cNvSpPr/>
          <p:nvPr/>
        </p:nvSpPr>
        <p:spPr>
          <a:xfrm>
            <a:off x="793790" y="5727978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Critères: Aucun clic depuis 6 mois</a:t>
            </a:r>
            <a:endParaRPr lang="en-US" sz="1750" dirty="0"/>
          </a:p>
        </p:txBody>
      </p:sp>
      <p:sp>
        <p:nvSpPr>
          <p:cNvPr id="20" name="Text 12"/>
          <p:cNvSpPr/>
          <p:nvPr/>
        </p:nvSpPr>
        <p:spPr>
          <a:xfrm>
            <a:off x="793790" y="6226969"/>
            <a:ext cx="389870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adapté: Relancer avec une campagne spéciale « On aimerait vous retrouver »</a:t>
            </a:r>
            <a:endParaRPr lang="en-US" sz="175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230" y="5756791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5325" y="546259"/>
            <a:ext cx="10674668" cy="620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OPPORTUNITÉS POUR LES ASSOCIATIONS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95325" y="1564481"/>
            <a:ext cx="1323975" cy="1144667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7652" y="1962150"/>
            <a:ext cx="279321" cy="34921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17896" y="1763078"/>
            <a:ext cx="3110627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Meilleur taux d'ouverture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2217896" y="2192655"/>
            <a:ext cx="3337084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objets adaptés à chaque segment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2118598" y="2699623"/>
            <a:ext cx="11717179" cy="11430"/>
          </a:xfrm>
          <a:prstGeom prst="roundRect">
            <a:avLst>
              <a:gd name="adj" fmla="val 730062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695325" y="2808446"/>
            <a:ext cx="2647950" cy="1144667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40" y="3206115"/>
            <a:ext cx="279321" cy="34921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541871" y="3007043"/>
            <a:ext cx="3356848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Messages plus engageants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3541871" y="3436620"/>
            <a:ext cx="335684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Contenu dynamique sur mesure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3442573" y="3943588"/>
            <a:ext cx="10393204" cy="11430"/>
          </a:xfrm>
          <a:prstGeom prst="roundRect">
            <a:avLst>
              <a:gd name="adj" fmla="val 730062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695325" y="4052411"/>
            <a:ext cx="3971925" cy="1144667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627" y="4450080"/>
            <a:ext cx="279321" cy="34921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865846" y="4251008"/>
            <a:ext cx="2684859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Fidélisation renforcée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4865846" y="4680585"/>
            <a:ext cx="2986921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Emails qui valorisent chaque profil</a:t>
            </a:r>
            <a:endParaRPr lang="en-US" sz="1550" dirty="0"/>
          </a:p>
        </p:txBody>
      </p:sp>
      <p:sp>
        <p:nvSpPr>
          <p:cNvPr id="17" name="Shape 12"/>
          <p:cNvSpPr/>
          <p:nvPr/>
        </p:nvSpPr>
        <p:spPr>
          <a:xfrm>
            <a:off x="4766548" y="5187553"/>
            <a:ext cx="9069229" cy="11430"/>
          </a:xfrm>
          <a:prstGeom prst="roundRect">
            <a:avLst>
              <a:gd name="adj" fmla="val 730062"/>
            </a:avLst>
          </a:prstGeom>
          <a:solidFill>
            <a:srgbClr val="4A2C85"/>
          </a:solidFill>
          <a:ln/>
        </p:spPr>
      </p:sp>
      <p:sp>
        <p:nvSpPr>
          <p:cNvPr id="18" name="Shape 13"/>
          <p:cNvSpPr/>
          <p:nvPr/>
        </p:nvSpPr>
        <p:spPr>
          <a:xfrm>
            <a:off x="695325" y="5296376"/>
            <a:ext cx="5295900" cy="1144667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615" y="5694045"/>
            <a:ext cx="279321" cy="34921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189821" y="5494972"/>
            <a:ext cx="2483406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Gain de temps</a:t>
            </a:r>
            <a:endParaRPr lang="en-US" sz="1950" dirty="0"/>
          </a:p>
        </p:txBody>
      </p:sp>
      <p:sp>
        <p:nvSpPr>
          <p:cNvPr id="21" name="Text 15"/>
          <p:cNvSpPr/>
          <p:nvPr/>
        </p:nvSpPr>
        <p:spPr>
          <a:xfrm>
            <a:off x="6189821" y="5924550"/>
            <a:ext cx="3858816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Moins de travail manuel sur la segmentation</a:t>
            </a:r>
            <a:endParaRPr lang="en-US" sz="1550" dirty="0"/>
          </a:p>
        </p:txBody>
      </p:sp>
      <p:sp>
        <p:nvSpPr>
          <p:cNvPr id="22" name="Shape 16"/>
          <p:cNvSpPr/>
          <p:nvPr/>
        </p:nvSpPr>
        <p:spPr>
          <a:xfrm>
            <a:off x="6090523" y="6431518"/>
            <a:ext cx="7745254" cy="11430"/>
          </a:xfrm>
          <a:prstGeom prst="roundRect">
            <a:avLst>
              <a:gd name="adj" fmla="val 730062"/>
            </a:avLst>
          </a:prstGeom>
          <a:solidFill>
            <a:srgbClr val="4A2C85"/>
          </a:solidFill>
          <a:ln/>
        </p:spPr>
      </p:sp>
      <p:sp>
        <p:nvSpPr>
          <p:cNvPr id="23" name="Shape 17"/>
          <p:cNvSpPr/>
          <p:nvPr/>
        </p:nvSpPr>
        <p:spPr>
          <a:xfrm>
            <a:off x="695325" y="6540341"/>
            <a:ext cx="6619875" cy="1144667"/>
          </a:xfrm>
          <a:prstGeom prst="roundRect">
            <a:avLst>
              <a:gd name="adj" fmla="val 7290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5602" y="6938010"/>
            <a:ext cx="279321" cy="34921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513796" y="6738938"/>
            <a:ext cx="2483406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Suivi facilité</a:t>
            </a:r>
            <a:endParaRPr lang="en-US" sz="1950" dirty="0"/>
          </a:p>
        </p:txBody>
      </p:sp>
      <p:sp>
        <p:nvSpPr>
          <p:cNvPr id="26" name="Text 19"/>
          <p:cNvSpPr/>
          <p:nvPr/>
        </p:nvSpPr>
        <p:spPr>
          <a:xfrm>
            <a:off x="7513796" y="7168515"/>
            <a:ext cx="297203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 automatisée par segment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5683" y="554593"/>
            <a:ext cx="10171152" cy="630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ENJEUX ÉTHIQUES À NE PAS NÉGLIGER</a:t>
            </a:r>
            <a:endParaRPr lang="en-US" sz="3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2423" y="1587818"/>
            <a:ext cx="1635800" cy="148399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579" y="2344936"/>
            <a:ext cx="283488" cy="35433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9795" y="1950601"/>
            <a:ext cx="4374475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Respect des données personnelles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5029795" y="2386608"/>
            <a:ext cx="4374475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Conformez-vous au RGPD</a:t>
            </a:r>
            <a:endParaRPr lang="en-US" sz="1550" dirty="0"/>
          </a:p>
        </p:txBody>
      </p:sp>
      <p:sp>
        <p:nvSpPr>
          <p:cNvPr id="7" name="Shape 3"/>
          <p:cNvSpPr/>
          <p:nvPr/>
        </p:nvSpPr>
        <p:spPr>
          <a:xfrm>
            <a:off x="4878586" y="3087410"/>
            <a:ext cx="8995767" cy="11430"/>
          </a:xfrm>
          <a:prstGeom prst="roundRect">
            <a:avLst>
              <a:gd name="adj" fmla="val 740878"/>
            </a:avLst>
          </a:prstGeom>
          <a:solidFill>
            <a:srgbClr val="4A2C8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583" y="3122176"/>
            <a:ext cx="3271599" cy="1483995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8579" y="3687008"/>
            <a:ext cx="283488" cy="35433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47755" y="3484959"/>
            <a:ext cx="2520196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Transparence</a:t>
            </a:r>
            <a:endParaRPr lang="en-US" sz="1950" dirty="0"/>
          </a:p>
        </p:txBody>
      </p:sp>
      <p:sp>
        <p:nvSpPr>
          <p:cNvPr id="11" name="Text 5"/>
          <p:cNvSpPr/>
          <p:nvPr/>
        </p:nvSpPr>
        <p:spPr>
          <a:xfrm>
            <a:off x="5847755" y="3920966"/>
            <a:ext cx="5328404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Informez vos abonnés de votre politique de personnalisation</a:t>
            </a:r>
            <a:endParaRPr lang="en-US" sz="1550" dirty="0"/>
          </a:p>
        </p:txBody>
      </p:sp>
      <p:sp>
        <p:nvSpPr>
          <p:cNvPr id="12" name="Shape 6"/>
          <p:cNvSpPr/>
          <p:nvPr/>
        </p:nvSpPr>
        <p:spPr>
          <a:xfrm>
            <a:off x="5696545" y="4621768"/>
            <a:ext cx="8177808" cy="11430"/>
          </a:xfrm>
          <a:prstGeom prst="roundRect">
            <a:avLst>
              <a:gd name="adj" fmla="val 740878"/>
            </a:avLst>
          </a:prstGeom>
          <a:solidFill>
            <a:srgbClr val="4A2C85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6623" y="4656534"/>
            <a:ext cx="4907518" cy="148399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8579" y="5221367"/>
            <a:ext cx="283488" cy="35433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665714" y="4858107"/>
            <a:ext cx="3654862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Éviter le micro-ciblage abusif</a:t>
            </a:r>
            <a:endParaRPr lang="en-US" sz="1950" dirty="0"/>
          </a:p>
        </p:txBody>
      </p:sp>
      <p:sp>
        <p:nvSpPr>
          <p:cNvPr id="16" name="Text 8"/>
          <p:cNvSpPr/>
          <p:nvPr/>
        </p:nvSpPr>
        <p:spPr>
          <a:xfrm>
            <a:off x="6665714" y="5294114"/>
            <a:ext cx="7057430" cy="644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Restez dans une logique associative (connaître, informer, mobiliser) et non commerciale</a:t>
            </a:r>
            <a:endParaRPr lang="en-US" sz="1550" dirty="0"/>
          </a:p>
        </p:txBody>
      </p:sp>
      <p:sp>
        <p:nvSpPr>
          <p:cNvPr id="17" name="Shape 9"/>
          <p:cNvSpPr/>
          <p:nvPr/>
        </p:nvSpPr>
        <p:spPr>
          <a:xfrm>
            <a:off x="6514505" y="6156127"/>
            <a:ext cx="7359848" cy="11430"/>
          </a:xfrm>
          <a:prstGeom prst="roundRect">
            <a:avLst>
              <a:gd name="adj" fmla="val 740878"/>
            </a:avLst>
          </a:prstGeom>
          <a:solidFill>
            <a:srgbClr val="4A2C85"/>
          </a:solidFill>
          <a:ln/>
        </p:spPr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664" y="6190893"/>
            <a:ext cx="6543318" cy="1483995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8579" y="6755725"/>
            <a:ext cx="283488" cy="354330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483554" y="6392466"/>
            <a:ext cx="2520196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Toujours relire</a:t>
            </a:r>
            <a:endParaRPr lang="en-US" sz="1950" dirty="0"/>
          </a:p>
        </p:txBody>
      </p:sp>
      <p:sp>
        <p:nvSpPr>
          <p:cNvPr id="21" name="Text 11"/>
          <p:cNvSpPr/>
          <p:nvPr/>
        </p:nvSpPr>
        <p:spPr>
          <a:xfrm>
            <a:off x="7483554" y="6828473"/>
            <a:ext cx="6239589" cy="644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L'IA vous aide, mais c'est votre voix associative qui doit rester authentique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1991" y="543639"/>
            <a:ext cx="7729776" cy="617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EXERCICE PRATIQUE</a:t>
            </a:r>
            <a:endParaRPr lang="en-US" sz="3850" dirty="0"/>
          </a:p>
        </p:txBody>
      </p:sp>
      <p:sp>
        <p:nvSpPr>
          <p:cNvPr id="3" name="Shape 1"/>
          <p:cNvSpPr/>
          <p:nvPr/>
        </p:nvSpPr>
        <p:spPr>
          <a:xfrm>
            <a:off x="7303770" y="1556980"/>
            <a:ext cx="22860" cy="6129218"/>
          </a:xfrm>
          <a:prstGeom prst="roundRect">
            <a:avLst>
              <a:gd name="adj" fmla="val 363264"/>
            </a:avLst>
          </a:prstGeom>
          <a:solidFill>
            <a:srgbClr val="4A2C85"/>
          </a:solidFill>
          <a:ln/>
        </p:spPr>
      </p:sp>
      <p:sp>
        <p:nvSpPr>
          <p:cNvPr id="4" name="Shape 2"/>
          <p:cNvSpPr/>
          <p:nvPr/>
        </p:nvSpPr>
        <p:spPr>
          <a:xfrm>
            <a:off x="6522601" y="1990368"/>
            <a:ext cx="593050" cy="22860"/>
          </a:xfrm>
          <a:prstGeom prst="roundRect">
            <a:avLst>
              <a:gd name="adj" fmla="val 363264"/>
            </a:avLst>
          </a:prstGeom>
          <a:solidFill>
            <a:srgbClr val="4A2C85"/>
          </a:solidFill>
          <a:ln/>
        </p:spPr>
      </p:sp>
      <p:sp>
        <p:nvSpPr>
          <p:cNvPr id="5" name="Shape 3"/>
          <p:cNvSpPr/>
          <p:nvPr/>
        </p:nvSpPr>
        <p:spPr>
          <a:xfrm>
            <a:off x="7092791" y="1779389"/>
            <a:ext cx="444818" cy="444818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967" y="1816477"/>
            <a:ext cx="296466" cy="3706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855244" y="1754624"/>
            <a:ext cx="2471380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1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91991" y="2182177"/>
            <a:ext cx="5634633" cy="316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Connectez-vous à Mailchimp.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7514749" y="2978825"/>
            <a:ext cx="593050" cy="22860"/>
          </a:xfrm>
          <a:prstGeom prst="roundRect">
            <a:avLst>
              <a:gd name="adj" fmla="val 363264"/>
            </a:avLst>
          </a:prstGeom>
          <a:solidFill>
            <a:srgbClr val="4A2C85"/>
          </a:solidFill>
          <a:ln/>
        </p:spPr>
      </p:sp>
      <p:sp>
        <p:nvSpPr>
          <p:cNvPr id="10" name="Shape 7"/>
          <p:cNvSpPr/>
          <p:nvPr/>
        </p:nvSpPr>
        <p:spPr>
          <a:xfrm>
            <a:off x="7092791" y="2767846"/>
            <a:ext cx="444818" cy="444818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6967" y="2804934"/>
            <a:ext cx="296466" cy="3706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303776" y="2743081"/>
            <a:ext cx="2471380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2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8303776" y="3170634"/>
            <a:ext cx="5634633" cy="316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Allez dans l'onglet Audience et lancez l'analyse IA.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6522601" y="3868460"/>
            <a:ext cx="593050" cy="22860"/>
          </a:xfrm>
          <a:prstGeom prst="roundRect">
            <a:avLst>
              <a:gd name="adj" fmla="val 363264"/>
            </a:avLst>
          </a:prstGeom>
          <a:solidFill>
            <a:srgbClr val="4A2C85"/>
          </a:solidFill>
          <a:ln/>
        </p:spPr>
      </p:sp>
      <p:sp>
        <p:nvSpPr>
          <p:cNvPr id="15" name="Shape 11"/>
          <p:cNvSpPr/>
          <p:nvPr/>
        </p:nvSpPr>
        <p:spPr>
          <a:xfrm>
            <a:off x="7092791" y="3657481"/>
            <a:ext cx="444818" cy="444818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967" y="3694569"/>
            <a:ext cx="296466" cy="3706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855244" y="3632716"/>
            <a:ext cx="2471380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3</a:t>
            </a:r>
            <a:endParaRPr lang="en-US" sz="1900" dirty="0"/>
          </a:p>
        </p:txBody>
      </p:sp>
      <p:sp>
        <p:nvSpPr>
          <p:cNvPr id="18" name="Text 13"/>
          <p:cNvSpPr/>
          <p:nvPr/>
        </p:nvSpPr>
        <p:spPr>
          <a:xfrm>
            <a:off x="691991" y="4060269"/>
            <a:ext cx="5634633" cy="316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Créez un segment basé sur l'engagement.</a:t>
            </a:r>
            <a:endParaRPr lang="en-US" sz="1550" dirty="0"/>
          </a:p>
        </p:txBody>
      </p:sp>
      <p:sp>
        <p:nvSpPr>
          <p:cNvPr id="19" name="Shape 14"/>
          <p:cNvSpPr/>
          <p:nvPr/>
        </p:nvSpPr>
        <p:spPr>
          <a:xfrm>
            <a:off x="7514749" y="4758214"/>
            <a:ext cx="593050" cy="22860"/>
          </a:xfrm>
          <a:prstGeom prst="roundRect">
            <a:avLst>
              <a:gd name="adj" fmla="val 363264"/>
            </a:avLst>
          </a:prstGeom>
          <a:solidFill>
            <a:srgbClr val="4A2C85"/>
          </a:solidFill>
          <a:ln/>
        </p:spPr>
      </p:sp>
      <p:sp>
        <p:nvSpPr>
          <p:cNvPr id="20" name="Shape 15"/>
          <p:cNvSpPr/>
          <p:nvPr/>
        </p:nvSpPr>
        <p:spPr>
          <a:xfrm>
            <a:off x="7092791" y="4547235"/>
            <a:ext cx="444818" cy="444818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6967" y="4584323"/>
            <a:ext cx="296466" cy="37064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303776" y="4522470"/>
            <a:ext cx="2471380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4</a:t>
            </a:r>
            <a:endParaRPr lang="en-US" sz="1900" dirty="0"/>
          </a:p>
        </p:txBody>
      </p:sp>
      <p:sp>
        <p:nvSpPr>
          <p:cNvPr id="23" name="Text 17"/>
          <p:cNvSpPr/>
          <p:nvPr/>
        </p:nvSpPr>
        <p:spPr>
          <a:xfrm>
            <a:off x="8303776" y="4950023"/>
            <a:ext cx="5634633" cy="632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Préparez un message source (prochain événement, appel à dons).</a:t>
            </a:r>
            <a:endParaRPr lang="en-US" sz="1550" dirty="0"/>
          </a:p>
        </p:txBody>
      </p:sp>
      <p:sp>
        <p:nvSpPr>
          <p:cNvPr id="24" name="Shape 18"/>
          <p:cNvSpPr/>
          <p:nvPr/>
        </p:nvSpPr>
        <p:spPr>
          <a:xfrm>
            <a:off x="6522601" y="5647968"/>
            <a:ext cx="593050" cy="22860"/>
          </a:xfrm>
          <a:prstGeom prst="roundRect">
            <a:avLst>
              <a:gd name="adj" fmla="val 363264"/>
            </a:avLst>
          </a:prstGeom>
          <a:solidFill>
            <a:srgbClr val="4A2C85"/>
          </a:solidFill>
          <a:ln/>
        </p:spPr>
      </p:sp>
      <p:sp>
        <p:nvSpPr>
          <p:cNvPr id="25" name="Shape 19"/>
          <p:cNvSpPr/>
          <p:nvPr/>
        </p:nvSpPr>
        <p:spPr>
          <a:xfrm>
            <a:off x="7092791" y="5436989"/>
            <a:ext cx="444818" cy="444818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6967" y="5474077"/>
            <a:ext cx="296466" cy="37064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3855244" y="5412224"/>
            <a:ext cx="2471380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5</a:t>
            </a:r>
            <a:endParaRPr lang="en-US" sz="1900" dirty="0"/>
          </a:p>
        </p:txBody>
      </p:sp>
      <p:sp>
        <p:nvSpPr>
          <p:cNvPr id="28" name="Text 21"/>
          <p:cNvSpPr/>
          <p:nvPr/>
        </p:nvSpPr>
        <p:spPr>
          <a:xfrm>
            <a:off x="691991" y="5839778"/>
            <a:ext cx="5634633" cy="632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Testez l'adaptation automatique avec Mailchimp AI (objet + contenu dynamique).</a:t>
            </a:r>
            <a:endParaRPr lang="en-US" sz="1550" dirty="0"/>
          </a:p>
        </p:txBody>
      </p:sp>
      <p:sp>
        <p:nvSpPr>
          <p:cNvPr id="29" name="Shape 22"/>
          <p:cNvSpPr/>
          <p:nvPr/>
        </p:nvSpPr>
        <p:spPr>
          <a:xfrm>
            <a:off x="7514749" y="6537722"/>
            <a:ext cx="593050" cy="22860"/>
          </a:xfrm>
          <a:prstGeom prst="roundRect">
            <a:avLst>
              <a:gd name="adj" fmla="val 363264"/>
            </a:avLst>
          </a:prstGeom>
          <a:solidFill>
            <a:srgbClr val="4A2C85"/>
          </a:solidFill>
          <a:ln/>
        </p:spPr>
      </p:sp>
      <p:sp>
        <p:nvSpPr>
          <p:cNvPr id="30" name="Shape 23"/>
          <p:cNvSpPr/>
          <p:nvPr/>
        </p:nvSpPr>
        <p:spPr>
          <a:xfrm>
            <a:off x="7092791" y="6326743"/>
            <a:ext cx="444818" cy="444818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6967" y="6363831"/>
            <a:ext cx="296466" cy="37064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303776" y="6301978"/>
            <a:ext cx="2471380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6</a:t>
            </a:r>
            <a:endParaRPr lang="en-US" sz="1900" dirty="0"/>
          </a:p>
        </p:txBody>
      </p:sp>
      <p:sp>
        <p:nvSpPr>
          <p:cNvPr id="33" name="Text 25"/>
          <p:cNvSpPr/>
          <p:nvPr/>
        </p:nvSpPr>
        <p:spPr>
          <a:xfrm>
            <a:off x="8303776" y="6729532"/>
            <a:ext cx="5634633" cy="316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Programmez l'envoi optimisé avec l'IA.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2025-04-26T17:17:45Z</dcterms:created>
  <dcterms:modified xsi:type="dcterms:W3CDTF">2025-04-26T17:17:45Z</dcterms:modified>
</cp:coreProperties>
</file>