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4630400" cy="8229600"/>
  <p:notesSz cx="8229600" cy="14630400"/>
  <p:embeddedFontLst>
    <p:embeddedFont>
      <p:font typeface="Montserrat"/>
      <p:regular r:id="rId19"/>
    </p:embeddedFont>
    <p:embeddedFont>
      <p:font typeface="Montserrat"/>
      <p:regular r:id="rId20"/>
    </p:embeddedFont>
    <p:embeddedFont>
      <p:font typeface="Montserrat"/>
      <p:regular r:id="rId21"/>
    </p:embeddedFont>
    <p:embeddedFont>
      <p:font typeface="Montserrat"/>
      <p:regular r:id="rId22"/>
    </p:embeddedFont>
    <p:embeddedFont>
      <p:font typeface="Heebo Light"/>
      <p:regular r:id="rId23"/>
    </p:embeddedFont>
    <p:embeddedFont>
      <p:font typeface="Heebo Light"/>
      <p:regular r:id="rId24"/>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9" Type="http://schemas.openxmlformats.org/officeDocument/2006/relationships/font" Target="fonts/font1.fntdata"/><Relationship Id="rId20" Type="http://schemas.openxmlformats.org/officeDocument/2006/relationships/font" Target="fonts/font2.fntdata"/><Relationship Id="rId21" Type="http://schemas.openxmlformats.org/officeDocument/2006/relationships/font" Target="fonts/font3.fntdata"/><Relationship Id="rId22" Type="http://schemas.openxmlformats.org/officeDocument/2006/relationships/font" Target="fonts/font4.fntdata"/><Relationship Id="rId23" Type="http://schemas.openxmlformats.org/officeDocument/2006/relationships/font" Target="fonts/font5.fntdata"/><Relationship Id="rId24" Type="http://schemas.openxmlformats.org/officeDocument/2006/relationships/font" Target="fonts/font6.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1006-1.png"/><Relationship Id="rId2"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007-1.png"/><Relationship Id="rId2"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009-1.png"/><Relationship Id="rId2"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010-1.png"/><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011-1.png"/><Relationship Id="rId2"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1012-1.pn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1013-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3.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4.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6.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7.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8.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slideLayout" Target="../slideLayouts/slideLayout9.xml"/><Relationship Id="rId10"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1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slideLayout" Target="../slideLayouts/slideLayout12.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3.xml"/><Relationship Id="rId5"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793790" y="1247180"/>
            <a:ext cx="13042821" cy="1417558"/>
          </a:xfrm>
          <a:prstGeom prst="rect">
            <a:avLst/>
          </a:prstGeom>
          <a:noFill/>
          <a:ln/>
        </p:spPr>
        <p:txBody>
          <a:bodyPr wrap="squar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Créer une charte interne d'usage responsable de l'IA dans son association</a:t>
            </a:r>
            <a:endParaRPr lang="en-US" sz="4450" dirty="0"/>
          </a:p>
        </p:txBody>
      </p:sp>
      <p:sp>
        <p:nvSpPr>
          <p:cNvPr id="3" name="Text 1"/>
          <p:cNvSpPr/>
          <p:nvPr/>
        </p:nvSpPr>
        <p:spPr>
          <a:xfrm>
            <a:off x="793790" y="3118366"/>
            <a:ext cx="13042821" cy="362903"/>
          </a:xfrm>
          <a:prstGeom prst="rect">
            <a:avLst/>
          </a:prstGeom>
          <a:noFill/>
          <a:ln/>
        </p:spPr>
        <p:txBody>
          <a:bodyPr wrap="non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Modèle de charte complet – Prêt à personnaliser</a:t>
            </a:r>
            <a:endParaRPr lang="en-US" sz="1750" dirty="0"/>
          </a:p>
        </p:txBody>
      </p:sp>
      <p:sp>
        <p:nvSpPr>
          <p:cNvPr id="4" name="Text 2"/>
          <p:cNvSpPr/>
          <p:nvPr/>
        </p:nvSpPr>
        <p:spPr>
          <a:xfrm>
            <a:off x="793790" y="3821430"/>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F2F0F4"/>
                </a:solidFill>
                <a:latin typeface="Montserrat" pitchFamily="34" charset="0"/>
                <a:ea typeface="Montserrat" pitchFamily="34" charset="-122"/>
                <a:cs typeface="Montserrat" pitchFamily="34" charset="-120"/>
              </a:rPr>
              <a:t>Préambule</a:t>
            </a:r>
            <a:endParaRPr lang="en-US" sz="2200" dirty="0"/>
          </a:p>
        </p:txBody>
      </p:sp>
      <p:sp>
        <p:nvSpPr>
          <p:cNvPr id="5" name="Text 3"/>
          <p:cNvSpPr/>
          <p:nvPr/>
        </p:nvSpPr>
        <p:spPr>
          <a:xfrm>
            <a:off x="793790" y="4515922"/>
            <a:ext cx="13042821" cy="1814513"/>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L'intelligence artificielle (IA) est devenue un outil incontournable dans de nombreux domaines, y compris pour les associations. Que ce soit pour la communication, la gestion administrative ou l'analyse de données, l'IA permet de gagner du temps et d'améliorer l'efficacité. Cependant, son usage soulève aussi des questions éthiques, juridiques et stratégiques. Pour garantir une utilisation alignée avec nos valeurs, l'association [Nom de l'association] adopte cette charte interne d'usage responsable de l'IA. Ce document fixe des principes clairs pour encadrer l'usage des outils IA tout en encourageant une approche innovante et maîtrisée.</a:t>
            </a:r>
            <a:endParaRPr lang="en-US" sz="1750" dirty="0"/>
          </a:p>
        </p:txBody>
      </p:sp>
      <p:sp>
        <p:nvSpPr>
          <p:cNvPr id="6" name="Shape 4"/>
          <p:cNvSpPr/>
          <p:nvPr/>
        </p:nvSpPr>
        <p:spPr>
          <a:xfrm>
            <a:off x="793790" y="6602492"/>
            <a:ext cx="362903" cy="362903"/>
          </a:xfrm>
          <a:prstGeom prst="roundRect">
            <a:avLst>
              <a:gd name="adj" fmla="val 25194296"/>
            </a:avLst>
          </a:prstGeom>
          <a:noFill/>
          <a:ln w="7620">
            <a:solidFill>
              <a:srgbClr val="4D4D51"/>
            </a:solidFill>
            <a:prstDash val="solid"/>
          </a:ln>
        </p:spPr>
      </p:sp>
      <p:pic>
        <p:nvPicPr>
          <p:cNvPr id="7" name="Image 0" descr="preencoded.png">    </p:cNvPr>
          <p:cNvPicPr>
            <a:picLocks noChangeAspect="1"/>
          </p:cNvPicPr>
          <p:nvPr/>
        </p:nvPicPr>
        <p:blipFill>
          <a:blip r:embed="rId1"/>
          <a:stretch>
            <a:fillRect/>
          </a:stretch>
        </p:blipFill>
        <p:spPr>
          <a:xfrm>
            <a:off x="801410" y="6610112"/>
            <a:ext cx="347663" cy="347663"/>
          </a:xfrm>
          <a:prstGeom prst="rect">
            <a:avLst/>
          </a:prstGeom>
        </p:spPr>
      </p:pic>
      <p:sp>
        <p:nvSpPr>
          <p:cNvPr id="8" name="Text 5"/>
          <p:cNvSpPr/>
          <p:nvPr/>
        </p:nvSpPr>
        <p:spPr>
          <a:xfrm>
            <a:off x="1270040" y="6585585"/>
            <a:ext cx="1698784" cy="396835"/>
          </a:xfrm>
          <a:prstGeom prst="rect">
            <a:avLst/>
          </a:prstGeom>
          <a:noFill/>
          <a:ln/>
        </p:spPr>
        <p:txBody>
          <a:bodyPr wrap="none" lIns="0" tIns="0" rIns="0" bIns="0" rtlCol="0" anchor="t"/>
          <a:lstStyle/>
          <a:p>
            <a:pPr algn="l" indent="0" marL="0">
              <a:lnSpc>
                <a:spcPts val="3100"/>
              </a:lnSpc>
              <a:buNone/>
            </a:pPr>
            <a:r>
              <a:rPr lang="en-US" sz="2200" b="1" dirty="0">
                <a:solidFill>
                  <a:srgbClr val="DCD7E5"/>
                </a:solidFill>
                <a:latin typeface="Heebo Bold" pitchFamily="34" charset="0"/>
                <a:ea typeface="Heebo Bold" pitchFamily="34" charset="-122"/>
                <a:cs typeface="Heebo Bold" pitchFamily="34" charset="-120"/>
              </a:rPr>
              <a:t>par XAIAHUB</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1054418"/>
            <a:ext cx="5670590" cy="708779"/>
          </a:xfrm>
          <a:prstGeom prst="rect">
            <a:avLst/>
          </a:prstGeom>
          <a:noFill/>
          <a:ln/>
        </p:spPr>
        <p:txBody>
          <a:bodyPr wrap="non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Principes généraux</a:t>
            </a:r>
            <a:endParaRPr lang="en-US" sz="4450" dirty="0"/>
          </a:p>
        </p:txBody>
      </p:sp>
      <p:sp>
        <p:nvSpPr>
          <p:cNvPr id="3" name="Shape 1"/>
          <p:cNvSpPr/>
          <p:nvPr/>
        </p:nvSpPr>
        <p:spPr>
          <a:xfrm>
            <a:off x="793790" y="2471976"/>
            <a:ext cx="510302" cy="510302"/>
          </a:xfrm>
          <a:prstGeom prst="roundRect">
            <a:avLst>
              <a:gd name="adj" fmla="val 18669"/>
            </a:avLst>
          </a:prstGeom>
          <a:solidFill>
            <a:srgbClr val="31136C"/>
          </a:solidFill>
          <a:ln w="7620">
            <a:solidFill>
              <a:srgbClr val="4A2C85"/>
            </a:solidFill>
            <a:prstDash val="solid"/>
          </a:ln>
        </p:spPr>
      </p:sp>
      <p:pic>
        <p:nvPicPr>
          <p:cNvPr id="4" name="Image 0" descr="preencoded.png">    </p:cNvPr>
          <p:cNvPicPr>
            <a:picLocks noChangeAspect="1"/>
          </p:cNvPicPr>
          <p:nvPr/>
        </p:nvPicPr>
        <p:blipFill>
          <a:blip r:embed="rId1"/>
          <a:stretch>
            <a:fillRect/>
          </a:stretch>
        </p:blipFill>
        <p:spPr>
          <a:xfrm>
            <a:off x="878860" y="2514481"/>
            <a:ext cx="340162" cy="425291"/>
          </a:xfrm>
          <a:prstGeom prst="rect">
            <a:avLst/>
          </a:prstGeom>
        </p:spPr>
      </p:pic>
      <p:sp>
        <p:nvSpPr>
          <p:cNvPr id="5" name="Text 2"/>
          <p:cNvSpPr/>
          <p:nvPr/>
        </p:nvSpPr>
        <p:spPr>
          <a:xfrm>
            <a:off x="1530906" y="2471976"/>
            <a:ext cx="5670947" cy="708660"/>
          </a:xfrm>
          <a:prstGeom prst="rect">
            <a:avLst/>
          </a:prstGeom>
          <a:noFill/>
          <a:ln/>
        </p:spPr>
        <p:txBody>
          <a:bodyPr wrap="squar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L'IA est un outil d'assistance, pas un substitut humain</a:t>
            </a:r>
            <a:endParaRPr lang="en-US" sz="2200" dirty="0"/>
          </a:p>
        </p:txBody>
      </p:sp>
      <p:sp>
        <p:nvSpPr>
          <p:cNvPr id="6" name="Text 3"/>
          <p:cNvSpPr/>
          <p:nvPr/>
        </p:nvSpPr>
        <p:spPr>
          <a:xfrm>
            <a:off x="1530906" y="3316724"/>
            <a:ext cx="5670947" cy="725805"/>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L'humain garde toujours le contrôle et la responsabilité finale des contenus générés.</a:t>
            </a:r>
            <a:endParaRPr lang="en-US" sz="1750" dirty="0"/>
          </a:p>
        </p:txBody>
      </p:sp>
      <p:sp>
        <p:nvSpPr>
          <p:cNvPr id="7" name="Shape 4"/>
          <p:cNvSpPr/>
          <p:nvPr/>
        </p:nvSpPr>
        <p:spPr>
          <a:xfrm>
            <a:off x="7428667" y="2471976"/>
            <a:ext cx="510302" cy="510302"/>
          </a:xfrm>
          <a:prstGeom prst="roundRect">
            <a:avLst>
              <a:gd name="adj" fmla="val 18669"/>
            </a:avLst>
          </a:prstGeom>
          <a:solidFill>
            <a:srgbClr val="31136C"/>
          </a:solidFill>
          <a:ln w="7620">
            <a:solidFill>
              <a:srgbClr val="4A2C85"/>
            </a:solidFill>
            <a:prstDash val="solid"/>
          </a:ln>
        </p:spPr>
      </p:sp>
      <p:pic>
        <p:nvPicPr>
          <p:cNvPr id="8" name="Image 1" descr="preencoded.png">    </p:cNvPr>
          <p:cNvPicPr>
            <a:picLocks noChangeAspect="1"/>
          </p:cNvPicPr>
          <p:nvPr/>
        </p:nvPicPr>
        <p:blipFill>
          <a:blip r:embed="rId2"/>
          <a:stretch>
            <a:fillRect/>
          </a:stretch>
        </p:blipFill>
        <p:spPr>
          <a:xfrm>
            <a:off x="7513737" y="2514481"/>
            <a:ext cx="340162" cy="425291"/>
          </a:xfrm>
          <a:prstGeom prst="rect">
            <a:avLst/>
          </a:prstGeom>
        </p:spPr>
      </p:pic>
      <p:sp>
        <p:nvSpPr>
          <p:cNvPr id="9" name="Text 5"/>
          <p:cNvSpPr/>
          <p:nvPr/>
        </p:nvSpPr>
        <p:spPr>
          <a:xfrm>
            <a:off x="8165783" y="2471976"/>
            <a:ext cx="5670947" cy="708660"/>
          </a:xfrm>
          <a:prstGeom prst="rect">
            <a:avLst/>
          </a:prstGeom>
          <a:noFill/>
          <a:ln/>
        </p:spPr>
        <p:txBody>
          <a:bodyPr wrap="squar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L'usage de l'IA doit être transparent et éthique</a:t>
            </a:r>
            <a:endParaRPr lang="en-US" sz="2200" dirty="0"/>
          </a:p>
        </p:txBody>
      </p:sp>
      <p:sp>
        <p:nvSpPr>
          <p:cNvPr id="10" name="Text 6"/>
          <p:cNvSpPr/>
          <p:nvPr/>
        </p:nvSpPr>
        <p:spPr>
          <a:xfrm>
            <a:off x="8165783" y="3316724"/>
            <a:ext cx="5670947" cy="1088708"/>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Toute utilisation de l'IA dans un document ou un visuel public doit être mentionnée si elle influence de manière significative le contenu.</a:t>
            </a:r>
            <a:endParaRPr lang="en-US" sz="1750" dirty="0"/>
          </a:p>
        </p:txBody>
      </p:sp>
      <p:sp>
        <p:nvSpPr>
          <p:cNvPr id="11" name="Shape 7"/>
          <p:cNvSpPr/>
          <p:nvPr/>
        </p:nvSpPr>
        <p:spPr>
          <a:xfrm>
            <a:off x="793790" y="4887397"/>
            <a:ext cx="510302" cy="510302"/>
          </a:xfrm>
          <a:prstGeom prst="roundRect">
            <a:avLst>
              <a:gd name="adj" fmla="val 18669"/>
            </a:avLst>
          </a:prstGeom>
          <a:solidFill>
            <a:srgbClr val="31136C"/>
          </a:solidFill>
          <a:ln w="7620">
            <a:solidFill>
              <a:srgbClr val="4A2C85"/>
            </a:solidFill>
            <a:prstDash val="solid"/>
          </a:ln>
        </p:spPr>
      </p:sp>
      <p:pic>
        <p:nvPicPr>
          <p:cNvPr id="12" name="Image 2" descr="preencoded.png">    </p:cNvPr>
          <p:cNvPicPr>
            <a:picLocks noChangeAspect="1"/>
          </p:cNvPicPr>
          <p:nvPr/>
        </p:nvPicPr>
        <p:blipFill>
          <a:blip r:embed="rId3"/>
          <a:stretch>
            <a:fillRect/>
          </a:stretch>
        </p:blipFill>
        <p:spPr>
          <a:xfrm>
            <a:off x="878860" y="4929902"/>
            <a:ext cx="340162" cy="425291"/>
          </a:xfrm>
          <a:prstGeom prst="rect">
            <a:avLst/>
          </a:prstGeom>
        </p:spPr>
      </p:pic>
      <p:sp>
        <p:nvSpPr>
          <p:cNvPr id="13" name="Text 8"/>
          <p:cNvSpPr/>
          <p:nvPr/>
        </p:nvSpPr>
        <p:spPr>
          <a:xfrm>
            <a:off x="1530906" y="4887397"/>
            <a:ext cx="5670947" cy="708660"/>
          </a:xfrm>
          <a:prstGeom prst="rect">
            <a:avLst/>
          </a:prstGeom>
          <a:noFill/>
          <a:ln/>
        </p:spPr>
        <p:txBody>
          <a:bodyPr wrap="squar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L'IA doit respecter les valeurs de l'association</a:t>
            </a:r>
            <a:endParaRPr lang="en-US" sz="2200" dirty="0"/>
          </a:p>
        </p:txBody>
      </p:sp>
      <p:sp>
        <p:nvSpPr>
          <p:cNvPr id="14" name="Text 9"/>
          <p:cNvSpPr/>
          <p:nvPr/>
        </p:nvSpPr>
        <p:spPr>
          <a:xfrm>
            <a:off x="1530906" y="5732145"/>
            <a:ext cx="5670947" cy="725805"/>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Les contenus générés doivent être inclusifs, non discriminants et fidèles à nos engagements.</a:t>
            </a:r>
            <a:endParaRPr lang="en-US" sz="1750" dirty="0"/>
          </a:p>
        </p:txBody>
      </p:sp>
      <p:sp>
        <p:nvSpPr>
          <p:cNvPr id="15" name="Shape 10"/>
          <p:cNvSpPr/>
          <p:nvPr/>
        </p:nvSpPr>
        <p:spPr>
          <a:xfrm>
            <a:off x="7428667" y="4887397"/>
            <a:ext cx="510302" cy="510302"/>
          </a:xfrm>
          <a:prstGeom prst="roundRect">
            <a:avLst>
              <a:gd name="adj" fmla="val 18669"/>
            </a:avLst>
          </a:prstGeom>
          <a:solidFill>
            <a:srgbClr val="31136C"/>
          </a:solidFill>
          <a:ln w="7620">
            <a:solidFill>
              <a:srgbClr val="4A2C85"/>
            </a:solidFill>
            <a:prstDash val="solid"/>
          </a:ln>
        </p:spPr>
      </p:sp>
      <p:pic>
        <p:nvPicPr>
          <p:cNvPr id="16" name="Image 3" descr="preencoded.png">    </p:cNvPr>
          <p:cNvPicPr>
            <a:picLocks noChangeAspect="1"/>
          </p:cNvPicPr>
          <p:nvPr/>
        </p:nvPicPr>
        <p:blipFill>
          <a:blip r:embed="rId4"/>
          <a:stretch>
            <a:fillRect/>
          </a:stretch>
        </p:blipFill>
        <p:spPr>
          <a:xfrm>
            <a:off x="7513737" y="4929902"/>
            <a:ext cx="340162" cy="425291"/>
          </a:xfrm>
          <a:prstGeom prst="rect">
            <a:avLst/>
          </a:prstGeom>
        </p:spPr>
      </p:pic>
      <p:sp>
        <p:nvSpPr>
          <p:cNvPr id="17" name="Text 11"/>
          <p:cNvSpPr/>
          <p:nvPr/>
        </p:nvSpPr>
        <p:spPr>
          <a:xfrm>
            <a:off x="8165783" y="4887397"/>
            <a:ext cx="5670947" cy="1062990"/>
          </a:xfrm>
          <a:prstGeom prst="rect">
            <a:avLst/>
          </a:prstGeom>
          <a:noFill/>
          <a:ln/>
        </p:spPr>
        <p:txBody>
          <a:bodyPr wrap="squar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Les données personnelles et sensibles ne doivent jamais être partagées avec une IA non sécurisée</a:t>
            </a:r>
            <a:endParaRPr lang="en-US" sz="2200" dirty="0"/>
          </a:p>
        </p:txBody>
      </p:sp>
      <p:sp>
        <p:nvSpPr>
          <p:cNvPr id="18" name="Text 12"/>
          <p:cNvSpPr/>
          <p:nvPr/>
        </p:nvSpPr>
        <p:spPr>
          <a:xfrm>
            <a:off x="8165783" y="6086475"/>
            <a:ext cx="5670947" cy="1088708"/>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Toute donnée collectée dans le cadre de nos missions doit rester protégée et ne pas être soumise à des outils d'IA en ligne sans garantie de conformité RGPD.</a:t>
            </a: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616744" y="1045964"/>
            <a:ext cx="7347228" cy="550664"/>
          </a:xfrm>
          <a:prstGeom prst="rect">
            <a:avLst/>
          </a:prstGeom>
          <a:noFill/>
          <a:ln/>
        </p:spPr>
        <p:txBody>
          <a:bodyPr wrap="none" lIns="0" tIns="0" rIns="0" bIns="0" rtlCol="0" anchor="t"/>
          <a:lstStyle/>
          <a:p>
            <a:pPr algn="l" indent="0" marL="0">
              <a:lnSpc>
                <a:spcPts val="4300"/>
              </a:lnSpc>
              <a:buNone/>
            </a:pPr>
            <a:r>
              <a:rPr lang="en-US" sz="3450" dirty="0">
                <a:solidFill>
                  <a:srgbClr val="F2F0F4"/>
                </a:solidFill>
                <a:latin typeface="Montserrat" pitchFamily="34" charset="0"/>
                <a:ea typeface="Montserrat" pitchFamily="34" charset="-122"/>
                <a:cs typeface="Montserrat" pitchFamily="34" charset="-120"/>
              </a:rPr>
              <a:t>Domaines d'application autorisés</a:t>
            </a:r>
            <a:endParaRPr lang="en-US" sz="3450" dirty="0"/>
          </a:p>
        </p:txBody>
      </p:sp>
      <p:sp>
        <p:nvSpPr>
          <p:cNvPr id="4" name="Shape 1"/>
          <p:cNvSpPr/>
          <p:nvPr/>
        </p:nvSpPr>
        <p:spPr>
          <a:xfrm>
            <a:off x="616744" y="1860947"/>
            <a:ext cx="7910512" cy="5322570"/>
          </a:xfrm>
          <a:prstGeom prst="roundRect">
            <a:avLst>
              <a:gd name="adj" fmla="val 1391"/>
            </a:avLst>
          </a:prstGeom>
          <a:noFill/>
          <a:ln w="7620">
            <a:solidFill>
              <a:srgbClr val="FFFFFF">
                <a:alpha val="24000"/>
              </a:srgbClr>
            </a:solidFill>
            <a:prstDash val="solid"/>
          </a:ln>
        </p:spPr>
      </p:sp>
      <p:sp>
        <p:nvSpPr>
          <p:cNvPr id="5" name="Shape 2"/>
          <p:cNvSpPr/>
          <p:nvPr/>
        </p:nvSpPr>
        <p:spPr>
          <a:xfrm>
            <a:off x="624364" y="1868567"/>
            <a:ext cx="7894439" cy="508635"/>
          </a:xfrm>
          <a:prstGeom prst="rect">
            <a:avLst/>
          </a:prstGeom>
          <a:solidFill>
            <a:srgbClr val="FFFFFF">
              <a:alpha val="4000"/>
            </a:srgbClr>
          </a:solidFill>
          <a:ln/>
        </p:spPr>
      </p:sp>
      <p:sp>
        <p:nvSpPr>
          <p:cNvPr id="6" name="Text 3"/>
          <p:cNvSpPr/>
          <p:nvPr/>
        </p:nvSpPr>
        <p:spPr>
          <a:xfrm>
            <a:off x="801529" y="1981914"/>
            <a:ext cx="2274927" cy="281940"/>
          </a:xfrm>
          <a:prstGeom prst="rect">
            <a:avLst/>
          </a:prstGeom>
          <a:noFill/>
          <a:ln/>
        </p:spPr>
        <p:txBody>
          <a:bodyPr wrap="none" lIns="0" tIns="0" rIns="0" bIns="0" rtlCol="0" anchor="t"/>
          <a:lstStyle/>
          <a:p>
            <a:pPr algn="l" indent="0" marL="0">
              <a:lnSpc>
                <a:spcPts val="2200"/>
              </a:lnSpc>
              <a:buNone/>
            </a:pPr>
            <a:r>
              <a:rPr lang="en-US" sz="1350" dirty="0">
                <a:solidFill>
                  <a:srgbClr val="DCD7E5"/>
                </a:solidFill>
                <a:latin typeface="Heebo Light" pitchFamily="34" charset="0"/>
                <a:ea typeface="Heebo Light" pitchFamily="34" charset="-122"/>
                <a:cs typeface="Heebo Light" pitchFamily="34" charset="-120"/>
              </a:rPr>
              <a:t>Domaine</a:t>
            </a:r>
            <a:endParaRPr lang="en-US" sz="1350" dirty="0"/>
          </a:p>
        </p:txBody>
      </p:sp>
      <p:sp>
        <p:nvSpPr>
          <p:cNvPr id="7" name="Text 4"/>
          <p:cNvSpPr/>
          <p:nvPr/>
        </p:nvSpPr>
        <p:spPr>
          <a:xfrm>
            <a:off x="3436501" y="1981914"/>
            <a:ext cx="2271117" cy="281940"/>
          </a:xfrm>
          <a:prstGeom prst="rect">
            <a:avLst/>
          </a:prstGeom>
          <a:noFill/>
          <a:ln/>
        </p:spPr>
        <p:txBody>
          <a:bodyPr wrap="none" lIns="0" tIns="0" rIns="0" bIns="0" rtlCol="0" anchor="t"/>
          <a:lstStyle/>
          <a:p>
            <a:pPr algn="l" indent="0" marL="0">
              <a:lnSpc>
                <a:spcPts val="2200"/>
              </a:lnSpc>
              <a:buNone/>
            </a:pPr>
            <a:r>
              <a:rPr lang="en-US" sz="1350" dirty="0">
                <a:solidFill>
                  <a:srgbClr val="DCD7E5"/>
                </a:solidFill>
                <a:latin typeface="Heebo Light" pitchFamily="34" charset="0"/>
                <a:ea typeface="Heebo Light" pitchFamily="34" charset="-122"/>
                <a:cs typeface="Heebo Light" pitchFamily="34" charset="-120"/>
              </a:rPr>
              <a:t>Usage autorisé avec IA</a:t>
            </a:r>
            <a:endParaRPr lang="en-US" sz="1350" dirty="0"/>
          </a:p>
        </p:txBody>
      </p:sp>
      <p:sp>
        <p:nvSpPr>
          <p:cNvPr id="8" name="Text 5"/>
          <p:cNvSpPr/>
          <p:nvPr/>
        </p:nvSpPr>
        <p:spPr>
          <a:xfrm>
            <a:off x="6067663" y="1981914"/>
            <a:ext cx="2274927" cy="281940"/>
          </a:xfrm>
          <a:prstGeom prst="rect">
            <a:avLst/>
          </a:prstGeom>
          <a:noFill/>
          <a:ln/>
        </p:spPr>
        <p:txBody>
          <a:bodyPr wrap="none" lIns="0" tIns="0" rIns="0" bIns="0" rtlCol="0" anchor="t"/>
          <a:lstStyle/>
          <a:p>
            <a:pPr algn="l" indent="0" marL="0">
              <a:lnSpc>
                <a:spcPts val="2200"/>
              </a:lnSpc>
              <a:buNone/>
            </a:pPr>
            <a:r>
              <a:rPr lang="en-US" sz="1350" dirty="0">
                <a:solidFill>
                  <a:srgbClr val="DCD7E5"/>
                </a:solidFill>
                <a:latin typeface="Heebo Light" pitchFamily="34" charset="0"/>
                <a:ea typeface="Heebo Light" pitchFamily="34" charset="-122"/>
                <a:cs typeface="Heebo Light" pitchFamily="34" charset="-120"/>
              </a:rPr>
              <a:t>Exemples d'outils</a:t>
            </a:r>
            <a:endParaRPr lang="en-US" sz="1350" dirty="0"/>
          </a:p>
        </p:txBody>
      </p:sp>
      <p:sp>
        <p:nvSpPr>
          <p:cNvPr id="9" name="Shape 6"/>
          <p:cNvSpPr/>
          <p:nvPr/>
        </p:nvSpPr>
        <p:spPr>
          <a:xfrm>
            <a:off x="624364" y="2377202"/>
            <a:ext cx="7894439" cy="1072515"/>
          </a:xfrm>
          <a:prstGeom prst="rect">
            <a:avLst/>
          </a:prstGeom>
          <a:solidFill>
            <a:srgbClr val="000000">
              <a:alpha val="4000"/>
            </a:srgbClr>
          </a:solidFill>
          <a:ln/>
        </p:spPr>
      </p:sp>
      <p:sp>
        <p:nvSpPr>
          <p:cNvPr id="10" name="Text 7"/>
          <p:cNvSpPr/>
          <p:nvPr/>
        </p:nvSpPr>
        <p:spPr>
          <a:xfrm>
            <a:off x="801529" y="2490549"/>
            <a:ext cx="2274927" cy="281940"/>
          </a:xfrm>
          <a:prstGeom prst="rect">
            <a:avLst/>
          </a:prstGeom>
          <a:noFill/>
          <a:ln/>
        </p:spPr>
        <p:txBody>
          <a:bodyPr wrap="none" lIns="0" tIns="0" rIns="0" bIns="0" rtlCol="0" anchor="t"/>
          <a:lstStyle/>
          <a:p>
            <a:pPr algn="l" indent="0" marL="0">
              <a:lnSpc>
                <a:spcPts val="2200"/>
              </a:lnSpc>
              <a:buNone/>
            </a:pPr>
            <a:r>
              <a:rPr lang="en-US" sz="1350" dirty="0">
                <a:solidFill>
                  <a:srgbClr val="DCD7E5"/>
                </a:solidFill>
                <a:latin typeface="Heebo Light" pitchFamily="34" charset="0"/>
                <a:ea typeface="Heebo Light" pitchFamily="34" charset="-122"/>
                <a:cs typeface="Heebo Light" pitchFamily="34" charset="-120"/>
              </a:rPr>
              <a:t>Communication</a:t>
            </a:r>
            <a:endParaRPr lang="en-US" sz="1350" dirty="0"/>
          </a:p>
        </p:txBody>
      </p:sp>
      <p:sp>
        <p:nvSpPr>
          <p:cNvPr id="11" name="Text 8"/>
          <p:cNvSpPr/>
          <p:nvPr/>
        </p:nvSpPr>
        <p:spPr>
          <a:xfrm>
            <a:off x="3436501" y="2490549"/>
            <a:ext cx="2271117" cy="845820"/>
          </a:xfrm>
          <a:prstGeom prst="rect">
            <a:avLst/>
          </a:prstGeom>
          <a:noFill/>
          <a:ln/>
        </p:spPr>
        <p:txBody>
          <a:bodyPr wrap="square" lIns="0" tIns="0" rIns="0" bIns="0" rtlCol="0" anchor="t"/>
          <a:lstStyle/>
          <a:p>
            <a:pPr algn="l" indent="0" marL="0">
              <a:lnSpc>
                <a:spcPts val="2200"/>
              </a:lnSpc>
              <a:buNone/>
            </a:pPr>
            <a:r>
              <a:rPr lang="en-US" sz="1350" dirty="0">
                <a:solidFill>
                  <a:srgbClr val="DCD7E5"/>
                </a:solidFill>
                <a:latin typeface="Heebo Light" pitchFamily="34" charset="0"/>
                <a:ea typeface="Heebo Light" pitchFamily="34" charset="-122"/>
                <a:cs typeface="Heebo Light" pitchFamily="34" charset="-120"/>
              </a:rPr>
              <a:t>Génération d'idées, structuration de textes, optimisation de messages</a:t>
            </a:r>
            <a:endParaRPr lang="en-US" sz="1350" dirty="0"/>
          </a:p>
        </p:txBody>
      </p:sp>
      <p:sp>
        <p:nvSpPr>
          <p:cNvPr id="12" name="Text 9"/>
          <p:cNvSpPr/>
          <p:nvPr/>
        </p:nvSpPr>
        <p:spPr>
          <a:xfrm>
            <a:off x="6067663" y="2490549"/>
            <a:ext cx="2274927" cy="281940"/>
          </a:xfrm>
          <a:prstGeom prst="rect">
            <a:avLst/>
          </a:prstGeom>
          <a:noFill/>
          <a:ln/>
        </p:spPr>
        <p:txBody>
          <a:bodyPr wrap="none" lIns="0" tIns="0" rIns="0" bIns="0" rtlCol="0" anchor="t"/>
          <a:lstStyle/>
          <a:p>
            <a:pPr algn="l" indent="0" marL="0">
              <a:lnSpc>
                <a:spcPts val="2200"/>
              </a:lnSpc>
              <a:buNone/>
            </a:pPr>
            <a:r>
              <a:rPr lang="en-US" sz="1350" dirty="0">
                <a:solidFill>
                  <a:srgbClr val="DCD7E5"/>
                </a:solidFill>
                <a:latin typeface="Heebo Light" pitchFamily="34" charset="0"/>
                <a:ea typeface="Heebo Light" pitchFamily="34" charset="-122"/>
                <a:cs typeface="Heebo Light" pitchFamily="34" charset="-120"/>
              </a:rPr>
              <a:t>ChatGPT, Jasper, Canva AI</a:t>
            </a:r>
            <a:endParaRPr lang="en-US" sz="1350" dirty="0"/>
          </a:p>
        </p:txBody>
      </p:sp>
      <p:sp>
        <p:nvSpPr>
          <p:cNvPr id="13" name="Shape 10"/>
          <p:cNvSpPr/>
          <p:nvPr/>
        </p:nvSpPr>
        <p:spPr>
          <a:xfrm>
            <a:off x="624364" y="3449717"/>
            <a:ext cx="7894439" cy="790575"/>
          </a:xfrm>
          <a:prstGeom prst="rect">
            <a:avLst/>
          </a:prstGeom>
          <a:solidFill>
            <a:srgbClr val="FFFFFF">
              <a:alpha val="4000"/>
            </a:srgbClr>
          </a:solidFill>
          <a:ln/>
        </p:spPr>
      </p:sp>
      <p:sp>
        <p:nvSpPr>
          <p:cNvPr id="14" name="Text 11"/>
          <p:cNvSpPr/>
          <p:nvPr/>
        </p:nvSpPr>
        <p:spPr>
          <a:xfrm>
            <a:off x="801529" y="3563064"/>
            <a:ext cx="2274927" cy="281940"/>
          </a:xfrm>
          <a:prstGeom prst="rect">
            <a:avLst/>
          </a:prstGeom>
          <a:noFill/>
          <a:ln/>
        </p:spPr>
        <p:txBody>
          <a:bodyPr wrap="none" lIns="0" tIns="0" rIns="0" bIns="0" rtlCol="0" anchor="t"/>
          <a:lstStyle/>
          <a:p>
            <a:pPr algn="l" indent="0" marL="0">
              <a:lnSpc>
                <a:spcPts val="2200"/>
              </a:lnSpc>
              <a:buNone/>
            </a:pPr>
            <a:r>
              <a:rPr lang="en-US" sz="1350" dirty="0">
                <a:solidFill>
                  <a:srgbClr val="DCD7E5"/>
                </a:solidFill>
                <a:latin typeface="Heebo Light" pitchFamily="34" charset="0"/>
                <a:ea typeface="Heebo Light" pitchFamily="34" charset="-122"/>
                <a:cs typeface="Heebo Light" pitchFamily="34" charset="-120"/>
              </a:rPr>
              <a:t>Gestion administrative</a:t>
            </a:r>
            <a:endParaRPr lang="en-US" sz="1350" dirty="0"/>
          </a:p>
        </p:txBody>
      </p:sp>
      <p:sp>
        <p:nvSpPr>
          <p:cNvPr id="15" name="Text 12"/>
          <p:cNvSpPr/>
          <p:nvPr/>
        </p:nvSpPr>
        <p:spPr>
          <a:xfrm>
            <a:off x="3436501" y="3563064"/>
            <a:ext cx="2271117" cy="563880"/>
          </a:xfrm>
          <a:prstGeom prst="rect">
            <a:avLst/>
          </a:prstGeom>
          <a:noFill/>
          <a:ln/>
        </p:spPr>
        <p:txBody>
          <a:bodyPr wrap="square" lIns="0" tIns="0" rIns="0" bIns="0" rtlCol="0" anchor="t"/>
          <a:lstStyle/>
          <a:p>
            <a:pPr algn="l" indent="0" marL="0">
              <a:lnSpc>
                <a:spcPts val="2200"/>
              </a:lnSpc>
              <a:buNone/>
            </a:pPr>
            <a:r>
              <a:rPr lang="en-US" sz="1350" dirty="0">
                <a:solidFill>
                  <a:srgbClr val="DCD7E5"/>
                </a:solidFill>
                <a:latin typeface="Heebo Light" pitchFamily="34" charset="0"/>
                <a:ea typeface="Heebo Light" pitchFamily="34" charset="-122"/>
                <a:cs typeface="Heebo Light" pitchFamily="34" charset="-120"/>
              </a:rPr>
              <a:t>Synthèse de réunions, rédaction de courriers types</a:t>
            </a:r>
            <a:endParaRPr lang="en-US" sz="1350" dirty="0"/>
          </a:p>
        </p:txBody>
      </p:sp>
      <p:sp>
        <p:nvSpPr>
          <p:cNvPr id="16" name="Text 13"/>
          <p:cNvSpPr/>
          <p:nvPr/>
        </p:nvSpPr>
        <p:spPr>
          <a:xfrm>
            <a:off x="6067663" y="3563064"/>
            <a:ext cx="2274927" cy="281940"/>
          </a:xfrm>
          <a:prstGeom prst="rect">
            <a:avLst/>
          </a:prstGeom>
          <a:noFill/>
          <a:ln/>
        </p:spPr>
        <p:txBody>
          <a:bodyPr wrap="none" lIns="0" tIns="0" rIns="0" bIns="0" rtlCol="0" anchor="t"/>
          <a:lstStyle/>
          <a:p>
            <a:pPr algn="l" indent="0" marL="0">
              <a:lnSpc>
                <a:spcPts val="2200"/>
              </a:lnSpc>
              <a:buNone/>
            </a:pPr>
            <a:r>
              <a:rPr lang="en-US" sz="1350" dirty="0">
                <a:solidFill>
                  <a:srgbClr val="DCD7E5"/>
                </a:solidFill>
                <a:latin typeface="Heebo Light" pitchFamily="34" charset="0"/>
                <a:ea typeface="Heebo Light" pitchFamily="34" charset="-122"/>
                <a:cs typeface="Heebo Light" pitchFamily="34" charset="-120"/>
              </a:rPr>
              <a:t>ChatGPT, Notion AI</a:t>
            </a:r>
            <a:endParaRPr lang="en-US" sz="1350" dirty="0"/>
          </a:p>
        </p:txBody>
      </p:sp>
      <p:sp>
        <p:nvSpPr>
          <p:cNvPr id="17" name="Shape 14"/>
          <p:cNvSpPr/>
          <p:nvPr/>
        </p:nvSpPr>
        <p:spPr>
          <a:xfrm>
            <a:off x="624364" y="4240292"/>
            <a:ext cx="7894439" cy="1072515"/>
          </a:xfrm>
          <a:prstGeom prst="rect">
            <a:avLst/>
          </a:prstGeom>
          <a:solidFill>
            <a:srgbClr val="000000">
              <a:alpha val="4000"/>
            </a:srgbClr>
          </a:solidFill>
          <a:ln/>
        </p:spPr>
      </p:sp>
      <p:sp>
        <p:nvSpPr>
          <p:cNvPr id="18" name="Text 15"/>
          <p:cNvSpPr/>
          <p:nvPr/>
        </p:nvSpPr>
        <p:spPr>
          <a:xfrm>
            <a:off x="801529" y="4353639"/>
            <a:ext cx="2274927" cy="281940"/>
          </a:xfrm>
          <a:prstGeom prst="rect">
            <a:avLst/>
          </a:prstGeom>
          <a:noFill/>
          <a:ln/>
        </p:spPr>
        <p:txBody>
          <a:bodyPr wrap="none" lIns="0" tIns="0" rIns="0" bIns="0" rtlCol="0" anchor="t"/>
          <a:lstStyle/>
          <a:p>
            <a:pPr algn="l" indent="0" marL="0">
              <a:lnSpc>
                <a:spcPts val="2200"/>
              </a:lnSpc>
              <a:buNone/>
            </a:pPr>
            <a:r>
              <a:rPr lang="en-US" sz="1350" dirty="0">
                <a:solidFill>
                  <a:srgbClr val="DCD7E5"/>
                </a:solidFill>
                <a:latin typeface="Heebo Light" pitchFamily="34" charset="0"/>
                <a:ea typeface="Heebo Light" pitchFamily="34" charset="-122"/>
                <a:cs typeface="Heebo Light" pitchFamily="34" charset="-120"/>
              </a:rPr>
              <a:t>Veille</a:t>
            </a:r>
            <a:endParaRPr lang="en-US" sz="1350" dirty="0"/>
          </a:p>
        </p:txBody>
      </p:sp>
      <p:sp>
        <p:nvSpPr>
          <p:cNvPr id="19" name="Text 16"/>
          <p:cNvSpPr/>
          <p:nvPr/>
        </p:nvSpPr>
        <p:spPr>
          <a:xfrm>
            <a:off x="3436501" y="4353639"/>
            <a:ext cx="2271117" cy="845820"/>
          </a:xfrm>
          <a:prstGeom prst="rect">
            <a:avLst/>
          </a:prstGeom>
          <a:noFill/>
          <a:ln/>
        </p:spPr>
        <p:txBody>
          <a:bodyPr wrap="square" lIns="0" tIns="0" rIns="0" bIns="0" rtlCol="0" anchor="t"/>
          <a:lstStyle/>
          <a:p>
            <a:pPr algn="l" indent="0" marL="0">
              <a:lnSpc>
                <a:spcPts val="2200"/>
              </a:lnSpc>
              <a:buNone/>
            </a:pPr>
            <a:r>
              <a:rPr lang="en-US" sz="1350" dirty="0">
                <a:solidFill>
                  <a:srgbClr val="DCD7E5"/>
                </a:solidFill>
                <a:latin typeface="Heebo Light" pitchFamily="34" charset="0"/>
                <a:ea typeface="Heebo Light" pitchFamily="34" charset="-122"/>
                <a:cs typeface="Heebo Light" pitchFamily="34" charset="-120"/>
              </a:rPr>
              <a:t>Analyse de tendances, collecte d'informations sectorielles</a:t>
            </a:r>
            <a:endParaRPr lang="en-US" sz="1350" dirty="0"/>
          </a:p>
        </p:txBody>
      </p:sp>
      <p:sp>
        <p:nvSpPr>
          <p:cNvPr id="20" name="Text 17"/>
          <p:cNvSpPr/>
          <p:nvPr/>
        </p:nvSpPr>
        <p:spPr>
          <a:xfrm>
            <a:off x="6067663" y="4353639"/>
            <a:ext cx="2274927" cy="281940"/>
          </a:xfrm>
          <a:prstGeom prst="rect">
            <a:avLst/>
          </a:prstGeom>
          <a:noFill/>
          <a:ln/>
        </p:spPr>
        <p:txBody>
          <a:bodyPr wrap="none" lIns="0" tIns="0" rIns="0" bIns="0" rtlCol="0" anchor="t"/>
          <a:lstStyle/>
          <a:p>
            <a:pPr algn="l" indent="0" marL="0">
              <a:lnSpc>
                <a:spcPts val="2200"/>
              </a:lnSpc>
              <a:buNone/>
            </a:pPr>
            <a:r>
              <a:rPr lang="en-US" sz="1350" dirty="0">
                <a:solidFill>
                  <a:srgbClr val="DCD7E5"/>
                </a:solidFill>
                <a:latin typeface="Heebo Light" pitchFamily="34" charset="0"/>
                <a:ea typeface="Heebo Light" pitchFamily="34" charset="-122"/>
                <a:cs typeface="Heebo Light" pitchFamily="34" charset="-120"/>
              </a:rPr>
              <a:t>Google Bard, Feedly avec IA</a:t>
            </a:r>
            <a:endParaRPr lang="en-US" sz="1350" dirty="0"/>
          </a:p>
        </p:txBody>
      </p:sp>
      <p:sp>
        <p:nvSpPr>
          <p:cNvPr id="21" name="Shape 18"/>
          <p:cNvSpPr/>
          <p:nvPr/>
        </p:nvSpPr>
        <p:spPr>
          <a:xfrm>
            <a:off x="624364" y="5312807"/>
            <a:ext cx="7894439" cy="790575"/>
          </a:xfrm>
          <a:prstGeom prst="rect">
            <a:avLst/>
          </a:prstGeom>
          <a:solidFill>
            <a:srgbClr val="FFFFFF">
              <a:alpha val="4000"/>
            </a:srgbClr>
          </a:solidFill>
          <a:ln/>
        </p:spPr>
      </p:sp>
      <p:sp>
        <p:nvSpPr>
          <p:cNvPr id="22" name="Text 19"/>
          <p:cNvSpPr/>
          <p:nvPr/>
        </p:nvSpPr>
        <p:spPr>
          <a:xfrm>
            <a:off x="801529" y="5426154"/>
            <a:ext cx="2274927" cy="281940"/>
          </a:xfrm>
          <a:prstGeom prst="rect">
            <a:avLst/>
          </a:prstGeom>
          <a:noFill/>
          <a:ln/>
        </p:spPr>
        <p:txBody>
          <a:bodyPr wrap="none" lIns="0" tIns="0" rIns="0" bIns="0" rtlCol="0" anchor="t"/>
          <a:lstStyle/>
          <a:p>
            <a:pPr algn="l" indent="0" marL="0">
              <a:lnSpc>
                <a:spcPts val="2200"/>
              </a:lnSpc>
              <a:buNone/>
            </a:pPr>
            <a:r>
              <a:rPr lang="en-US" sz="1350" dirty="0">
                <a:solidFill>
                  <a:srgbClr val="DCD7E5"/>
                </a:solidFill>
                <a:latin typeface="Heebo Light" pitchFamily="34" charset="0"/>
                <a:ea typeface="Heebo Light" pitchFamily="34" charset="-122"/>
                <a:cs typeface="Heebo Light" pitchFamily="34" charset="-120"/>
              </a:rPr>
              <a:t>Création de visuels</a:t>
            </a:r>
            <a:endParaRPr lang="en-US" sz="1350" dirty="0"/>
          </a:p>
        </p:txBody>
      </p:sp>
      <p:sp>
        <p:nvSpPr>
          <p:cNvPr id="23" name="Text 20"/>
          <p:cNvSpPr/>
          <p:nvPr/>
        </p:nvSpPr>
        <p:spPr>
          <a:xfrm>
            <a:off x="3436501" y="5426154"/>
            <a:ext cx="2271117" cy="563880"/>
          </a:xfrm>
          <a:prstGeom prst="rect">
            <a:avLst/>
          </a:prstGeom>
          <a:noFill/>
          <a:ln/>
        </p:spPr>
        <p:txBody>
          <a:bodyPr wrap="square" lIns="0" tIns="0" rIns="0" bIns="0" rtlCol="0" anchor="t"/>
          <a:lstStyle/>
          <a:p>
            <a:pPr algn="l" indent="0" marL="0">
              <a:lnSpc>
                <a:spcPts val="2200"/>
              </a:lnSpc>
              <a:buNone/>
            </a:pPr>
            <a:r>
              <a:rPr lang="en-US" sz="1350" dirty="0">
                <a:solidFill>
                  <a:srgbClr val="DCD7E5"/>
                </a:solidFill>
                <a:latin typeface="Heebo Light" pitchFamily="34" charset="0"/>
                <a:ea typeface="Heebo Light" pitchFamily="34" charset="-122"/>
                <a:cs typeface="Heebo Light" pitchFamily="34" charset="-120"/>
              </a:rPr>
              <a:t>Génération d'images pour supports de communication</a:t>
            </a:r>
            <a:endParaRPr lang="en-US" sz="1350" dirty="0"/>
          </a:p>
        </p:txBody>
      </p:sp>
      <p:sp>
        <p:nvSpPr>
          <p:cNvPr id="24" name="Text 21"/>
          <p:cNvSpPr/>
          <p:nvPr/>
        </p:nvSpPr>
        <p:spPr>
          <a:xfrm>
            <a:off x="6067663" y="5426154"/>
            <a:ext cx="2274927" cy="281940"/>
          </a:xfrm>
          <a:prstGeom prst="rect">
            <a:avLst/>
          </a:prstGeom>
          <a:noFill/>
          <a:ln/>
        </p:spPr>
        <p:txBody>
          <a:bodyPr wrap="none" lIns="0" tIns="0" rIns="0" bIns="0" rtlCol="0" anchor="t"/>
          <a:lstStyle/>
          <a:p>
            <a:pPr algn="l" indent="0" marL="0">
              <a:lnSpc>
                <a:spcPts val="2200"/>
              </a:lnSpc>
              <a:buNone/>
            </a:pPr>
            <a:r>
              <a:rPr lang="en-US" sz="1350" dirty="0">
                <a:solidFill>
                  <a:srgbClr val="DCD7E5"/>
                </a:solidFill>
                <a:latin typeface="Heebo Light" pitchFamily="34" charset="0"/>
                <a:ea typeface="Heebo Light" pitchFamily="34" charset="-122"/>
                <a:cs typeface="Heebo Light" pitchFamily="34" charset="-120"/>
              </a:rPr>
              <a:t>DALL·E, Canva AI</a:t>
            </a:r>
            <a:endParaRPr lang="en-US" sz="1350" dirty="0"/>
          </a:p>
        </p:txBody>
      </p:sp>
      <p:sp>
        <p:nvSpPr>
          <p:cNvPr id="25" name="Shape 22"/>
          <p:cNvSpPr/>
          <p:nvPr/>
        </p:nvSpPr>
        <p:spPr>
          <a:xfrm>
            <a:off x="624364" y="6103382"/>
            <a:ext cx="7894439" cy="1072515"/>
          </a:xfrm>
          <a:prstGeom prst="rect">
            <a:avLst/>
          </a:prstGeom>
          <a:solidFill>
            <a:srgbClr val="000000">
              <a:alpha val="4000"/>
            </a:srgbClr>
          </a:solidFill>
          <a:ln/>
        </p:spPr>
      </p:sp>
      <p:sp>
        <p:nvSpPr>
          <p:cNvPr id="26" name="Text 23"/>
          <p:cNvSpPr/>
          <p:nvPr/>
        </p:nvSpPr>
        <p:spPr>
          <a:xfrm>
            <a:off x="801529" y="6216729"/>
            <a:ext cx="2274927" cy="281940"/>
          </a:xfrm>
          <a:prstGeom prst="rect">
            <a:avLst/>
          </a:prstGeom>
          <a:noFill/>
          <a:ln/>
        </p:spPr>
        <p:txBody>
          <a:bodyPr wrap="none" lIns="0" tIns="0" rIns="0" bIns="0" rtlCol="0" anchor="t"/>
          <a:lstStyle/>
          <a:p>
            <a:pPr algn="l" indent="0" marL="0">
              <a:lnSpc>
                <a:spcPts val="2200"/>
              </a:lnSpc>
              <a:buNone/>
            </a:pPr>
            <a:r>
              <a:rPr lang="en-US" sz="1350" dirty="0">
                <a:solidFill>
                  <a:srgbClr val="DCD7E5"/>
                </a:solidFill>
                <a:latin typeface="Heebo Light" pitchFamily="34" charset="0"/>
                <a:ea typeface="Heebo Light" pitchFamily="34" charset="-122"/>
                <a:cs typeface="Heebo Light" pitchFamily="34" charset="-120"/>
              </a:rPr>
              <a:t>Analyse de données</a:t>
            </a:r>
            <a:endParaRPr lang="en-US" sz="1350" dirty="0"/>
          </a:p>
        </p:txBody>
      </p:sp>
      <p:sp>
        <p:nvSpPr>
          <p:cNvPr id="27" name="Text 24"/>
          <p:cNvSpPr/>
          <p:nvPr/>
        </p:nvSpPr>
        <p:spPr>
          <a:xfrm>
            <a:off x="3436501" y="6216729"/>
            <a:ext cx="2271117" cy="845820"/>
          </a:xfrm>
          <a:prstGeom prst="rect">
            <a:avLst/>
          </a:prstGeom>
          <a:noFill/>
          <a:ln/>
        </p:spPr>
        <p:txBody>
          <a:bodyPr wrap="square" lIns="0" tIns="0" rIns="0" bIns="0" rtlCol="0" anchor="t"/>
          <a:lstStyle/>
          <a:p>
            <a:pPr algn="l" indent="0" marL="0">
              <a:lnSpc>
                <a:spcPts val="2200"/>
              </a:lnSpc>
              <a:buNone/>
            </a:pPr>
            <a:r>
              <a:rPr lang="en-US" sz="1350" dirty="0">
                <a:solidFill>
                  <a:srgbClr val="DCD7E5"/>
                </a:solidFill>
                <a:latin typeface="Heebo Light" pitchFamily="34" charset="0"/>
                <a:ea typeface="Heebo Light" pitchFamily="34" charset="-122"/>
                <a:cs typeface="Heebo Light" pitchFamily="34" charset="-120"/>
              </a:rPr>
              <a:t>Extraction d'indicateurs clés, recommandations basées sur données existantes</a:t>
            </a:r>
            <a:endParaRPr lang="en-US" sz="1350" dirty="0"/>
          </a:p>
        </p:txBody>
      </p:sp>
      <p:sp>
        <p:nvSpPr>
          <p:cNvPr id="28" name="Text 25"/>
          <p:cNvSpPr/>
          <p:nvPr/>
        </p:nvSpPr>
        <p:spPr>
          <a:xfrm>
            <a:off x="6067663" y="6216729"/>
            <a:ext cx="2274927" cy="281940"/>
          </a:xfrm>
          <a:prstGeom prst="rect">
            <a:avLst/>
          </a:prstGeom>
          <a:noFill/>
          <a:ln/>
        </p:spPr>
        <p:txBody>
          <a:bodyPr wrap="none" lIns="0" tIns="0" rIns="0" bIns="0" rtlCol="0" anchor="t"/>
          <a:lstStyle/>
          <a:p>
            <a:pPr algn="l" indent="0" marL="0">
              <a:lnSpc>
                <a:spcPts val="2200"/>
              </a:lnSpc>
              <a:buNone/>
            </a:pPr>
            <a:r>
              <a:rPr lang="en-US" sz="1350" dirty="0">
                <a:solidFill>
                  <a:srgbClr val="DCD7E5"/>
                </a:solidFill>
                <a:latin typeface="Heebo Light" pitchFamily="34" charset="0"/>
                <a:ea typeface="Heebo Light" pitchFamily="34" charset="-122"/>
                <a:cs typeface="Heebo Light" pitchFamily="34" charset="-120"/>
              </a:rPr>
              <a:t>Predis.ai, Hootsuite Insights</a:t>
            </a:r>
            <a:endParaRPr lang="en-US" sz="13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1022152"/>
            <a:ext cx="9189601" cy="708779"/>
          </a:xfrm>
          <a:prstGeom prst="rect">
            <a:avLst/>
          </a:prstGeom>
          <a:noFill/>
          <a:ln/>
        </p:spPr>
        <p:txBody>
          <a:bodyPr wrap="non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Restrictions et bonnes pratiques</a:t>
            </a:r>
            <a:endParaRPr lang="en-US" sz="4450" dirty="0"/>
          </a:p>
        </p:txBody>
      </p:sp>
      <p:sp>
        <p:nvSpPr>
          <p:cNvPr id="3" name="Shape 1"/>
          <p:cNvSpPr/>
          <p:nvPr/>
        </p:nvSpPr>
        <p:spPr>
          <a:xfrm>
            <a:off x="793790" y="2184559"/>
            <a:ext cx="4196358" cy="2756654"/>
          </a:xfrm>
          <a:prstGeom prst="roundRect">
            <a:avLst>
              <a:gd name="adj" fmla="val 3456"/>
            </a:avLst>
          </a:prstGeom>
          <a:solidFill>
            <a:srgbClr val="31136C"/>
          </a:solidFill>
          <a:ln w="7620">
            <a:solidFill>
              <a:srgbClr val="4A2C85"/>
            </a:solidFill>
            <a:prstDash val="solid"/>
          </a:ln>
        </p:spPr>
      </p:sp>
      <p:sp>
        <p:nvSpPr>
          <p:cNvPr id="4" name="Text 2"/>
          <p:cNvSpPr/>
          <p:nvPr/>
        </p:nvSpPr>
        <p:spPr>
          <a:xfrm>
            <a:off x="1028224" y="2418993"/>
            <a:ext cx="3727490" cy="1417320"/>
          </a:xfrm>
          <a:prstGeom prst="rect">
            <a:avLst/>
          </a:prstGeom>
          <a:noFill/>
          <a:ln/>
        </p:spPr>
        <p:txBody>
          <a:bodyPr wrap="squar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Interdiction: Confier des données personnelles ou sensibles à une IA en ligne</a:t>
            </a:r>
            <a:endParaRPr lang="en-US" sz="2200" dirty="0"/>
          </a:p>
        </p:txBody>
      </p:sp>
      <p:sp>
        <p:nvSpPr>
          <p:cNvPr id="5" name="Text 3"/>
          <p:cNvSpPr/>
          <p:nvPr/>
        </p:nvSpPr>
        <p:spPr>
          <a:xfrm>
            <a:off x="1028224" y="3972401"/>
            <a:ext cx="3727490" cy="725805"/>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Pourquoi ? Risque de non-conformité au RGPD et de fuite d'informations</a:t>
            </a:r>
            <a:endParaRPr lang="en-US" sz="1750" dirty="0"/>
          </a:p>
        </p:txBody>
      </p:sp>
      <p:sp>
        <p:nvSpPr>
          <p:cNvPr id="6" name="Shape 4"/>
          <p:cNvSpPr/>
          <p:nvPr/>
        </p:nvSpPr>
        <p:spPr>
          <a:xfrm>
            <a:off x="5216962" y="2184559"/>
            <a:ext cx="4196358" cy="2756654"/>
          </a:xfrm>
          <a:prstGeom prst="roundRect">
            <a:avLst>
              <a:gd name="adj" fmla="val 3456"/>
            </a:avLst>
          </a:prstGeom>
          <a:solidFill>
            <a:srgbClr val="31136C"/>
          </a:solidFill>
          <a:ln w="7620">
            <a:solidFill>
              <a:srgbClr val="4A2C85"/>
            </a:solidFill>
            <a:prstDash val="solid"/>
          </a:ln>
        </p:spPr>
      </p:sp>
      <p:sp>
        <p:nvSpPr>
          <p:cNvPr id="7" name="Text 5"/>
          <p:cNvSpPr/>
          <p:nvPr/>
        </p:nvSpPr>
        <p:spPr>
          <a:xfrm>
            <a:off x="5451396" y="2418993"/>
            <a:ext cx="3727490" cy="1062990"/>
          </a:xfrm>
          <a:prstGeom prst="rect">
            <a:avLst/>
          </a:prstGeom>
          <a:noFill/>
          <a:ln/>
        </p:spPr>
        <p:txBody>
          <a:bodyPr wrap="squar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Interdiction: Publier un contenu généré par IA sans relecture humaine</a:t>
            </a:r>
            <a:endParaRPr lang="en-US" sz="2200" dirty="0"/>
          </a:p>
        </p:txBody>
      </p:sp>
      <p:sp>
        <p:nvSpPr>
          <p:cNvPr id="8" name="Text 6"/>
          <p:cNvSpPr/>
          <p:nvPr/>
        </p:nvSpPr>
        <p:spPr>
          <a:xfrm>
            <a:off x="5451396" y="3618071"/>
            <a:ext cx="3727490" cy="1088708"/>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Pourquoi ? Risque d'erreurs, de stéréotypes ou d'informations trompeuses</a:t>
            </a:r>
            <a:endParaRPr lang="en-US" sz="1750" dirty="0"/>
          </a:p>
        </p:txBody>
      </p:sp>
      <p:sp>
        <p:nvSpPr>
          <p:cNvPr id="9" name="Shape 7"/>
          <p:cNvSpPr/>
          <p:nvPr/>
        </p:nvSpPr>
        <p:spPr>
          <a:xfrm>
            <a:off x="9640133" y="2184559"/>
            <a:ext cx="4196358" cy="2756654"/>
          </a:xfrm>
          <a:prstGeom prst="roundRect">
            <a:avLst>
              <a:gd name="adj" fmla="val 3456"/>
            </a:avLst>
          </a:prstGeom>
          <a:solidFill>
            <a:srgbClr val="31136C"/>
          </a:solidFill>
          <a:ln w="7620">
            <a:solidFill>
              <a:srgbClr val="4A2C85"/>
            </a:solidFill>
            <a:prstDash val="solid"/>
          </a:ln>
        </p:spPr>
      </p:sp>
      <p:sp>
        <p:nvSpPr>
          <p:cNvPr id="10" name="Text 8"/>
          <p:cNvSpPr/>
          <p:nvPr/>
        </p:nvSpPr>
        <p:spPr>
          <a:xfrm>
            <a:off x="9874568" y="2418993"/>
            <a:ext cx="3727490" cy="1062990"/>
          </a:xfrm>
          <a:prstGeom prst="rect">
            <a:avLst/>
          </a:prstGeom>
          <a:noFill/>
          <a:ln/>
        </p:spPr>
        <p:txBody>
          <a:bodyPr wrap="squar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Interdiction: Automatiser 100 % d'une campagne de communication</a:t>
            </a:r>
            <a:endParaRPr lang="en-US" sz="2200" dirty="0"/>
          </a:p>
        </p:txBody>
      </p:sp>
      <p:sp>
        <p:nvSpPr>
          <p:cNvPr id="11" name="Text 9"/>
          <p:cNvSpPr/>
          <p:nvPr/>
        </p:nvSpPr>
        <p:spPr>
          <a:xfrm>
            <a:off x="9874568" y="3618071"/>
            <a:ext cx="3727490" cy="1088708"/>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Pourquoi ? Nécessité de conserver une touche humaine pour l'authenticité et l'engagement</a:t>
            </a:r>
            <a:endParaRPr lang="en-US" sz="1750" dirty="0"/>
          </a:p>
        </p:txBody>
      </p:sp>
      <p:sp>
        <p:nvSpPr>
          <p:cNvPr id="12" name="Shape 10"/>
          <p:cNvSpPr/>
          <p:nvPr/>
        </p:nvSpPr>
        <p:spPr>
          <a:xfrm>
            <a:off x="793790" y="5168027"/>
            <a:ext cx="6408063" cy="2039422"/>
          </a:xfrm>
          <a:prstGeom prst="roundRect">
            <a:avLst>
              <a:gd name="adj" fmla="val 4671"/>
            </a:avLst>
          </a:prstGeom>
          <a:solidFill>
            <a:srgbClr val="31136C"/>
          </a:solidFill>
          <a:ln w="7620">
            <a:solidFill>
              <a:srgbClr val="4A2C85"/>
            </a:solidFill>
            <a:prstDash val="solid"/>
          </a:ln>
        </p:spPr>
      </p:sp>
      <p:sp>
        <p:nvSpPr>
          <p:cNvPr id="13" name="Text 11"/>
          <p:cNvSpPr/>
          <p:nvPr/>
        </p:nvSpPr>
        <p:spPr>
          <a:xfrm>
            <a:off x="1028224" y="5402461"/>
            <a:ext cx="5939195" cy="708660"/>
          </a:xfrm>
          <a:prstGeom prst="rect">
            <a:avLst/>
          </a:prstGeom>
          <a:noFill/>
          <a:ln/>
        </p:spPr>
        <p:txBody>
          <a:bodyPr wrap="squar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Interdiction: Créer des visuels trompeurs ou des faux témoignages</a:t>
            </a:r>
            <a:endParaRPr lang="en-US" sz="2200" dirty="0"/>
          </a:p>
        </p:txBody>
      </p:sp>
      <p:sp>
        <p:nvSpPr>
          <p:cNvPr id="14" name="Text 12"/>
          <p:cNvSpPr/>
          <p:nvPr/>
        </p:nvSpPr>
        <p:spPr>
          <a:xfrm>
            <a:off x="1028224" y="6247209"/>
            <a:ext cx="5939195" cy="725805"/>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Pourquoi ? Manque d'éthique et risque de perte de confiance des bénéficiaires et donateurs</a:t>
            </a:r>
            <a:endParaRPr lang="en-US" sz="1750" dirty="0"/>
          </a:p>
        </p:txBody>
      </p:sp>
      <p:sp>
        <p:nvSpPr>
          <p:cNvPr id="15" name="Shape 13"/>
          <p:cNvSpPr/>
          <p:nvPr/>
        </p:nvSpPr>
        <p:spPr>
          <a:xfrm>
            <a:off x="7428667" y="5168027"/>
            <a:ext cx="6408063" cy="2039422"/>
          </a:xfrm>
          <a:prstGeom prst="roundRect">
            <a:avLst>
              <a:gd name="adj" fmla="val 4671"/>
            </a:avLst>
          </a:prstGeom>
          <a:solidFill>
            <a:srgbClr val="31136C"/>
          </a:solidFill>
          <a:ln w="7620">
            <a:solidFill>
              <a:srgbClr val="4A2C85"/>
            </a:solidFill>
            <a:prstDash val="solid"/>
          </a:ln>
        </p:spPr>
      </p:sp>
      <p:sp>
        <p:nvSpPr>
          <p:cNvPr id="16" name="Text 14"/>
          <p:cNvSpPr/>
          <p:nvPr/>
        </p:nvSpPr>
        <p:spPr>
          <a:xfrm>
            <a:off x="7663101" y="5402461"/>
            <a:ext cx="5939195" cy="708660"/>
          </a:xfrm>
          <a:prstGeom prst="rect">
            <a:avLst/>
          </a:prstGeom>
          <a:noFill/>
          <a:ln/>
        </p:spPr>
        <p:txBody>
          <a:bodyPr wrap="squar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Interdiction: Utiliser l'IA pour exagérer des résultats d'impact</a:t>
            </a:r>
            <a:endParaRPr lang="en-US" sz="2200" dirty="0"/>
          </a:p>
        </p:txBody>
      </p:sp>
      <p:sp>
        <p:nvSpPr>
          <p:cNvPr id="17" name="Text 15"/>
          <p:cNvSpPr/>
          <p:nvPr/>
        </p:nvSpPr>
        <p:spPr>
          <a:xfrm>
            <a:off x="7663101" y="6247209"/>
            <a:ext cx="5939195" cy="362903"/>
          </a:xfrm>
          <a:prstGeom prst="rect">
            <a:avLst/>
          </a:prstGeom>
          <a:noFill/>
          <a:ln/>
        </p:spPr>
        <p:txBody>
          <a:bodyPr wrap="non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Pourquoi ? Risque de perte de crédibilité et de transparence</a:t>
            </a:r>
            <a:endParaRPr lang="en-US" sz="1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1146453"/>
            <a:ext cx="7556421" cy="1417558"/>
          </a:xfrm>
          <a:prstGeom prst="rect">
            <a:avLst/>
          </a:prstGeom>
          <a:noFill/>
          <a:ln/>
        </p:spPr>
        <p:txBody>
          <a:bodyPr wrap="squar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Mention de transparence obligatoire</a:t>
            </a:r>
            <a:endParaRPr lang="en-US" sz="4450" dirty="0"/>
          </a:p>
        </p:txBody>
      </p:sp>
      <p:sp>
        <p:nvSpPr>
          <p:cNvPr id="4" name="Text 1"/>
          <p:cNvSpPr/>
          <p:nvPr/>
        </p:nvSpPr>
        <p:spPr>
          <a:xfrm>
            <a:off x="1133951" y="3159323"/>
            <a:ext cx="7216259" cy="725805"/>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Ce texte a été rédigé avec l'aide d'une intelligence artificielle et relu par notre équipe.</a:t>
            </a:r>
            <a:endParaRPr lang="en-US" sz="1750" dirty="0"/>
          </a:p>
        </p:txBody>
      </p:sp>
      <p:sp>
        <p:nvSpPr>
          <p:cNvPr id="5" name="Shape 2"/>
          <p:cNvSpPr/>
          <p:nvPr/>
        </p:nvSpPr>
        <p:spPr>
          <a:xfrm>
            <a:off x="793790" y="2904173"/>
            <a:ext cx="30480" cy="1236107"/>
          </a:xfrm>
          <a:prstGeom prst="rect">
            <a:avLst/>
          </a:prstGeom>
          <a:solidFill>
            <a:srgbClr val="481C9E"/>
          </a:solidFill>
          <a:ln/>
        </p:spPr>
      </p:sp>
      <p:sp>
        <p:nvSpPr>
          <p:cNvPr id="6" name="Text 3"/>
          <p:cNvSpPr/>
          <p:nvPr/>
        </p:nvSpPr>
        <p:spPr>
          <a:xfrm>
            <a:off x="793790" y="4395430"/>
            <a:ext cx="7556421" cy="725805"/>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Lorsqu'un contenu généré par IA influence significativement la communication, une mention doit être intégrée :</a:t>
            </a:r>
            <a:endParaRPr lang="en-US" sz="1750" dirty="0"/>
          </a:p>
        </p:txBody>
      </p:sp>
      <p:sp>
        <p:nvSpPr>
          <p:cNvPr id="7" name="Text 4"/>
          <p:cNvSpPr/>
          <p:nvPr/>
        </p:nvSpPr>
        <p:spPr>
          <a:xfrm>
            <a:off x="793790" y="5376386"/>
            <a:ext cx="7556421" cy="725805"/>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Exemple : "Ce texte a été rédigé avec l'aide d'une intelligence artificielle et relu par notre équipe."</a:t>
            </a:r>
            <a:endParaRPr lang="en-US" sz="1750" dirty="0"/>
          </a:p>
        </p:txBody>
      </p:sp>
      <p:sp>
        <p:nvSpPr>
          <p:cNvPr id="8" name="Text 5"/>
          <p:cNvSpPr/>
          <p:nvPr/>
        </p:nvSpPr>
        <p:spPr>
          <a:xfrm>
            <a:off x="793790" y="6357342"/>
            <a:ext cx="7556421" cy="725805"/>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Cela garantit aux donateurs, bénévoles et partenaires une transparence totale sur nos pratiques.</a:t>
            </a:r>
            <a:endParaRPr lang="en-US" sz="1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01993" y="708541"/>
            <a:ext cx="7740015" cy="1253728"/>
          </a:xfrm>
          <a:prstGeom prst="rect">
            <a:avLst/>
          </a:prstGeom>
          <a:noFill/>
          <a:ln/>
        </p:spPr>
        <p:txBody>
          <a:bodyPr wrap="square" lIns="0" tIns="0" rIns="0" bIns="0" rtlCol="0" anchor="t"/>
          <a:lstStyle/>
          <a:p>
            <a:pPr algn="l" indent="0" marL="0">
              <a:lnSpc>
                <a:spcPts val="4900"/>
              </a:lnSpc>
              <a:buNone/>
            </a:pPr>
            <a:r>
              <a:rPr lang="en-US" sz="3900" dirty="0">
                <a:solidFill>
                  <a:srgbClr val="F2F0F4"/>
                </a:solidFill>
                <a:latin typeface="Montserrat" pitchFamily="34" charset="0"/>
                <a:ea typeface="Montserrat" pitchFamily="34" charset="-122"/>
                <a:cs typeface="Montserrat" pitchFamily="34" charset="-120"/>
              </a:rPr>
              <a:t>Protection des données et conformité RGPD</a:t>
            </a:r>
            <a:endParaRPr lang="en-US" sz="3900" dirty="0"/>
          </a:p>
        </p:txBody>
      </p:sp>
      <p:sp>
        <p:nvSpPr>
          <p:cNvPr id="4" name="Shape 1"/>
          <p:cNvSpPr/>
          <p:nvPr/>
        </p:nvSpPr>
        <p:spPr>
          <a:xfrm>
            <a:off x="701993" y="2263140"/>
            <a:ext cx="150376" cy="1075611"/>
          </a:xfrm>
          <a:prstGeom prst="roundRect">
            <a:avLst>
              <a:gd name="adj" fmla="val 56025"/>
            </a:avLst>
          </a:prstGeom>
          <a:solidFill>
            <a:srgbClr val="31136C"/>
          </a:solidFill>
          <a:ln w="7620">
            <a:solidFill>
              <a:srgbClr val="4A2C85"/>
            </a:solidFill>
            <a:prstDash val="solid"/>
          </a:ln>
        </p:spPr>
      </p:sp>
      <p:sp>
        <p:nvSpPr>
          <p:cNvPr id="5" name="Text 2"/>
          <p:cNvSpPr/>
          <p:nvPr/>
        </p:nvSpPr>
        <p:spPr>
          <a:xfrm>
            <a:off x="1153239" y="2263140"/>
            <a:ext cx="7181731" cy="313373"/>
          </a:xfrm>
          <a:prstGeom prst="rect">
            <a:avLst/>
          </a:prstGeom>
          <a:noFill/>
          <a:ln/>
        </p:spPr>
        <p:txBody>
          <a:bodyPr wrap="none" lIns="0" tIns="0" rIns="0" bIns="0" rtlCol="0" anchor="t"/>
          <a:lstStyle/>
          <a:p>
            <a:pPr algn="l" indent="0" marL="0">
              <a:lnSpc>
                <a:spcPts val="2450"/>
              </a:lnSpc>
              <a:buNone/>
            </a:pPr>
            <a:r>
              <a:rPr lang="en-US" sz="1950" dirty="0">
                <a:solidFill>
                  <a:srgbClr val="DCD7E5"/>
                </a:solidFill>
                <a:latin typeface="Montserrat" pitchFamily="34" charset="0"/>
                <a:ea typeface="Montserrat" pitchFamily="34" charset="-122"/>
                <a:cs typeface="Montserrat" pitchFamily="34" charset="-120"/>
              </a:rPr>
              <a:t>Vérifier ses conditions d'utilisation et sa conformité RGPD</a:t>
            </a:r>
            <a:endParaRPr lang="en-US" sz="1950" dirty="0"/>
          </a:p>
        </p:txBody>
      </p:sp>
      <p:sp>
        <p:nvSpPr>
          <p:cNvPr id="6" name="Text 3"/>
          <p:cNvSpPr/>
          <p:nvPr/>
        </p:nvSpPr>
        <p:spPr>
          <a:xfrm>
            <a:off x="1153239" y="2696766"/>
            <a:ext cx="7288768" cy="641985"/>
          </a:xfrm>
          <a:prstGeom prst="rect">
            <a:avLst/>
          </a:prstGeom>
          <a:noFill/>
          <a:ln/>
        </p:spPr>
        <p:txBody>
          <a:bodyPr wrap="squar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Avant d'utiliser une IA, assurez-vous que l'outil respecte les normes européennes de protection des données.</a:t>
            </a:r>
            <a:endParaRPr lang="en-US" sz="1550" dirty="0"/>
          </a:p>
        </p:txBody>
      </p:sp>
      <p:sp>
        <p:nvSpPr>
          <p:cNvPr id="7" name="Shape 4"/>
          <p:cNvSpPr/>
          <p:nvPr/>
        </p:nvSpPr>
        <p:spPr>
          <a:xfrm>
            <a:off x="1002863" y="3539252"/>
            <a:ext cx="150376" cy="1075611"/>
          </a:xfrm>
          <a:prstGeom prst="roundRect">
            <a:avLst>
              <a:gd name="adj" fmla="val 56025"/>
            </a:avLst>
          </a:prstGeom>
          <a:solidFill>
            <a:srgbClr val="31136C"/>
          </a:solidFill>
          <a:ln w="7620">
            <a:solidFill>
              <a:srgbClr val="4A2C85"/>
            </a:solidFill>
            <a:prstDash val="solid"/>
          </a:ln>
        </p:spPr>
      </p:sp>
      <p:sp>
        <p:nvSpPr>
          <p:cNvPr id="8" name="Text 5"/>
          <p:cNvSpPr/>
          <p:nvPr/>
        </p:nvSpPr>
        <p:spPr>
          <a:xfrm>
            <a:off x="1454110" y="3539252"/>
            <a:ext cx="5100042" cy="313373"/>
          </a:xfrm>
          <a:prstGeom prst="rect">
            <a:avLst/>
          </a:prstGeom>
          <a:noFill/>
          <a:ln/>
        </p:spPr>
        <p:txBody>
          <a:bodyPr wrap="none" lIns="0" tIns="0" rIns="0" bIns="0" rtlCol="0" anchor="t"/>
          <a:lstStyle/>
          <a:p>
            <a:pPr algn="l" indent="0" marL="0">
              <a:lnSpc>
                <a:spcPts val="2450"/>
              </a:lnSpc>
              <a:buNone/>
            </a:pPr>
            <a:r>
              <a:rPr lang="en-US" sz="1950" dirty="0">
                <a:solidFill>
                  <a:srgbClr val="DCD7E5"/>
                </a:solidFill>
                <a:latin typeface="Montserrat" pitchFamily="34" charset="0"/>
                <a:ea typeface="Montserrat" pitchFamily="34" charset="-122"/>
                <a:cs typeface="Montserrat" pitchFamily="34" charset="-120"/>
              </a:rPr>
              <a:t>Éviter d'entrer des données personnelles</a:t>
            </a:r>
            <a:endParaRPr lang="en-US" sz="1950" dirty="0"/>
          </a:p>
        </p:txBody>
      </p:sp>
      <p:sp>
        <p:nvSpPr>
          <p:cNvPr id="9" name="Text 6"/>
          <p:cNvSpPr/>
          <p:nvPr/>
        </p:nvSpPr>
        <p:spPr>
          <a:xfrm>
            <a:off x="1454110" y="3972878"/>
            <a:ext cx="6987897" cy="641985"/>
          </a:xfrm>
          <a:prstGeom prst="rect">
            <a:avLst/>
          </a:prstGeom>
          <a:noFill/>
          <a:ln/>
        </p:spPr>
        <p:txBody>
          <a:bodyPr wrap="squar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Ne jamais partager des noms, coordonnées, ou historiques d'adhésion avec des outils d'IA.</a:t>
            </a:r>
            <a:endParaRPr lang="en-US" sz="1550" dirty="0"/>
          </a:p>
        </p:txBody>
      </p:sp>
      <p:sp>
        <p:nvSpPr>
          <p:cNvPr id="10" name="Shape 7"/>
          <p:cNvSpPr/>
          <p:nvPr/>
        </p:nvSpPr>
        <p:spPr>
          <a:xfrm>
            <a:off x="1303734" y="4815364"/>
            <a:ext cx="150376" cy="1075611"/>
          </a:xfrm>
          <a:prstGeom prst="roundRect">
            <a:avLst>
              <a:gd name="adj" fmla="val 56025"/>
            </a:avLst>
          </a:prstGeom>
          <a:solidFill>
            <a:srgbClr val="31136C"/>
          </a:solidFill>
          <a:ln w="7620">
            <a:solidFill>
              <a:srgbClr val="4A2C85"/>
            </a:solidFill>
            <a:prstDash val="solid"/>
          </a:ln>
        </p:spPr>
      </p:sp>
      <p:sp>
        <p:nvSpPr>
          <p:cNvPr id="11" name="Text 8"/>
          <p:cNvSpPr/>
          <p:nvPr/>
        </p:nvSpPr>
        <p:spPr>
          <a:xfrm>
            <a:off x="1754981" y="4815364"/>
            <a:ext cx="5725120" cy="313373"/>
          </a:xfrm>
          <a:prstGeom prst="rect">
            <a:avLst/>
          </a:prstGeom>
          <a:noFill/>
          <a:ln/>
        </p:spPr>
        <p:txBody>
          <a:bodyPr wrap="none" lIns="0" tIns="0" rIns="0" bIns="0" rtlCol="0" anchor="t"/>
          <a:lstStyle/>
          <a:p>
            <a:pPr algn="l" indent="0" marL="0">
              <a:lnSpc>
                <a:spcPts val="2450"/>
              </a:lnSpc>
              <a:buNone/>
            </a:pPr>
            <a:r>
              <a:rPr lang="en-US" sz="1950" dirty="0">
                <a:solidFill>
                  <a:srgbClr val="DCD7E5"/>
                </a:solidFill>
                <a:latin typeface="Montserrat" pitchFamily="34" charset="0"/>
                <a:ea typeface="Montserrat" pitchFamily="34" charset="-122"/>
                <a:cs typeface="Montserrat" pitchFamily="34" charset="-120"/>
              </a:rPr>
              <a:t>Privilégier des solutions hébergées en Europe</a:t>
            </a:r>
            <a:endParaRPr lang="en-US" sz="1950" dirty="0"/>
          </a:p>
        </p:txBody>
      </p:sp>
      <p:sp>
        <p:nvSpPr>
          <p:cNvPr id="12" name="Text 9"/>
          <p:cNvSpPr/>
          <p:nvPr/>
        </p:nvSpPr>
        <p:spPr>
          <a:xfrm>
            <a:off x="1754981" y="5248989"/>
            <a:ext cx="6687026" cy="641985"/>
          </a:xfrm>
          <a:prstGeom prst="rect">
            <a:avLst/>
          </a:prstGeom>
          <a:noFill/>
          <a:ln/>
        </p:spPr>
        <p:txBody>
          <a:bodyPr wrap="squar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Choisir des outils avec des options de confidentialité renforcée et un hébergement conforme.</a:t>
            </a:r>
            <a:endParaRPr lang="en-US" sz="1550" dirty="0"/>
          </a:p>
        </p:txBody>
      </p:sp>
      <p:sp>
        <p:nvSpPr>
          <p:cNvPr id="13" name="Text 10"/>
          <p:cNvSpPr/>
          <p:nvPr/>
        </p:nvSpPr>
        <p:spPr>
          <a:xfrm>
            <a:off x="701993" y="6317099"/>
            <a:ext cx="7740015" cy="328613"/>
          </a:xfrm>
          <a:prstGeom prst="rect">
            <a:avLst/>
          </a:prstGeom>
          <a:noFill/>
          <a:ln/>
        </p:spPr>
        <p:txBody>
          <a:bodyPr wrap="none" lIns="0" tIns="0" rIns="0" bIns="0" rtlCol="0" anchor="t"/>
          <a:lstStyle/>
          <a:p>
            <a:pPr algn="l" indent="0" marL="0">
              <a:lnSpc>
                <a:spcPts val="2500"/>
              </a:lnSpc>
              <a:buNone/>
            </a:pPr>
            <a:r>
              <a:rPr lang="en-US" sz="1550" dirty="0">
                <a:solidFill>
                  <a:srgbClr val="000000"/>
                </a:solidFill>
                <a:latin typeface="Heebo Light" pitchFamily="34" charset="0"/>
                <a:ea typeface="Heebo Light" pitchFamily="34" charset="-122"/>
                <a:cs typeface="Heebo Light" pitchFamily="34" charset="-120"/>
              </a:rPr>
              <a:t>✅</a:t>
            </a:r>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 Avant d'utiliser une IA :</a:t>
            </a:r>
            <a:endParaRPr lang="en-US" sz="1550" dirty="0"/>
          </a:p>
        </p:txBody>
      </p:sp>
      <p:sp>
        <p:nvSpPr>
          <p:cNvPr id="14" name="Text 11"/>
          <p:cNvSpPr/>
          <p:nvPr/>
        </p:nvSpPr>
        <p:spPr>
          <a:xfrm>
            <a:off x="701993" y="6871335"/>
            <a:ext cx="7740015" cy="649605"/>
          </a:xfrm>
          <a:prstGeom prst="rect">
            <a:avLst/>
          </a:prstGeom>
          <a:noFill/>
          <a:ln/>
        </p:spPr>
        <p:txBody>
          <a:bodyPr wrap="square" lIns="0" tIns="0" rIns="0" bIns="0" rtlCol="0" anchor="t"/>
          <a:lstStyle/>
          <a:p>
            <a:pPr algn="l" indent="0" marL="0">
              <a:lnSpc>
                <a:spcPts val="2500"/>
              </a:lnSpc>
              <a:buNone/>
            </a:pPr>
            <a:r>
              <a:rPr lang="en-US" sz="1550" dirty="0">
                <a:solidFill>
                  <a:srgbClr val="000000"/>
                </a:solidFill>
                <a:latin typeface="Heebo Light" pitchFamily="34" charset="0"/>
                <a:ea typeface="Heebo Light" pitchFamily="34" charset="-122"/>
                <a:cs typeface="Heebo Light" pitchFamily="34" charset="-120"/>
              </a:rPr>
              <a:t>🔍</a:t>
            </a:r>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 Recommandation : Mettre en place une sensibilisation de l'équipe sur la protection des données et le bon usage des outils IA.</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172795" y="812006"/>
            <a:ext cx="7089577" cy="612815"/>
          </a:xfrm>
          <a:prstGeom prst="rect">
            <a:avLst/>
          </a:prstGeom>
          <a:noFill/>
          <a:ln/>
        </p:spPr>
        <p:txBody>
          <a:bodyPr wrap="none" lIns="0" tIns="0" rIns="0" bIns="0" rtlCol="0" anchor="t"/>
          <a:lstStyle/>
          <a:p>
            <a:pPr algn="l" indent="0" marL="0">
              <a:lnSpc>
                <a:spcPts val="4800"/>
              </a:lnSpc>
              <a:buNone/>
            </a:pPr>
            <a:r>
              <a:rPr lang="en-US" sz="3850" dirty="0">
                <a:solidFill>
                  <a:srgbClr val="F2F0F4"/>
                </a:solidFill>
                <a:latin typeface="Montserrat" pitchFamily="34" charset="0"/>
                <a:ea typeface="Montserrat" pitchFamily="34" charset="-122"/>
                <a:cs typeface="Montserrat" pitchFamily="34" charset="-120"/>
              </a:rPr>
              <a:t>Engagement des utilisateurs</a:t>
            </a:r>
            <a:endParaRPr lang="en-US" sz="3850" dirty="0"/>
          </a:p>
        </p:txBody>
      </p:sp>
      <p:pic>
        <p:nvPicPr>
          <p:cNvPr id="4" name="Image 1" descr="preencoded.png">    </p:cNvPr>
          <p:cNvPicPr>
            <a:picLocks noChangeAspect="1"/>
          </p:cNvPicPr>
          <p:nvPr/>
        </p:nvPicPr>
        <p:blipFill>
          <a:blip r:embed="rId2"/>
          <a:stretch>
            <a:fillRect/>
          </a:stretch>
        </p:blipFill>
        <p:spPr>
          <a:xfrm>
            <a:off x="6172795" y="1719024"/>
            <a:ext cx="980599" cy="1443633"/>
          </a:xfrm>
          <a:prstGeom prst="rect">
            <a:avLst/>
          </a:prstGeom>
        </p:spPr>
      </p:pic>
      <p:sp>
        <p:nvSpPr>
          <p:cNvPr id="5" name="Text 1"/>
          <p:cNvSpPr/>
          <p:nvPr/>
        </p:nvSpPr>
        <p:spPr>
          <a:xfrm>
            <a:off x="7447598" y="1915120"/>
            <a:ext cx="3904655" cy="306348"/>
          </a:xfrm>
          <a:prstGeom prst="rect">
            <a:avLst/>
          </a:prstGeom>
          <a:noFill/>
          <a:ln/>
        </p:spPr>
        <p:txBody>
          <a:bodyPr wrap="none" lIns="0" tIns="0" rIns="0" bIns="0" rtlCol="0" anchor="t"/>
          <a:lstStyle/>
          <a:p>
            <a:pPr algn="l" indent="0" marL="0">
              <a:lnSpc>
                <a:spcPts val="2400"/>
              </a:lnSpc>
              <a:buNone/>
            </a:pPr>
            <a:r>
              <a:rPr lang="en-US" sz="1900" dirty="0">
                <a:solidFill>
                  <a:srgbClr val="DCD7E5"/>
                </a:solidFill>
                <a:latin typeface="Montserrat" pitchFamily="34" charset="0"/>
                <a:ea typeface="Montserrat" pitchFamily="34" charset="-122"/>
                <a:cs typeface="Montserrat" pitchFamily="34" charset="-120"/>
              </a:rPr>
              <a:t>Lire et comprendre cette charte</a:t>
            </a:r>
            <a:endParaRPr lang="en-US" sz="1900" dirty="0"/>
          </a:p>
        </p:txBody>
      </p:sp>
      <p:sp>
        <p:nvSpPr>
          <p:cNvPr id="6" name="Text 2"/>
          <p:cNvSpPr/>
          <p:nvPr/>
        </p:nvSpPr>
        <p:spPr>
          <a:xfrm>
            <a:off x="7447598" y="2339102"/>
            <a:ext cx="6496407" cy="627459"/>
          </a:xfrm>
          <a:prstGeom prst="rect">
            <a:avLst/>
          </a:prstGeom>
          <a:noFill/>
          <a:ln/>
        </p:spPr>
        <p:txBody>
          <a:bodyPr wrap="square" lIns="0" tIns="0" rIns="0" bIns="0" rtlCol="0" anchor="t"/>
          <a:lstStyle/>
          <a:p>
            <a:pPr algn="l" indent="0" marL="0">
              <a:lnSpc>
                <a:spcPts val="2450"/>
              </a:lnSpc>
              <a:buNone/>
            </a:pPr>
            <a:r>
              <a:rPr lang="en-US" sz="1500" dirty="0">
                <a:solidFill>
                  <a:srgbClr val="DCD7E5"/>
                </a:solidFill>
                <a:latin typeface="Heebo Light" pitchFamily="34" charset="0"/>
                <a:ea typeface="Heebo Light" pitchFamily="34" charset="-122"/>
                <a:cs typeface="Heebo Light" pitchFamily="34" charset="-120"/>
              </a:rPr>
              <a:t>Tous les salariés, bénévoles et partenaires utilisant l'IA au sein de l'association doivent prendre connaissance du document complet.</a:t>
            </a:r>
            <a:endParaRPr lang="en-US" sz="1500" dirty="0"/>
          </a:p>
        </p:txBody>
      </p:sp>
      <p:pic>
        <p:nvPicPr>
          <p:cNvPr id="7" name="Image 2" descr="preencoded.png">    </p:cNvPr>
          <p:cNvPicPr>
            <a:picLocks noChangeAspect="1"/>
          </p:cNvPicPr>
          <p:nvPr/>
        </p:nvPicPr>
        <p:blipFill>
          <a:blip r:embed="rId3"/>
          <a:stretch>
            <a:fillRect/>
          </a:stretch>
        </p:blipFill>
        <p:spPr>
          <a:xfrm>
            <a:off x="6172795" y="3162657"/>
            <a:ext cx="980599" cy="1436251"/>
          </a:xfrm>
          <a:prstGeom prst="rect">
            <a:avLst/>
          </a:prstGeom>
        </p:spPr>
      </p:pic>
      <p:sp>
        <p:nvSpPr>
          <p:cNvPr id="8" name="Text 3"/>
          <p:cNvSpPr/>
          <p:nvPr/>
        </p:nvSpPr>
        <p:spPr>
          <a:xfrm>
            <a:off x="7447598" y="3358753"/>
            <a:ext cx="6496407" cy="612696"/>
          </a:xfrm>
          <a:prstGeom prst="rect">
            <a:avLst/>
          </a:prstGeom>
          <a:noFill/>
          <a:ln/>
        </p:spPr>
        <p:txBody>
          <a:bodyPr wrap="square" lIns="0" tIns="0" rIns="0" bIns="0" rtlCol="0" anchor="t"/>
          <a:lstStyle/>
          <a:p>
            <a:pPr algn="l" indent="0" marL="0">
              <a:lnSpc>
                <a:spcPts val="2400"/>
              </a:lnSpc>
              <a:buNone/>
            </a:pPr>
            <a:r>
              <a:rPr lang="en-US" sz="1900" dirty="0">
                <a:solidFill>
                  <a:srgbClr val="DCD7E5"/>
                </a:solidFill>
                <a:latin typeface="Montserrat" pitchFamily="34" charset="0"/>
                <a:ea typeface="Montserrat" pitchFamily="34" charset="-122"/>
                <a:cs typeface="Montserrat" pitchFamily="34" charset="-120"/>
              </a:rPr>
              <a:t>Appliquer ces principes dans leurs usages quotidiens</a:t>
            </a:r>
            <a:endParaRPr lang="en-US" sz="1900" dirty="0"/>
          </a:p>
        </p:txBody>
      </p:sp>
      <p:sp>
        <p:nvSpPr>
          <p:cNvPr id="9" name="Text 4"/>
          <p:cNvSpPr/>
          <p:nvPr/>
        </p:nvSpPr>
        <p:spPr>
          <a:xfrm>
            <a:off x="7447598" y="4089083"/>
            <a:ext cx="6496407" cy="313730"/>
          </a:xfrm>
          <a:prstGeom prst="rect">
            <a:avLst/>
          </a:prstGeom>
          <a:noFill/>
          <a:ln/>
        </p:spPr>
        <p:txBody>
          <a:bodyPr wrap="none" lIns="0" tIns="0" rIns="0" bIns="0" rtlCol="0" anchor="t"/>
          <a:lstStyle/>
          <a:p>
            <a:pPr algn="l" indent="0" marL="0">
              <a:lnSpc>
                <a:spcPts val="2450"/>
              </a:lnSpc>
              <a:buNone/>
            </a:pPr>
            <a:r>
              <a:rPr lang="en-US" sz="1500" dirty="0">
                <a:solidFill>
                  <a:srgbClr val="DCD7E5"/>
                </a:solidFill>
                <a:latin typeface="Heebo Light" pitchFamily="34" charset="0"/>
                <a:ea typeface="Heebo Light" pitchFamily="34" charset="-122"/>
                <a:cs typeface="Heebo Light" pitchFamily="34" charset="-120"/>
              </a:rPr>
              <a:t>Intégrer les recommandations dans toutes les utilisations d'outils d'IA.</a:t>
            </a:r>
            <a:endParaRPr lang="en-US" sz="1500" dirty="0"/>
          </a:p>
        </p:txBody>
      </p:sp>
      <p:pic>
        <p:nvPicPr>
          <p:cNvPr id="10" name="Image 3" descr="preencoded.png">    </p:cNvPr>
          <p:cNvPicPr>
            <a:picLocks noChangeAspect="1"/>
          </p:cNvPicPr>
          <p:nvPr/>
        </p:nvPicPr>
        <p:blipFill>
          <a:blip r:embed="rId4"/>
          <a:stretch>
            <a:fillRect/>
          </a:stretch>
        </p:blipFill>
        <p:spPr>
          <a:xfrm>
            <a:off x="6172795" y="4598908"/>
            <a:ext cx="980599" cy="1436251"/>
          </a:xfrm>
          <a:prstGeom prst="rect">
            <a:avLst/>
          </a:prstGeom>
        </p:spPr>
      </p:pic>
      <p:sp>
        <p:nvSpPr>
          <p:cNvPr id="11" name="Text 5"/>
          <p:cNvSpPr/>
          <p:nvPr/>
        </p:nvSpPr>
        <p:spPr>
          <a:xfrm>
            <a:off x="7447598" y="4795004"/>
            <a:ext cx="6496407" cy="612696"/>
          </a:xfrm>
          <a:prstGeom prst="rect">
            <a:avLst/>
          </a:prstGeom>
          <a:noFill/>
          <a:ln/>
        </p:spPr>
        <p:txBody>
          <a:bodyPr wrap="square" lIns="0" tIns="0" rIns="0" bIns="0" rtlCol="0" anchor="t"/>
          <a:lstStyle/>
          <a:p>
            <a:pPr algn="l" indent="0" marL="0">
              <a:lnSpc>
                <a:spcPts val="2400"/>
              </a:lnSpc>
              <a:buNone/>
            </a:pPr>
            <a:r>
              <a:rPr lang="en-US" sz="1900" dirty="0">
                <a:solidFill>
                  <a:srgbClr val="DCD7E5"/>
                </a:solidFill>
                <a:latin typeface="Montserrat" pitchFamily="34" charset="0"/>
                <a:ea typeface="Montserrat" pitchFamily="34" charset="-122"/>
                <a:cs typeface="Montserrat" pitchFamily="34" charset="-120"/>
              </a:rPr>
              <a:t>Signaler toute difficulté ou question liée à l'usage de l'IA</a:t>
            </a:r>
            <a:endParaRPr lang="en-US" sz="1900" dirty="0"/>
          </a:p>
        </p:txBody>
      </p:sp>
      <p:sp>
        <p:nvSpPr>
          <p:cNvPr id="12" name="Text 6"/>
          <p:cNvSpPr/>
          <p:nvPr/>
        </p:nvSpPr>
        <p:spPr>
          <a:xfrm>
            <a:off x="7447598" y="5525333"/>
            <a:ext cx="6496407" cy="313730"/>
          </a:xfrm>
          <a:prstGeom prst="rect">
            <a:avLst/>
          </a:prstGeom>
          <a:noFill/>
          <a:ln/>
        </p:spPr>
        <p:txBody>
          <a:bodyPr wrap="none" lIns="0" tIns="0" rIns="0" bIns="0" rtlCol="0" anchor="t"/>
          <a:lstStyle/>
          <a:p>
            <a:pPr algn="l" indent="0" marL="0">
              <a:lnSpc>
                <a:spcPts val="2450"/>
              </a:lnSpc>
              <a:buNone/>
            </a:pPr>
            <a:r>
              <a:rPr lang="en-US" sz="1500" dirty="0">
                <a:solidFill>
                  <a:srgbClr val="DCD7E5"/>
                </a:solidFill>
                <a:latin typeface="Heebo Light" pitchFamily="34" charset="0"/>
                <a:ea typeface="Heebo Light" pitchFamily="34" charset="-122"/>
                <a:cs typeface="Heebo Light" pitchFamily="34" charset="-120"/>
              </a:rPr>
              <a:t>Communiquer ouvertement sur les problèmes rencontrés.</a:t>
            </a:r>
            <a:endParaRPr lang="en-US" sz="1500" dirty="0"/>
          </a:p>
        </p:txBody>
      </p:sp>
      <p:sp>
        <p:nvSpPr>
          <p:cNvPr id="13" name="Text 7"/>
          <p:cNvSpPr/>
          <p:nvPr/>
        </p:nvSpPr>
        <p:spPr>
          <a:xfrm>
            <a:off x="6172795" y="6255782"/>
            <a:ext cx="7771209" cy="313730"/>
          </a:xfrm>
          <a:prstGeom prst="rect">
            <a:avLst/>
          </a:prstGeom>
          <a:noFill/>
          <a:ln/>
        </p:spPr>
        <p:txBody>
          <a:bodyPr wrap="none" lIns="0" tIns="0" rIns="0" bIns="0" rtlCol="0" anchor="t"/>
          <a:lstStyle/>
          <a:p>
            <a:pPr algn="l" indent="0" marL="0">
              <a:lnSpc>
                <a:spcPts val="2450"/>
              </a:lnSpc>
              <a:buNone/>
            </a:pPr>
            <a:r>
              <a:rPr lang="en-US" sz="1500" dirty="0">
                <a:solidFill>
                  <a:srgbClr val="DCD7E5"/>
                </a:solidFill>
                <a:latin typeface="Heebo Light" pitchFamily="34" charset="0"/>
                <a:ea typeface="Heebo Light" pitchFamily="34" charset="-122"/>
                <a:cs typeface="Heebo Light" pitchFamily="34" charset="-120"/>
              </a:rPr>
              <a:t>Formulaire d'engagement (à signer) :</a:t>
            </a:r>
            <a:endParaRPr lang="en-US" sz="1500" dirty="0"/>
          </a:p>
        </p:txBody>
      </p:sp>
      <p:sp>
        <p:nvSpPr>
          <p:cNvPr id="14" name="Text 8"/>
          <p:cNvSpPr/>
          <p:nvPr/>
        </p:nvSpPr>
        <p:spPr>
          <a:xfrm>
            <a:off x="6172795" y="6790134"/>
            <a:ext cx="7771209" cy="627459"/>
          </a:xfrm>
          <a:prstGeom prst="rect">
            <a:avLst/>
          </a:prstGeom>
          <a:noFill/>
          <a:ln/>
        </p:spPr>
        <p:txBody>
          <a:bodyPr wrap="square" lIns="0" tIns="0" rIns="0" bIns="0" rtlCol="0" anchor="t"/>
          <a:lstStyle/>
          <a:p>
            <a:pPr algn="l" indent="0" marL="0">
              <a:lnSpc>
                <a:spcPts val="2450"/>
              </a:lnSpc>
              <a:buNone/>
            </a:pPr>
            <a:r>
              <a:rPr lang="en-US" sz="1500" dirty="0">
                <a:solidFill>
                  <a:srgbClr val="DCD7E5"/>
                </a:solidFill>
                <a:latin typeface="Heebo Light" pitchFamily="34" charset="0"/>
                <a:ea typeface="Heebo Light" pitchFamily="34" charset="-122"/>
                <a:cs typeface="Heebo Light" pitchFamily="34" charset="-120"/>
              </a:rPr>
              <a:t>"Je soussigné(e) [Nom], m'engage à respecter la charte interne d'usage responsable de l'IA de l'association [Nom de l'association]."</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28424" y="572333"/>
            <a:ext cx="7658695" cy="650319"/>
          </a:xfrm>
          <a:prstGeom prst="rect">
            <a:avLst/>
          </a:prstGeom>
          <a:noFill/>
          <a:ln/>
        </p:spPr>
        <p:txBody>
          <a:bodyPr wrap="none" lIns="0" tIns="0" rIns="0" bIns="0" rtlCol="0" anchor="t"/>
          <a:lstStyle/>
          <a:p>
            <a:pPr algn="l" indent="0" marL="0">
              <a:lnSpc>
                <a:spcPts val="5100"/>
              </a:lnSpc>
              <a:buNone/>
            </a:pPr>
            <a:r>
              <a:rPr lang="en-US" sz="4050" dirty="0">
                <a:solidFill>
                  <a:srgbClr val="F2F0F4"/>
                </a:solidFill>
                <a:latin typeface="Montserrat" pitchFamily="34" charset="0"/>
                <a:ea typeface="Montserrat" pitchFamily="34" charset="-122"/>
                <a:cs typeface="Montserrat" pitchFamily="34" charset="-120"/>
              </a:rPr>
              <a:t>Suivi et évolution de la charte</a:t>
            </a:r>
            <a:endParaRPr lang="en-US" sz="4050" dirty="0"/>
          </a:p>
        </p:txBody>
      </p:sp>
      <p:sp>
        <p:nvSpPr>
          <p:cNvPr id="3" name="Text 1"/>
          <p:cNvSpPr/>
          <p:nvPr/>
        </p:nvSpPr>
        <p:spPr>
          <a:xfrm>
            <a:off x="2095976" y="2072402"/>
            <a:ext cx="2601635" cy="325160"/>
          </a:xfrm>
          <a:prstGeom prst="rect">
            <a:avLst/>
          </a:prstGeom>
          <a:noFill/>
          <a:ln/>
        </p:spPr>
        <p:txBody>
          <a:bodyPr wrap="none" lIns="0" tIns="0" rIns="0" bIns="0" rtlCol="0" anchor="t"/>
          <a:lstStyle/>
          <a:p>
            <a:pPr algn="r" indent="0" marL="0">
              <a:lnSpc>
                <a:spcPts val="2550"/>
              </a:lnSpc>
              <a:buNone/>
            </a:pPr>
            <a:r>
              <a:rPr lang="en-US" sz="2000" dirty="0">
                <a:solidFill>
                  <a:srgbClr val="DCD7E5"/>
                </a:solidFill>
                <a:latin typeface="Montserrat" pitchFamily="34" charset="0"/>
                <a:ea typeface="Montserrat" pitchFamily="34" charset="-122"/>
                <a:cs typeface="Montserrat" pitchFamily="34" charset="-120"/>
              </a:rPr>
              <a:t>Révision annuelle</a:t>
            </a:r>
            <a:endParaRPr lang="en-US" sz="2000" dirty="0"/>
          </a:p>
        </p:txBody>
      </p:sp>
      <p:sp>
        <p:nvSpPr>
          <p:cNvPr id="4" name="Text 2"/>
          <p:cNvSpPr/>
          <p:nvPr/>
        </p:nvSpPr>
        <p:spPr>
          <a:xfrm>
            <a:off x="728424" y="2522339"/>
            <a:ext cx="3969187" cy="998696"/>
          </a:xfrm>
          <a:prstGeom prst="rect">
            <a:avLst/>
          </a:prstGeom>
          <a:noFill/>
          <a:ln/>
        </p:spPr>
        <p:txBody>
          <a:bodyPr wrap="square" lIns="0" tIns="0" rIns="0" bIns="0" rtlCol="0" anchor="t"/>
          <a:lstStyle/>
          <a:p>
            <a:pPr algn="r" indent="0" marL="0">
              <a:lnSpc>
                <a:spcPts val="2600"/>
              </a:lnSpc>
              <a:buNone/>
            </a:pPr>
            <a:r>
              <a:rPr lang="en-US" sz="1600" dirty="0">
                <a:solidFill>
                  <a:srgbClr val="DCD7E5"/>
                </a:solidFill>
                <a:latin typeface="Heebo Light" pitchFamily="34" charset="0"/>
                <a:ea typeface="Heebo Light" pitchFamily="34" charset="-122"/>
                <a:cs typeface="Heebo Light" pitchFamily="34" charset="-120"/>
              </a:rPr>
              <a:t>Cette charte sera mise à jour au moins une fois par an pour s'adapter aux évolutions technologiques et réglementaires.</a:t>
            </a:r>
            <a:endParaRPr lang="en-US" sz="1600" dirty="0"/>
          </a:p>
        </p:txBody>
      </p:sp>
      <p:pic>
        <p:nvPicPr>
          <p:cNvPr id="5" name="Image 0" descr="preencoded.png">    </p:cNvPr>
          <p:cNvPicPr>
            <a:picLocks noChangeAspect="1"/>
          </p:cNvPicPr>
          <p:nvPr/>
        </p:nvPicPr>
        <p:blipFill>
          <a:blip r:embed="rId1"/>
          <a:stretch>
            <a:fillRect/>
          </a:stretch>
        </p:blipFill>
        <p:spPr>
          <a:xfrm>
            <a:off x="5009793" y="1638895"/>
            <a:ext cx="4610695" cy="4610695"/>
          </a:xfrm>
          <a:prstGeom prst="rect">
            <a:avLst/>
          </a:prstGeom>
        </p:spPr>
      </p:pic>
      <p:pic>
        <p:nvPicPr>
          <p:cNvPr id="6" name="Image 1" descr="preencoded.png">    </p:cNvPr>
          <p:cNvPicPr>
            <a:picLocks noChangeAspect="1"/>
          </p:cNvPicPr>
          <p:nvPr/>
        </p:nvPicPr>
        <p:blipFill>
          <a:blip r:embed="rId2"/>
          <a:stretch>
            <a:fillRect/>
          </a:stretch>
        </p:blipFill>
        <p:spPr>
          <a:xfrm>
            <a:off x="6231493" y="2429232"/>
            <a:ext cx="311348" cy="389215"/>
          </a:xfrm>
          <a:prstGeom prst="rect">
            <a:avLst/>
          </a:prstGeom>
        </p:spPr>
      </p:pic>
      <p:sp>
        <p:nvSpPr>
          <p:cNvPr id="7" name="Text 3"/>
          <p:cNvSpPr/>
          <p:nvPr/>
        </p:nvSpPr>
        <p:spPr>
          <a:xfrm>
            <a:off x="9932670" y="2238851"/>
            <a:ext cx="2743438" cy="325160"/>
          </a:xfrm>
          <a:prstGeom prst="rect">
            <a:avLst/>
          </a:prstGeom>
          <a:noFill/>
          <a:ln/>
        </p:spPr>
        <p:txBody>
          <a:bodyPr wrap="none" lIns="0" tIns="0" rIns="0" bIns="0" rtlCol="0" anchor="t"/>
          <a:lstStyle/>
          <a:p>
            <a:pPr algn="l" indent="0" marL="0">
              <a:lnSpc>
                <a:spcPts val="2550"/>
              </a:lnSpc>
              <a:buNone/>
            </a:pPr>
            <a:r>
              <a:rPr lang="en-US" sz="2000" dirty="0">
                <a:solidFill>
                  <a:srgbClr val="DCD7E5"/>
                </a:solidFill>
                <a:latin typeface="Montserrat" pitchFamily="34" charset="0"/>
                <a:ea typeface="Montserrat" pitchFamily="34" charset="-122"/>
                <a:cs typeface="Montserrat" pitchFamily="34" charset="-120"/>
              </a:rPr>
              <a:t>Participation ouverte</a:t>
            </a:r>
            <a:endParaRPr lang="en-US" sz="2000" dirty="0"/>
          </a:p>
        </p:txBody>
      </p:sp>
      <p:sp>
        <p:nvSpPr>
          <p:cNvPr id="8" name="Text 4"/>
          <p:cNvSpPr/>
          <p:nvPr/>
        </p:nvSpPr>
        <p:spPr>
          <a:xfrm>
            <a:off x="9932670" y="2688788"/>
            <a:ext cx="3969306" cy="665798"/>
          </a:xfrm>
          <a:prstGeom prst="rect">
            <a:avLst/>
          </a:prstGeom>
          <a:noFill/>
          <a:ln/>
        </p:spPr>
        <p:txBody>
          <a:bodyPr wrap="square" lIns="0" tIns="0" rIns="0" bIns="0" rtlCol="0" anchor="t"/>
          <a:lstStyle/>
          <a:p>
            <a:pPr algn="l" indent="0" marL="0">
              <a:lnSpc>
                <a:spcPts val="2600"/>
              </a:lnSpc>
              <a:buNone/>
            </a:pPr>
            <a:r>
              <a:rPr lang="en-US" sz="1600" dirty="0">
                <a:solidFill>
                  <a:srgbClr val="DCD7E5"/>
                </a:solidFill>
                <a:latin typeface="Heebo Light" pitchFamily="34" charset="0"/>
                <a:ea typeface="Heebo Light" pitchFamily="34" charset="-122"/>
                <a:cs typeface="Heebo Light" pitchFamily="34" charset="-120"/>
              </a:rPr>
              <a:t>Chaque membre peut proposer une modification ou un ajout à cette charte.</a:t>
            </a:r>
            <a:endParaRPr lang="en-US" sz="1600" dirty="0"/>
          </a:p>
        </p:txBody>
      </p:sp>
      <p:pic>
        <p:nvPicPr>
          <p:cNvPr id="9" name="Image 2" descr="preencoded.png">    </p:cNvPr>
          <p:cNvPicPr>
            <a:picLocks noChangeAspect="1"/>
          </p:cNvPicPr>
          <p:nvPr/>
        </p:nvPicPr>
        <p:blipFill>
          <a:blip r:embed="rId3"/>
          <a:stretch>
            <a:fillRect/>
          </a:stretch>
        </p:blipFill>
        <p:spPr>
          <a:xfrm>
            <a:off x="5009793" y="1638895"/>
            <a:ext cx="4610695" cy="4610695"/>
          </a:xfrm>
          <a:prstGeom prst="rect">
            <a:avLst/>
          </a:prstGeom>
        </p:spPr>
      </p:pic>
      <p:pic>
        <p:nvPicPr>
          <p:cNvPr id="10" name="Image 3" descr="preencoded.png">    </p:cNvPr>
          <p:cNvPicPr>
            <a:picLocks noChangeAspect="1"/>
          </p:cNvPicPr>
          <p:nvPr/>
        </p:nvPicPr>
        <p:blipFill>
          <a:blip r:embed="rId4"/>
          <a:stretch>
            <a:fillRect/>
          </a:stretch>
        </p:blipFill>
        <p:spPr>
          <a:xfrm>
            <a:off x="8479631" y="2821662"/>
            <a:ext cx="311348" cy="389215"/>
          </a:xfrm>
          <a:prstGeom prst="rect">
            <a:avLst/>
          </a:prstGeom>
        </p:spPr>
      </p:pic>
      <p:sp>
        <p:nvSpPr>
          <p:cNvPr id="11" name="Text 5"/>
          <p:cNvSpPr/>
          <p:nvPr/>
        </p:nvSpPr>
        <p:spPr>
          <a:xfrm>
            <a:off x="9932670" y="4700230"/>
            <a:ext cx="2601635" cy="325160"/>
          </a:xfrm>
          <a:prstGeom prst="rect">
            <a:avLst/>
          </a:prstGeom>
          <a:noFill/>
          <a:ln/>
        </p:spPr>
        <p:txBody>
          <a:bodyPr wrap="none" lIns="0" tIns="0" rIns="0" bIns="0" rtlCol="0" anchor="t"/>
          <a:lstStyle/>
          <a:p>
            <a:pPr algn="l" indent="0" marL="0">
              <a:lnSpc>
                <a:spcPts val="2550"/>
              </a:lnSpc>
              <a:buNone/>
            </a:pPr>
            <a:r>
              <a:rPr lang="en-US" sz="2000" dirty="0">
                <a:solidFill>
                  <a:srgbClr val="DCD7E5"/>
                </a:solidFill>
                <a:latin typeface="Montserrat" pitchFamily="34" charset="0"/>
                <a:ea typeface="Montserrat" pitchFamily="34" charset="-122"/>
                <a:cs typeface="Montserrat" pitchFamily="34" charset="-120"/>
              </a:rPr>
              <a:t>Validation</a:t>
            </a:r>
            <a:endParaRPr lang="en-US" sz="2000" dirty="0"/>
          </a:p>
        </p:txBody>
      </p:sp>
      <p:sp>
        <p:nvSpPr>
          <p:cNvPr id="12" name="Text 6"/>
          <p:cNvSpPr/>
          <p:nvPr/>
        </p:nvSpPr>
        <p:spPr>
          <a:xfrm>
            <a:off x="9932670" y="5150168"/>
            <a:ext cx="3969306" cy="665798"/>
          </a:xfrm>
          <a:prstGeom prst="rect">
            <a:avLst/>
          </a:prstGeom>
          <a:noFill/>
          <a:ln/>
        </p:spPr>
        <p:txBody>
          <a:bodyPr wrap="square" lIns="0" tIns="0" rIns="0" bIns="0" rtlCol="0" anchor="t"/>
          <a:lstStyle/>
          <a:p>
            <a:pPr algn="l" indent="0" marL="0">
              <a:lnSpc>
                <a:spcPts val="2600"/>
              </a:lnSpc>
              <a:buNone/>
            </a:pPr>
            <a:r>
              <a:rPr lang="en-US" sz="1600" dirty="0">
                <a:solidFill>
                  <a:srgbClr val="DCD7E5"/>
                </a:solidFill>
                <a:latin typeface="Heebo Light" pitchFamily="34" charset="0"/>
                <a:ea typeface="Heebo Light" pitchFamily="34" charset="-122"/>
                <a:cs typeface="Heebo Light" pitchFamily="34" charset="-120"/>
              </a:rPr>
              <a:t>Les propositions sont examinées par le comité de pilotage de l'association.</a:t>
            </a:r>
            <a:endParaRPr lang="en-US" sz="1600" dirty="0"/>
          </a:p>
        </p:txBody>
      </p:sp>
      <p:pic>
        <p:nvPicPr>
          <p:cNvPr id="13" name="Image 4" descr="preencoded.png">    </p:cNvPr>
          <p:cNvPicPr>
            <a:picLocks noChangeAspect="1"/>
          </p:cNvPicPr>
          <p:nvPr/>
        </p:nvPicPr>
        <p:blipFill>
          <a:blip r:embed="rId5"/>
          <a:stretch>
            <a:fillRect/>
          </a:stretch>
        </p:blipFill>
        <p:spPr>
          <a:xfrm>
            <a:off x="5009793" y="1638895"/>
            <a:ext cx="4610695" cy="4610695"/>
          </a:xfrm>
          <a:prstGeom prst="rect">
            <a:avLst/>
          </a:prstGeom>
        </p:spPr>
      </p:pic>
      <p:pic>
        <p:nvPicPr>
          <p:cNvPr id="14" name="Image 5" descr="preencoded.png">    </p:cNvPr>
          <p:cNvPicPr>
            <a:picLocks noChangeAspect="1"/>
          </p:cNvPicPr>
          <p:nvPr/>
        </p:nvPicPr>
        <p:blipFill>
          <a:blip r:embed="rId6"/>
          <a:stretch>
            <a:fillRect/>
          </a:stretch>
        </p:blipFill>
        <p:spPr>
          <a:xfrm>
            <a:off x="8087201" y="5069800"/>
            <a:ext cx="311348" cy="389215"/>
          </a:xfrm>
          <a:prstGeom prst="rect">
            <a:avLst/>
          </a:prstGeom>
        </p:spPr>
      </p:pic>
      <p:sp>
        <p:nvSpPr>
          <p:cNvPr id="15" name="Text 7"/>
          <p:cNvSpPr/>
          <p:nvPr/>
        </p:nvSpPr>
        <p:spPr>
          <a:xfrm>
            <a:off x="2095976" y="4700230"/>
            <a:ext cx="2601635" cy="325160"/>
          </a:xfrm>
          <a:prstGeom prst="rect">
            <a:avLst/>
          </a:prstGeom>
          <a:noFill/>
          <a:ln/>
        </p:spPr>
        <p:txBody>
          <a:bodyPr wrap="none" lIns="0" tIns="0" rIns="0" bIns="0" rtlCol="0" anchor="t"/>
          <a:lstStyle/>
          <a:p>
            <a:pPr algn="r" indent="0" marL="0">
              <a:lnSpc>
                <a:spcPts val="2550"/>
              </a:lnSpc>
              <a:buNone/>
            </a:pPr>
            <a:r>
              <a:rPr lang="en-US" sz="2000" dirty="0">
                <a:solidFill>
                  <a:srgbClr val="DCD7E5"/>
                </a:solidFill>
                <a:latin typeface="Montserrat" pitchFamily="34" charset="0"/>
                <a:ea typeface="Montserrat" pitchFamily="34" charset="-122"/>
                <a:cs typeface="Montserrat" pitchFamily="34" charset="-120"/>
              </a:rPr>
              <a:t>Mise à jour</a:t>
            </a:r>
            <a:endParaRPr lang="en-US" sz="2000" dirty="0"/>
          </a:p>
        </p:txBody>
      </p:sp>
      <p:sp>
        <p:nvSpPr>
          <p:cNvPr id="16" name="Text 8"/>
          <p:cNvSpPr/>
          <p:nvPr/>
        </p:nvSpPr>
        <p:spPr>
          <a:xfrm>
            <a:off x="728424" y="5150168"/>
            <a:ext cx="3969187" cy="665798"/>
          </a:xfrm>
          <a:prstGeom prst="rect">
            <a:avLst/>
          </a:prstGeom>
          <a:noFill/>
          <a:ln/>
        </p:spPr>
        <p:txBody>
          <a:bodyPr wrap="square" lIns="0" tIns="0" rIns="0" bIns="0" rtlCol="0" anchor="t"/>
          <a:lstStyle/>
          <a:p>
            <a:pPr algn="r" indent="0" marL="0">
              <a:lnSpc>
                <a:spcPts val="2600"/>
              </a:lnSpc>
              <a:buNone/>
            </a:pPr>
            <a:r>
              <a:rPr lang="en-US" sz="1600" dirty="0">
                <a:solidFill>
                  <a:srgbClr val="DCD7E5"/>
                </a:solidFill>
                <a:latin typeface="Heebo Light" pitchFamily="34" charset="0"/>
                <a:ea typeface="Heebo Light" pitchFamily="34" charset="-122"/>
                <a:cs typeface="Heebo Light" pitchFamily="34" charset="-120"/>
              </a:rPr>
              <a:t>Intégration des modifications approuvées dans la nouvelle version.</a:t>
            </a:r>
            <a:endParaRPr lang="en-US" sz="1600" dirty="0"/>
          </a:p>
        </p:txBody>
      </p:sp>
      <p:pic>
        <p:nvPicPr>
          <p:cNvPr id="17" name="Image 6" descr="preencoded.png">    </p:cNvPr>
          <p:cNvPicPr>
            <a:picLocks noChangeAspect="1"/>
          </p:cNvPicPr>
          <p:nvPr/>
        </p:nvPicPr>
        <p:blipFill>
          <a:blip r:embed="rId7"/>
          <a:stretch>
            <a:fillRect/>
          </a:stretch>
        </p:blipFill>
        <p:spPr>
          <a:xfrm>
            <a:off x="5009793" y="1638895"/>
            <a:ext cx="4610695" cy="4610695"/>
          </a:xfrm>
          <a:prstGeom prst="rect">
            <a:avLst/>
          </a:prstGeom>
        </p:spPr>
      </p:pic>
      <p:pic>
        <p:nvPicPr>
          <p:cNvPr id="18" name="Image 7" descr="preencoded.png">    </p:cNvPr>
          <p:cNvPicPr>
            <a:picLocks noChangeAspect="1"/>
          </p:cNvPicPr>
          <p:nvPr/>
        </p:nvPicPr>
        <p:blipFill>
          <a:blip r:embed="rId8"/>
          <a:stretch>
            <a:fillRect/>
          </a:stretch>
        </p:blipFill>
        <p:spPr>
          <a:xfrm>
            <a:off x="5839063" y="4677370"/>
            <a:ext cx="311348" cy="389215"/>
          </a:xfrm>
          <a:prstGeom prst="rect">
            <a:avLst/>
          </a:prstGeom>
        </p:spPr>
      </p:pic>
      <p:sp>
        <p:nvSpPr>
          <p:cNvPr id="19" name="Text 9"/>
          <p:cNvSpPr/>
          <p:nvPr/>
        </p:nvSpPr>
        <p:spPr>
          <a:xfrm>
            <a:off x="728424" y="6483668"/>
            <a:ext cx="13173551" cy="332899"/>
          </a:xfrm>
          <a:prstGeom prst="rect">
            <a:avLst/>
          </a:prstGeom>
          <a:noFill/>
          <a:ln/>
        </p:spPr>
        <p:txBody>
          <a:bodyPr wrap="none" lIns="0" tIns="0" rIns="0" bIns="0" rtlCol="0" anchor="t"/>
          <a:lstStyle/>
          <a:p>
            <a:pPr algn="l" indent="0" marL="0">
              <a:lnSpc>
                <a:spcPts val="2600"/>
              </a:lnSpc>
              <a:buNone/>
            </a:pPr>
            <a:r>
              <a:rPr lang="en-US" sz="1600" dirty="0">
                <a:solidFill>
                  <a:srgbClr val="000000"/>
                </a:solidFill>
                <a:latin typeface="Heebo Light" pitchFamily="34" charset="0"/>
                <a:ea typeface="Heebo Light" pitchFamily="34" charset="-122"/>
                <a:cs typeface="Heebo Light" pitchFamily="34" charset="-120"/>
              </a:rPr>
              <a:t>🔄</a:t>
            </a:r>
            <a:pPr algn="l" indent="0" marL="0">
              <a:lnSpc>
                <a:spcPts val="2600"/>
              </a:lnSpc>
              <a:buNone/>
            </a:pPr>
            <a:r>
              <a:rPr lang="en-US" sz="1600" dirty="0">
                <a:solidFill>
                  <a:srgbClr val="DCD7E5"/>
                </a:solidFill>
                <a:latin typeface="Heebo Light" pitchFamily="34" charset="0"/>
                <a:ea typeface="Heebo Light" pitchFamily="34" charset="-122"/>
                <a:cs typeface="Heebo Light" pitchFamily="34" charset="-120"/>
              </a:rPr>
              <a:t> Révision annuelle : Cette charte sera mise à jour au moins une fois par an pour s'adapter aux évolutions technologiques et réglementaires.</a:t>
            </a:r>
            <a:endParaRPr lang="en-US" sz="1600" dirty="0"/>
          </a:p>
        </p:txBody>
      </p:sp>
      <p:sp>
        <p:nvSpPr>
          <p:cNvPr id="20" name="Text 10"/>
          <p:cNvSpPr/>
          <p:nvPr/>
        </p:nvSpPr>
        <p:spPr>
          <a:xfrm>
            <a:off x="728424" y="7050643"/>
            <a:ext cx="13173551" cy="665798"/>
          </a:xfrm>
          <a:prstGeom prst="rect">
            <a:avLst/>
          </a:prstGeom>
          <a:noFill/>
          <a:ln/>
        </p:spPr>
        <p:txBody>
          <a:bodyPr wrap="square" lIns="0" tIns="0" rIns="0" bIns="0" rtlCol="0" anchor="t"/>
          <a:lstStyle/>
          <a:p>
            <a:pPr algn="l" indent="0" marL="0">
              <a:lnSpc>
                <a:spcPts val="2600"/>
              </a:lnSpc>
              <a:buNone/>
            </a:pPr>
            <a:r>
              <a:rPr lang="en-US" sz="1600" dirty="0">
                <a:solidFill>
                  <a:srgbClr val="000000"/>
                </a:solidFill>
                <a:latin typeface="Heebo Light" pitchFamily="34" charset="0"/>
                <a:ea typeface="Heebo Light" pitchFamily="34" charset="-122"/>
                <a:cs typeface="Heebo Light" pitchFamily="34" charset="-120"/>
              </a:rPr>
              <a:t>👥</a:t>
            </a:r>
            <a:pPr algn="l" indent="0" marL="0">
              <a:lnSpc>
                <a:spcPts val="2600"/>
              </a:lnSpc>
              <a:buNone/>
            </a:pPr>
            <a:r>
              <a:rPr lang="en-US" sz="1600" dirty="0">
                <a:solidFill>
                  <a:srgbClr val="DCD7E5"/>
                </a:solidFill>
                <a:latin typeface="Heebo Light" pitchFamily="34" charset="0"/>
                <a:ea typeface="Heebo Light" pitchFamily="34" charset="-122"/>
                <a:cs typeface="Heebo Light" pitchFamily="34" charset="-120"/>
              </a:rPr>
              <a:t> Participation ouverte : Chaque membre peut proposer une modification ou un ajout à cette charte, après validation du comité de pilotage de l'association.</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3790" y="1013460"/>
            <a:ext cx="9825157" cy="708779"/>
          </a:xfrm>
          <a:prstGeom prst="rect">
            <a:avLst/>
          </a:prstGeom>
          <a:noFill/>
          <a:ln/>
        </p:spPr>
        <p:txBody>
          <a:bodyPr wrap="non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Opportunités pour les associations</a:t>
            </a:r>
            <a:endParaRPr lang="en-US" sz="4450" dirty="0"/>
          </a:p>
        </p:txBody>
      </p:sp>
      <p:sp>
        <p:nvSpPr>
          <p:cNvPr id="3" name="Text 1"/>
          <p:cNvSpPr/>
          <p:nvPr/>
        </p:nvSpPr>
        <p:spPr>
          <a:xfrm>
            <a:off x="793790" y="2289215"/>
            <a:ext cx="4120753" cy="748427"/>
          </a:xfrm>
          <a:prstGeom prst="rect">
            <a:avLst/>
          </a:prstGeom>
          <a:noFill/>
          <a:ln/>
        </p:spPr>
        <p:txBody>
          <a:bodyPr wrap="none" lIns="0" tIns="0" rIns="0" bIns="0" rtlCol="0" anchor="t"/>
          <a:lstStyle/>
          <a:p>
            <a:pPr algn="ctr" indent="0" marL="0">
              <a:lnSpc>
                <a:spcPts val="5850"/>
              </a:lnSpc>
              <a:buNone/>
            </a:pPr>
            <a:r>
              <a:rPr lang="en-US" sz="5850" dirty="0">
                <a:solidFill>
                  <a:srgbClr val="DCD7E5"/>
                </a:solidFill>
                <a:latin typeface="Montserrat" pitchFamily="34" charset="0"/>
                <a:ea typeface="Montserrat" pitchFamily="34" charset="-122"/>
                <a:cs typeface="Montserrat" pitchFamily="34" charset="-120"/>
              </a:rPr>
              <a:t>1</a:t>
            </a:r>
            <a:endParaRPr lang="en-US" sz="5850" dirty="0"/>
          </a:p>
        </p:txBody>
      </p:sp>
      <p:sp>
        <p:nvSpPr>
          <p:cNvPr id="4" name="Text 2"/>
          <p:cNvSpPr/>
          <p:nvPr/>
        </p:nvSpPr>
        <p:spPr>
          <a:xfrm>
            <a:off x="1429941" y="3321010"/>
            <a:ext cx="2848451" cy="354330"/>
          </a:xfrm>
          <a:prstGeom prst="rect">
            <a:avLst/>
          </a:prstGeom>
          <a:noFill/>
          <a:ln/>
        </p:spPr>
        <p:txBody>
          <a:bodyPr wrap="none" lIns="0" tIns="0" rIns="0" bIns="0" rtlCol="0" anchor="t"/>
          <a:lstStyle/>
          <a:p>
            <a:pPr algn="ctr"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Professionnalisation</a:t>
            </a:r>
            <a:endParaRPr lang="en-US" sz="2200" dirty="0"/>
          </a:p>
        </p:txBody>
      </p:sp>
      <p:sp>
        <p:nvSpPr>
          <p:cNvPr id="5" name="Text 3"/>
          <p:cNvSpPr/>
          <p:nvPr/>
        </p:nvSpPr>
        <p:spPr>
          <a:xfrm>
            <a:off x="793790" y="3811429"/>
            <a:ext cx="4120753" cy="725805"/>
          </a:xfrm>
          <a:prstGeom prst="rect">
            <a:avLst/>
          </a:prstGeom>
          <a:noFill/>
          <a:ln/>
        </p:spPr>
        <p:txBody>
          <a:bodyPr wrap="square" lIns="0" tIns="0" rIns="0" bIns="0" rtlCol="0" anchor="t"/>
          <a:lstStyle/>
          <a:p>
            <a:pPr algn="ctr"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Renforce la crédibilité de l'association auprès des partenaires</a:t>
            </a:r>
            <a:endParaRPr lang="en-US" sz="1750" dirty="0"/>
          </a:p>
        </p:txBody>
      </p:sp>
      <p:sp>
        <p:nvSpPr>
          <p:cNvPr id="6" name="Text 4"/>
          <p:cNvSpPr/>
          <p:nvPr/>
        </p:nvSpPr>
        <p:spPr>
          <a:xfrm>
            <a:off x="5254704" y="2289215"/>
            <a:ext cx="4120872" cy="748427"/>
          </a:xfrm>
          <a:prstGeom prst="rect">
            <a:avLst/>
          </a:prstGeom>
          <a:noFill/>
          <a:ln/>
        </p:spPr>
        <p:txBody>
          <a:bodyPr wrap="none" lIns="0" tIns="0" rIns="0" bIns="0" rtlCol="0" anchor="t"/>
          <a:lstStyle/>
          <a:p>
            <a:pPr algn="ctr" indent="0" marL="0">
              <a:lnSpc>
                <a:spcPts val="5850"/>
              </a:lnSpc>
              <a:buNone/>
            </a:pPr>
            <a:r>
              <a:rPr lang="en-US" sz="5850" dirty="0">
                <a:solidFill>
                  <a:srgbClr val="DCD7E5"/>
                </a:solidFill>
                <a:latin typeface="Montserrat" pitchFamily="34" charset="0"/>
                <a:ea typeface="Montserrat" pitchFamily="34" charset="-122"/>
                <a:cs typeface="Montserrat" pitchFamily="34" charset="-120"/>
              </a:rPr>
              <a:t>2</a:t>
            </a:r>
            <a:endParaRPr lang="en-US" sz="5850" dirty="0"/>
          </a:p>
        </p:txBody>
      </p:sp>
      <p:sp>
        <p:nvSpPr>
          <p:cNvPr id="7" name="Text 5"/>
          <p:cNvSpPr/>
          <p:nvPr/>
        </p:nvSpPr>
        <p:spPr>
          <a:xfrm>
            <a:off x="5840016" y="3321010"/>
            <a:ext cx="2950250" cy="354330"/>
          </a:xfrm>
          <a:prstGeom prst="rect">
            <a:avLst/>
          </a:prstGeom>
          <a:noFill/>
          <a:ln/>
        </p:spPr>
        <p:txBody>
          <a:bodyPr wrap="none" lIns="0" tIns="0" rIns="0" bIns="0" rtlCol="0" anchor="t"/>
          <a:lstStyle/>
          <a:p>
            <a:pPr algn="ctr"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Transparence accrue</a:t>
            </a:r>
            <a:endParaRPr lang="en-US" sz="2200" dirty="0"/>
          </a:p>
        </p:txBody>
      </p:sp>
      <p:sp>
        <p:nvSpPr>
          <p:cNvPr id="8" name="Text 6"/>
          <p:cNvSpPr/>
          <p:nvPr/>
        </p:nvSpPr>
        <p:spPr>
          <a:xfrm>
            <a:off x="5254704" y="3811429"/>
            <a:ext cx="4120872" cy="725805"/>
          </a:xfrm>
          <a:prstGeom prst="rect">
            <a:avLst/>
          </a:prstGeom>
          <a:noFill/>
          <a:ln/>
        </p:spPr>
        <p:txBody>
          <a:bodyPr wrap="square" lIns="0" tIns="0" rIns="0" bIns="0" rtlCol="0" anchor="t"/>
          <a:lstStyle/>
          <a:p>
            <a:pPr algn="ctr"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Améliore la confiance des donateurs et adhérents</a:t>
            </a:r>
            <a:endParaRPr lang="en-US" sz="1750" dirty="0"/>
          </a:p>
        </p:txBody>
      </p:sp>
      <p:sp>
        <p:nvSpPr>
          <p:cNvPr id="9" name="Text 7"/>
          <p:cNvSpPr/>
          <p:nvPr/>
        </p:nvSpPr>
        <p:spPr>
          <a:xfrm>
            <a:off x="9715738" y="2289215"/>
            <a:ext cx="4120753" cy="748427"/>
          </a:xfrm>
          <a:prstGeom prst="rect">
            <a:avLst/>
          </a:prstGeom>
          <a:noFill/>
          <a:ln/>
        </p:spPr>
        <p:txBody>
          <a:bodyPr wrap="none" lIns="0" tIns="0" rIns="0" bIns="0" rtlCol="0" anchor="t"/>
          <a:lstStyle/>
          <a:p>
            <a:pPr algn="ctr" indent="0" marL="0">
              <a:lnSpc>
                <a:spcPts val="5850"/>
              </a:lnSpc>
              <a:buNone/>
            </a:pPr>
            <a:r>
              <a:rPr lang="en-US" sz="5850" dirty="0">
                <a:solidFill>
                  <a:srgbClr val="DCD7E5"/>
                </a:solidFill>
                <a:latin typeface="Montserrat" pitchFamily="34" charset="0"/>
                <a:ea typeface="Montserrat" pitchFamily="34" charset="-122"/>
                <a:cs typeface="Montserrat" pitchFamily="34" charset="-120"/>
              </a:rPr>
              <a:t>3</a:t>
            </a:r>
            <a:endParaRPr lang="en-US" sz="5850" dirty="0"/>
          </a:p>
        </p:txBody>
      </p:sp>
      <p:sp>
        <p:nvSpPr>
          <p:cNvPr id="10" name="Text 8"/>
          <p:cNvSpPr/>
          <p:nvPr/>
        </p:nvSpPr>
        <p:spPr>
          <a:xfrm>
            <a:off x="10317718" y="3321010"/>
            <a:ext cx="2916793" cy="354330"/>
          </a:xfrm>
          <a:prstGeom prst="rect">
            <a:avLst/>
          </a:prstGeom>
          <a:noFill/>
          <a:ln/>
        </p:spPr>
        <p:txBody>
          <a:bodyPr wrap="none" lIns="0" tIns="0" rIns="0" bIns="0" rtlCol="0" anchor="t"/>
          <a:lstStyle/>
          <a:p>
            <a:pPr algn="ctr"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Innovation maîtrisée</a:t>
            </a:r>
            <a:endParaRPr lang="en-US" sz="2200" dirty="0"/>
          </a:p>
        </p:txBody>
      </p:sp>
      <p:sp>
        <p:nvSpPr>
          <p:cNvPr id="11" name="Text 9"/>
          <p:cNvSpPr/>
          <p:nvPr/>
        </p:nvSpPr>
        <p:spPr>
          <a:xfrm>
            <a:off x="9715738" y="3811429"/>
            <a:ext cx="4120753" cy="725805"/>
          </a:xfrm>
          <a:prstGeom prst="rect">
            <a:avLst/>
          </a:prstGeom>
          <a:noFill/>
          <a:ln/>
        </p:spPr>
        <p:txBody>
          <a:bodyPr wrap="square" lIns="0" tIns="0" rIns="0" bIns="0" rtlCol="0" anchor="t"/>
          <a:lstStyle/>
          <a:p>
            <a:pPr algn="ctr"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Permet d'exploiter l'IA sans crainte des dérives</a:t>
            </a:r>
            <a:endParaRPr lang="en-US" sz="1750" dirty="0"/>
          </a:p>
        </p:txBody>
      </p:sp>
      <p:sp>
        <p:nvSpPr>
          <p:cNvPr id="12" name="Text 10"/>
          <p:cNvSpPr/>
          <p:nvPr/>
        </p:nvSpPr>
        <p:spPr>
          <a:xfrm>
            <a:off x="3024188" y="5331023"/>
            <a:ext cx="4120872" cy="748427"/>
          </a:xfrm>
          <a:prstGeom prst="rect">
            <a:avLst/>
          </a:prstGeom>
          <a:noFill/>
          <a:ln/>
        </p:spPr>
        <p:txBody>
          <a:bodyPr wrap="none" lIns="0" tIns="0" rIns="0" bIns="0" rtlCol="0" anchor="t"/>
          <a:lstStyle/>
          <a:p>
            <a:pPr algn="ctr" indent="0" marL="0">
              <a:lnSpc>
                <a:spcPts val="5850"/>
              </a:lnSpc>
              <a:buNone/>
            </a:pPr>
            <a:r>
              <a:rPr lang="en-US" sz="5850" dirty="0">
                <a:solidFill>
                  <a:srgbClr val="DCD7E5"/>
                </a:solidFill>
                <a:latin typeface="Montserrat" pitchFamily="34" charset="0"/>
                <a:ea typeface="Montserrat" pitchFamily="34" charset="-122"/>
                <a:cs typeface="Montserrat" pitchFamily="34" charset="-120"/>
              </a:rPr>
              <a:t>4</a:t>
            </a:r>
            <a:endParaRPr lang="en-US" sz="5850" dirty="0"/>
          </a:p>
        </p:txBody>
      </p:sp>
      <p:sp>
        <p:nvSpPr>
          <p:cNvPr id="13" name="Text 11"/>
          <p:cNvSpPr/>
          <p:nvPr/>
        </p:nvSpPr>
        <p:spPr>
          <a:xfrm>
            <a:off x="3667006" y="6362819"/>
            <a:ext cx="2835235" cy="354330"/>
          </a:xfrm>
          <a:prstGeom prst="rect">
            <a:avLst/>
          </a:prstGeom>
          <a:noFill/>
          <a:ln/>
        </p:spPr>
        <p:txBody>
          <a:bodyPr wrap="none" lIns="0" tIns="0" rIns="0" bIns="0" rtlCol="0" anchor="t"/>
          <a:lstStyle/>
          <a:p>
            <a:pPr algn="ctr"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Cohésion interne</a:t>
            </a:r>
            <a:endParaRPr lang="en-US" sz="2200" dirty="0"/>
          </a:p>
        </p:txBody>
      </p:sp>
      <p:sp>
        <p:nvSpPr>
          <p:cNvPr id="14" name="Text 12"/>
          <p:cNvSpPr/>
          <p:nvPr/>
        </p:nvSpPr>
        <p:spPr>
          <a:xfrm>
            <a:off x="3024188" y="6853238"/>
            <a:ext cx="4120872" cy="362903"/>
          </a:xfrm>
          <a:prstGeom prst="rect">
            <a:avLst/>
          </a:prstGeom>
          <a:noFill/>
          <a:ln/>
        </p:spPr>
        <p:txBody>
          <a:bodyPr wrap="none" lIns="0" tIns="0" rIns="0" bIns="0" rtlCol="0" anchor="t"/>
          <a:lstStyle/>
          <a:p>
            <a:pPr algn="ctr"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Donne un cadre clair pour toute l'équipe</a:t>
            </a:r>
            <a:endParaRPr lang="en-US" sz="1750" dirty="0"/>
          </a:p>
        </p:txBody>
      </p:sp>
      <p:sp>
        <p:nvSpPr>
          <p:cNvPr id="15" name="Text 13"/>
          <p:cNvSpPr/>
          <p:nvPr/>
        </p:nvSpPr>
        <p:spPr>
          <a:xfrm>
            <a:off x="7485221" y="5331023"/>
            <a:ext cx="4120872" cy="748427"/>
          </a:xfrm>
          <a:prstGeom prst="rect">
            <a:avLst/>
          </a:prstGeom>
          <a:noFill/>
          <a:ln/>
        </p:spPr>
        <p:txBody>
          <a:bodyPr wrap="none" lIns="0" tIns="0" rIns="0" bIns="0" rtlCol="0" anchor="t"/>
          <a:lstStyle/>
          <a:p>
            <a:pPr algn="ctr" indent="0" marL="0">
              <a:lnSpc>
                <a:spcPts val="5850"/>
              </a:lnSpc>
              <a:buNone/>
            </a:pPr>
            <a:r>
              <a:rPr lang="en-US" sz="5850" dirty="0">
                <a:solidFill>
                  <a:srgbClr val="DCD7E5"/>
                </a:solidFill>
                <a:latin typeface="Montserrat" pitchFamily="34" charset="0"/>
                <a:ea typeface="Montserrat" pitchFamily="34" charset="-122"/>
                <a:cs typeface="Montserrat" pitchFamily="34" charset="-120"/>
              </a:rPr>
              <a:t>5</a:t>
            </a:r>
            <a:endParaRPr lang="en-US" sz="5850" dirty="0"/>
          </a:p>
        </p:txBody>
      </p:sp>
      <p:sp>
        <p:nvSpPr>
          <p:cNvPr id="16" name="Text 14"/>
          <p:cNvSpPr/>
          <p:nvPr/>
        </p:nvSpPr>
        <p:spPr>
          <a:xfrm>
            <a:off x="7937778" y="6362819"/>
            <a:ext cx="3215759" cy="354330"/>
          </a:xfrm>
          <a:prstGeom prst="rect">
            <a:avLst/>
          </a:prstGeom>
          <a:noFill/>
          <a:ln/>
        </p:spPr>
        <p:txBody>
          <a:bodyPr wrap="none" lIns="0" tIns="0" rIns="0" bIns="0" rtlCol="0" anchor="t"/>
          <a:lstStyle/>
          <a:p>
            <a:pPr algn="ctr"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Prévention des risques</a:t>
            </a:r>
            <a:endParaRPr lang="en-US" sz="2200" dirty="0"/>
          </a:p>
        </p:txBody>
      </p:sp>
      <p:sp>
        <p:nvSpPr>
          <p:cNvPr id="17" name="Text 15"/>
          <p:cNvSpPr/>
          <p:nvPr/>
        </p:nvSpPr>
        <p:spPr>
          <a:xfrm>
            <a:off x="7485221" y="6853238"/>
            <a:ext cx="4120872" cy="362903"/>
          </a:xfrm>
          <a:prstGeom prst="rect">
            <a:avLst/>
          </a:prstGeom>
          <a:noFill/>
          <a:ln/>
        </p:spPr>
        <p:txBody>
          <a:bodyPr wrap="none" lIns="0" tIns="0" rIns="0" bIns="0" rtlCol="0" anchor="t"/>
          <a:lstStyle/>
          <a:p>
            <a:pPr algn="ctr"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Réduit les erreurs et les abus liés à l'IA</a:t>
            </a:r>
            <a:endParaRPr lang="en-US" sz="1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2835235"/>
          </a:xfrm>
          <a:prstGeom prst="rect">
            <a:avLst/>
          </a:prstGeom>
        </p:spPr>
      </p:pic>
      <p:sp>
        <p:nvSpPr>
          <p:cNvPr id="3" name="Text 0"/>
          <p:cNvSpPr/>
          <p:nvPr/>
        </p:nvSpPr>
        <p:spPr>
          <a:xfrm>
            <a:off x="793790" y="3496866"/>
            <a:ext cx="12628840" cy="708779"/>
          </a:xfrm>
          <a:prstGeom prst="rect">
            <a:avLst/>
          </a:prstGeom>
          <a:noFill/>
          <a:ln/>
        </p:spPr>
        <p:txBody>
          <a:bodyPr wrap="non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Bonnes pratiques pour une adoption réussie</a:t>
            </a:r>
            <a:endParaRPr lang="en-US" sz="4450" dirty="0"/>
          </a:p>
        </p:txBody>
      </p:sp>
      <p:pic>
        <p:nvPicPr>
          <p:cNvPr id="4" name="Image 1" descr="preencoded.png">    </p:cNvPr>
          <p:cNvPicPr>
            <a:picLocks noChangeAspect="1"/>
          </p:cNvPicPr>
          <p:nvPr/>
        </p:nvPicPr>
        <p:blipFill>
          <a:blip r:embed="rId2"/>
          <a:stretch>
            <a:fillRect/>
          </a:stretch>
        </p:blipFill>
        <p:spPr>
          <a:xfrm>
            <a:off x="793790" y="4585454"/>
            <a:ext cx="566976" cy="566976"/>
          </a:xfrm>
          <a:prstGeom prst="rect">
            <a:avLst/>
          </a:prstGeom>
        </p:spPr>
      </p:pic>
      <p:sp>
        <p:nvSpPr>
          <p:cNvPr id="5" name="Text 1"/>
          <p:cNvSpPr/>
          <p:nvPr/>
        </p:nvSpPr>
        <p:spPr>
          <a:xfrm>
            <a:off x="1587579" y="4545806"/>
            <a:ext cx="2211705" cy="708660"/>
          </a:xfrm>
          <a:prstGeom prst="rect">
            <a:avLst/>
          </a:prstGeom>
          <a:noFill/>
          <a:ln/>
        </p:spPr>
        <p:txBody>
          <a:bodyPr wrap="squar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Formation interne</a:t>
            </a:r>
            <a:endParaRPr lang="en-US" sz="2200" dirty="0"/>
          </a:p>
        </p:txBody>
      </p:sp>
      <p:sp>
        <p:nvSpPr>
          <p:cNvPr id="6" name="Text 2"/>
          <p:cNvSpPr/>
          <p:nvPr/>
        </p:nvSpPr>
        <p:spPr>
          <a:xfrm>
            <a:off x="1587579" y="5390555"/>
            <a:ext cx="2211705" cy="2177415"/>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Organiser une session de sensibilisation sur l'IA pour tous les membres de l'association.</a:t>
            </a:r>
            <a:endParaRPr lang="en-US" sz="1750" dirty="0"/>
          </a:p>
        </p:txBody>
      </p:sp>
      <p:pic>
        <p:nvPicPr>
          <p:cNvPr id="7" name="Image 2" descr="preencoded.png">    </p:cNvPr>
          <p:cNvPicPr>
            <a:picLocks noChangeAspect="1"/>
          </p:cNvPicPr>
          <p:nvPr/>
        </p:nvPicPr>
        <p:blipFill>
          <a:blip r:embed="rId3"/>
          <a:stretch>
            <a:fillRect/>
          </a:stretch>
        </p:blipFill>
        <p:spPr>
          <a:xfrm>
            <a:off x="4139446" y="4585454"/>
            <a:ext cx="566976" cy="566976"/>
          </a:xfrm>
          <a:prstGeom prst="rect">
            <a:avLst/>
          </a:prstGeom>
        </p:spPr>
      </p:pic>
      <p:sp>
        <p:nvSpPr>
          <p:cNvPr id="8" name="Text 3"/>
          <p:cNvSpPr/>
          <p:nvPr/>
        </p:nvSpPr>
        <p:spPr>
          <a:xfrm>
            <a:off x="4933236" y="4545806"/>
            <a:ext cx="2211824" cy="1062990"/>
          </a:xfrm>
          <a:prstGeom prst="rect">
            <a:avLst/>
          </a:prstGeom>
          <a:noFill/>
          <a:ln/>
        </p:spPr>
        <p:txBody>
          <a:bodyPr wrap="squar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Supervision des premiers usages</a:t>
            </a:r>
            <a:endParaRPr lang="en-US" sz="2200" dirty="0"/>
          </a:p>
        </p:txBody>
      </p:sp>
      <p:sp>
        <p:nvSpPr>
          <p:cNvPr id="9" name="Text 4"/>
          <p:cNvSpPr/>
          <p:nvPr/>
        </p:nvSpPr>
        <p:spPr>
          <a:xfrm>
            <a:off x="4933236" y="5744885"/>
            <a:ext cx="2211824" cy="1451610"/>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Suivre les premiers mois d'application pour ajuster la charte si nécessaire.</a:t>
            </a:r>
            <a:endParaRPr lang="en-US" sz="1750" dirty="0"/>
          </a:p>
        </p:txBody>
      </p:sp>
      <p:pic>
        <p:nvPicPr>
          <p:cNvPr id="10" name="Image 3" descr="preencoded.png">    </p:cNvPr>
          <p:cNvPicPr>
            <a:picLocks noChangeAspect="1"/>
          </p:cNvPicPr>
          <p:nvPr/>
        </p:nvPicPr>
        <p:blipFill>
          <a:blip r:embed="rId4"/>
          <a:stretch>
            <a:fillRect/>
          </a:stretch>
        </p:blipFill>
        <p:spPr>
          <a:xfrm>
            <a:off x="7485221" y="4585454"/>
            <a:ext cx="566976" cy="566976"/>
          </a:xfrm>
          <a:prstGeom prst="rect">
            <a:avLst/>
          </a:prstGeom>
        </p:spPr>
      </p:pic>
      <p:sp>
        <p:nvSpPr>
          <p:cNvPr id="11" name="Text 5"/>
          <p:cNvSpPr/>
          <p:nvPr/>
        </p:nvSpPr>
        <p:spPr>
          <a:xfrm>
            <a:off x="8279011" y="4545806"/>
            <a:ext cx="2211824" cy="708660"/>
          </a:xfrm>
          <a:prstGeom prst="rect">
            <a:avLst/>
          </a:prstGeom>
          <a:noFill/>
          <a:ln/>
        </p:spPr>
        <p:txBody>
          <a:bodyPr wrap="squar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Expérimentation progressive</a:t>
            </a:r>
            <a:endParaRPr lang="en-US" sz="2200" dirty="0"/>
          </a:p>
        </p:txBody>
      </p:sp>
      <p:sp>
        <p:nvSpPr>
          <p:cNvPr id="12" name="Text 6"/>
          <p:cNvSpPr/>
          <p:nvPr/>
        </p:nvSpPr>
        <p:spPr>
          <a:xfrm>
            <a:off x="8279011" y="5390555"/>
            <a:ext cx="2211824" cy="1814513"/>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Tester l'IA sur des tâches simples avant de l'intégrer dans des processus plus critiques.</a:t>
            </a:r>
            <a:endParaRPr lang="en-US" sz="1750" dirty="0"/>
          </a:p>
        </p:txBody>
      </p:sp>
      <p:pic>
        <p:nvPicPr>
          <p:cNvPr id="13" name="Image 4" descr="preencoded.png">    </p:cNvPr>
          <p:cNvPicPr>
            <a:picLocks noChangeAspect="1"/>
          </p:cNvPicPr>
          <p:nvPr/>
        </p:nvPicPr>
        <p:blipFill>
          <a:blip r:embed="rId5"/>
          <a:stretch>
            <a:fillRect/>
          </a:stretch>
        </p:blipFill>
        <p:spPr>
          <a:xfrm>
            <a:off x="10830997" y="4585454"/>
            <a:ext cx="566976" cy="566976"/>
          </a:xfrm>
          <a:prstGeom prst="rect">
            <a:avLst/>
          </a:prstGeom>
        </p:spPr>
      </p:pic>
      <p:sp>
        <p:nvSpPr>
          <p:cNvPr id="14" name="Text 7"/>
          <p:cNvSpPr/>
          <p:nvPr/>
        </p:nvSpPr>
        <p:spPr>
          <a:xfrm>
            <a:off x="11624786" y="4545806"/>
            <a:ext cx="2211824" cy="708660"/>
          </a:xfrm>
          <a:prstGeom prst="rect">
            <a:avLst/>
          </a:prstGeom>
          <a:noFill/>
          <a:ln/>
        </p:spPr>
        <p:txBody>
          <a:bodyPr wrap="squar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Dialogue continu</a:t>
            </a:r>
            <a:endParaRPr lang="en-US" sz="2200" dirty="0"/>
          </a:p>
        </p:txBody>
      </p:sp>
      <p:sp>
        <p:nvSpPr>
          <p:cNvPr id="15" name="Text 8"/>
          <p:cNvSpPr/>
          <p:nvPr/>
        </p:nvSpPr>
        <p:spPr>
          <a:xfrm>
            <a:off x="11624786" y="5390555"/>
            <a:ext cx="2211824" cy="1814513"/>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Encourager les retours d'expérience des utilisateurs pour améliorer l'application de la charte.</a:t>
            </a:r>
            <a:endParaRPr lang="en-US" sz="1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77240" y="610672"/>
            <a:ext cx="6419731" cy="693896"/>
          </a:xfrm>
          <a:prstGeom prst="rect">
            <a:avLst/>
          </a:prstGeom>
          <a:noFill/>
          <a:ln/>
        </p:spPr>
        <p:txBody>
          <a:bodyPr wrap="none" lIns="0" tIns="0" rIns="0" bIns="0" rtlCol="0" anchor="t"/>
          <a:lstStyle/>
          <a:p>
            <a:pPr algn="l" indent="0" marL="0">
              <a:lnSpc>
                <a:spcPts val="5450"/>
              </a:lnSpc>
              <a:buNone/>
            </a:pPr>
            <a:r>
              <a:rPr lang="en-US" sz="4350" dirty="0">
                <a:solidFill>
                  <a:srgbClr val="F2F0F4"/>
                </a:solidFill>
                <a:latin typeface="Montserrat" pitchFamily="34" charset="0"/>
                <a:ea typeface="Montserrat" pitchFamily="34" charset="-122"/>
                <a:cs typeface="Montserrat" pitchFamily="34" charset="-120"/>
              </a:rPr>
              <a:t>Conclusion et synthèse</a:t>
            </a:r>
            <a:endParaRPr lang="en-US" sz="4350" dirty="0"/>
          </a:p>
        </p:txBody>
      </p:sp>
      <p:pic>
        <p:nvPicPr>
          <p:cNvPr id="3" name="Image 0" descr="preencoded.png">    </p:cNvPr>
          <p:cNvPicPr>
            <a:picLocks noChangeAspect="1"/>
          </p:cNvPicPr>
          <p:nvPr/>
        </p:nvPicPr>
        <p:blipFill>
          <a:blip r:embed="rId1"/>
          <a:stretch>
            <a:fillRect/>
          </a:stretch>
        </p:blipFill>
        <p:spPr>
          <a:xfrm>
            <a:off x="2967395" y="1748671"/>
            <a:ext cx="2157413" cy="1279684"/>
          </a:xfrm>
          <a:prstGeom prst="rect">
            <a:avLst/>
          </a:prstGeom>
        </p:spPr>
      </p:pic>
      <p:pic>
        <p:nvPicPr>
          <p:cNvPr id="4" name="Image 1" descr="preencoded.png">    </p:cNvPr>
          <p:cNvPicPr>
            <a:picLocks noChangeAspect="1"/>
          </p:cNvPicPr>
          <p:nvPr/>
        </p:nvPicPr>
        <p:blipFill>
          <a:blip r:embed="rId2"/>
          <a:stretch>
            <a:fillRect/>
          </a:stretch>
        </p:blipFill>
        <p:spPr>
          <a:xfrm>
            <a:off x="3889891" y="2351842"/>
            <a:ext cx="312301" cy="390406"/>
          </a:xfrm>
          <a:prstGeom prst="rect">
            <a:avLst/>
          </a:prstGeom>
        </p:spPr>
      </p:pic>
      <p:sp>
        <p:nvSpPr>
          <p:cNvPr id="5" name="Text 1"/>
          <p:cNvSpPr/>
          <p:nvPr/>
        </p:nvSpPr>
        <p:spPr>
          <a:xfrm>
            <a:off x="5346859" y="1970723"/>
            <a:ext cx="2776180" cy="347067"/>
          </a:xfrm>
          <a:prstGeom prst="rect">
            <a:avLst/>
          </a:prstGeom>
          <a:noFill/>
          <a:ln/>
        </p:spPr>
        <p:txBody>
          <a:bodyPr wrap="none" lIns="0" tIns="0" rIns="0" bIns="0" rtlCol="0" anchor="t"/>
          <a:lstStyle/>
          <a:p>
            <a:pPr algn="l" indent="0" marL="0">
              <a:lnSpc>
                <a:spcPts val="2700"/>
              </a:lnSpc>
              <a:buNone/>
            </a:pPr>
            <a:r>
              <a:rPr lang="en-US" sz="2150" dirty="0">
                <a:solidFill>
                  <a:srgbClr val="DCD7E5"/>
                </a:solidFill>
                <a:latin typeface="Montserrat" pitchFamily="34" charset="0"/>
                <a:ea typeface="Montserrat" pitchFamily="34" charset="-122"/>
                <a:cs typeface="Montserrat" pitchFamily="34" charset="-120"/>
              </a:rPr>
              <a:t>Équilibre</a:t>
            </a:r>
            <a:endParaRPr lang="en-US" sz="2150" dirty="0"/>
          </a:p>
        </p:txBody>
      </p:sp>
      <p:sp>
        <p:nvSpPr>
          <p:cNvPr id="6" name="Text 2"/>
          <p:cNvSpPr/>
          <p:nvPr/>
        </p:nvSpPr>
        <p:spPr>
          <a:xfrm>
            <a:off x="5346859" y="2451021"/>
            <a:ext cx="3413879" cy="355283"/>
          </a:xfrm>
          <a:prstGeom prst="rect">
            <a:avLst/>
          </a:prstGeom>
          <a:noFill/>
          <a:ln/>
        </p:spPr>
        <p:txBody>
          <a:bodyPr wrap="none" lIns="0" tIns="0" rIns="0" bIns="0" rtlCol="0" anchor="t"/>
          <a:lstStyle/>
          <a:p>
            <a:pPr algn="l" indent="0" marL="0">
              <a:lnSpc>
                <a:spcPts val="2750"/>
              </a:lnSpc>
              <a:buNone/>
            </a:pPr>
            <a:r>
              <a:rPr lang="en-US" sz="1700" dirty="0">
                <a:solidFill>
                  <a:srgbClr val="DCD7E5"/>
                </a:solidFill>
                <a:latin typeface="Heebo Light" pitchFamily="34" charset="0"/>
                <a:ea typeface="Heebo Light" pitchFamily="34" charset="-122"/>
                <a:cs typeface="Heebo Light" pitchFamily="34" charset="-120"/>
              </a:rPr>
              <a:t>Technologie au service de l'humain</a:t>
            </a:r>
            <a:endParaRPr lang="en-US" sz="1700" dirty="0"/>
          </a:p>
        </p:txBody>
      </p:sp>
      <p:sp>
        <p:nvSpPr>
          <p:cNvPr id="7" name="Shape 3"/>
          <p:cNvSpPr/>
          <p:nvPr/>
        </p:nvSpPr>
        <p:spPr>
          <a:xfrm>
            <a:off x="5180290" y="3040856"/>
            <a:ext cx="8617387" cy="15240"/>
          </a:xfrm>
          <a:prstGeom prst="roundRect">
            <a:avLst>
              <a:gd name="adj" fmla="val 612084"/>
            </a:avLst>
          </a:prstGeom>
          <a:solidFill>
            <a:srgbClr val="4A2C85"/>
          </a:solidFill>
          <a:ln/>
        </p:spPr>
      </p:sp>
      <p:pic>
        <p:nvPicPr>
          <p:cNvPr id="8" name="Image 2" descr="preencoded.png">    </p:cNvPr>
          <p:cNvPicPr>
            <a:picLocks noChangeAspect="1"/>
          </p:cNvPicPr>
          <p:nvPr/>
        </p:nvPicPr>
        <p:blipFill>
          <a:blip r:embed="rId3"/>
          <a:stretch>
            <a:fillRect/>
          </a:stretch>
        </p:blipFill>
        <p:spPr>
          <a:xfrm>
            <a:off x="1888688" y="3083838"/>
            <a:ext cx="4314944" cy="1279684"/>
          </a:xfrm>
          <a:prstGeom prst="rect">
            <a:avLst/>
          </a:prstGeom>
        </p:spPr>
      </p:pic>
      <p:pic>
        <p:nvPicPr>
          <p:cNvPr id="9" name="Image 3" descr="preencoded.png">    </p:cNvPr>
          <p:cNvPicPr>
            <a:picLocks noChangeAspect="1"/>
          </p:cNvPicPr>
          <p:nvPr/>
        </p:nvPicPr>
        <p:blipFill>
          <a:blip r:embed="rId4"/>
          <a:stretch>
            <a:fillRect/>
          </a:stretch>
        </p:blipFill>
        <p:spPr>
          <a:xfrm>
            <a:off x="3889891" y="3528417"/>
            <a:ext cx="312301" cy="390406"/>
          </a:xfrm>
          <a:prstGeom prst="rect">
            <a:avLst/>
          </a:prstGeom>
        </p:spPr>
      </p:pic>
      <p:sp>
        <p:nvSpPr>
          <p:cNvPr id="10" name="Text 4"/>
          <p:cNvSpPr/>
          <p:nvPr/>
        </p:nvSpPr>
        <p:spPr>
          <a:xfrm>
            <a:off x="6425684" y="3305889"/>
            <a:ext cx="2776180" cy="347067"/>
          </a:xfrm>
          <a:prstGeom prst="rect">
            <a:avLst/>
          </a:prstGeom>
          <a:noFill/>
          <a:ln/>
        </p:spPr>
        <p:txBody>
          <a:bodyPr wrap="none" lIns="0" tIns="0" rIns="0" bIns="0" rtlCol="0" anchor="t"/>
          <a:lstStyle/>
          <a:p>
            <a:pPr algn="l" indent="0" marL="0">
              <a:lnSpc>
                <a:spcPts val="2700"/>
              </a:lnSpc>
              <a:buNone/>
            </a:pPr>
            <a:r>
              <a:rPr lang="en-US" sz="2150" dirty="0">
                <a:solidFill>
                  <a:srgbClr val="DCD7E5"/>
                </a:solidFill>
                <a:latin typeface="Montserrat" pitchFamily="34" charset="0"/>
                <a:ea typeface="Montserrat" pitchFamily="34" charset="-122"/>
                <a:cs typeface="Montserrat" pitchFamily="34" charset="-120"/>
              </a:rPr>
              <a:t>Protection</a:t>
            </a:r>
            <a:endParaRPr lang="en-US" sz="2150" dirty="0"/>
          </a:p>
        </p:txBody>
      </p:sp>
      <p:sp>
        <p:nvSpPr>
          <p:cNvPr id="11" name="Text 5"/>
          <p:cNvSpPr/>
          <p:nvPr/>
        </p:nvSpPr>
        <p:spPr>
          <a:xfrm>
            <a:off x="6425684" y="3786188"/>
            <a:ext cx="3073003" cy="355283"/>
          </a:xfrm>
          <a:prstGeom prst="rect">
            <a:avLst/>
          </a:prstGeom>
          <a:noFill/>
          <a:ln/>
        </p:spPr>
        <p:txBody>
          <a:bodyPr wrap="none" lIns="0" tIns="0" rIns="0" bIns="0" rtlCol="0" anchor="t"/>
          <a:lstStyle/>
          <a:p>
            <a:pPr algn="l" indent="0" marL="0">
              <a:lnSpc>
                <a:spcPts val="2750"/>
              </a:lnSpc>
              <a:buNone/>
            </a:pPr>
            <a:r>
              <a:rPr lang="en-US" sz="1700" dirty="0">
                <a:solidFill>
                  <a:srgbClr val="DCD7E5"/>
                </a:solidFill>
                <a:latin typeface="Heebo Light" pitchFamily="34" charset="0"/>
                <a:ea typeface="Heebo Light" pitchFamily="34" charset="-122"/>
                <a:cs typeface="Heebo Light" pitchFamily="34" charset="-120"/>
              </a:rPr>
              <a:t>Garanties éthiques et juridiques</a:t>
            </a:r>
            <a:endParaRPr lang="en-US" sz="1700" dirty="0"/>
          </a:p>
        </p:txBody>
      </p:sp>
      <p:sp>
        <p:nvSpPr>
          <p:cNvPr id="12" name="Shape 6"/>
          <p:cNvSpPr/>
          <p:nvPr/>
        </p:nvSpPr>
        <p:spPr>
          <a:xfrm>
            <a:off x="6259116" y="4376023"/>
            <a:ext cx="7538561" cy="15240"/>
          </a:xfrm>
          <a:prstGeom prst="roundRect">
            <a:avLst>
              <a:gd name="adj" fmla="val 612084"/>
            </a:avLst>
          </a:prstGeom>
          <a:solidFill>
            <a:srgbClr val="4A2C85"/>
          </a:solidFill>
          <a:ln/>
        </p:spPr>
      </p:sp>
      <p:pic>
        <p:nvPicPr>
          <p:cNvPr id="13" name="Image 4" descr="preencoded.png">    </p:cNvPr>
          <p:cNvPicPr>
            <a:picLocks noChangeAspect="1"/>
          </p:cNvPicPr>
          <p:nvPr/>
        </p:nvPicPr>
        <p:blipFill>
          <a:blip r:embed="rId5"/>
          <a:stretch>
            <a:fillRect/>
          </a:stretch>
        </p:blipFill>
        <p:spPr>
          <a:xfrm>
            <a:off x="809863" y="4419005"/>
            <a:ext cx="6472476" cy="1279684"/>
          </a:xfrm>
          <a:prstGeom prst="rect">
            <a:avLst/>
          </a:prstGeom>
        </p:spPr>
      </p:pic>
      <p:pic>
        <p:nvPicPr>
          <p:cNvPr id="14" name="Image 5" descr="preencoded.png">    </p:cNvPr>
          <p:cNvPicPr>
            <a:picLocks noChangeAspect="1"/>
          </p:cNvPicPr>
          <p:nvPr/>
        </p:nvPicPr>
        <p:blipFill>
          <a:blip r:embed="rId6"/>
          <a:stretch>
            <a:fillRect/>
          </a:stretch>
        </p:blipFill>
        <p:spPr>
          <a:xfrm>
            <a:off x="3889891" y="4863584"/>
            <a:ext cx="312301" cy="390406"/>
          </a:xfrm>
          <a:prstGeom prst="rect">
            <a:avLst/>
          </a:prstGeom>
        </p:spPr>
      </p:pic>
      <p:sp>
        <p:nvSpPr>
          <p:cNvPr id="15" name="Text 7"/>
          <p:cNvSpPr/>
          <p:nvPr/>
        </p:nvSpPr>
        <p:spPr>
          <a:xfrm>
            <a:off x="7504390" y="4641056"/>
            <a:ext cx="2776180" cy="347067"/>
          </a:xfrm>
          <a:prstGeom prst="rect">
            <a:avLst/>
          </a:prstGeom>
          <a:noFill/>
          <a:ln/>
        </p:spPr>
        <p:txBody>
          <a:bodyPr wrap="none" lIns="0" tIns="0" rIns="0" bIns="0" rtlCol="0" anchor="t"/>
          <a:lstStyle/>
          <a:p>
            <a:pPr algn="l" indent="0" marL="0">
              <a:lnSpc>
                <a:spcPts val="2700"/>
              </a:lnSpc>
              <a:buNone/>
            </a:pPr>
            <a:r>
              <a:rPr lang="en-US" sz="2150" dirty="0">
                <a:solidFill>
                  <a:srgbClr val="DCD7E5"/>
                </a:solidFill>
                <a:latin typeface="Montserrat" pitchFamily="34" charset="0"/>
                <a:ea typeface="Montserrat" pitchFamily="34" charset="-122"/>
                <a:cs typeface="Montserrat" pitchFamily="34" charset="-120"/>
              </a:rPr>
              <a:t>Innovation</a:t>
            </a:r>
            <a:endParaRPr lang="en-US" sz="2150" dirty="0"/>
          </a:p>
        </p:txBody>
      </p:sp>
      <p:sp>
        <p:nvSpPr>
          <p:cNvPr id="16" name="Text 8"/>
          <p:cNvSpPr/>
          <p:nvPr/>
        </p:nvSpPr>
        <p:spPr>
          <a:xfrm>
            <a:off x="7504390" y="5121354"/>
            <a:ext cx="2986564" cy="355283"/>
          </a:xfrm>
          <a:prstGeom prst="rect">
            <a:avLst/>
          </a:prstGeom>
          <a:noFill/>
          <a:ln/>
        </p:spPr>
        <p:txBody>
          <a:bodyPr wrap="none" lIns="0" tIns="0" rIns="0" bIns="0" rtlCol="0" anchor="t"/>
          <a:lstStyle/>
          <a:p>
            <a:pPr algn="l" indent="0" marL="0">
              <a:lnSpc>
                <a:spcPts val="2750"/>
              </a:lnSpc>
              <a:buNone/>
            </a:pPr>
            <a:r>
              <a:rPr lang="en-US" sz="1700" dirty="0">
                <a:solidFill>
                  <a:srgbClr val="DCD7E5"/>
                </a:solidFill>
                <a:latin typeface="Heebo Light" pitchFamily="34" charset="0"/>
                <a:ea typeface="Heebo Light" pitchFamily="34" charset="-122"/>
                <a:cs typeface="Heebo Light" pitchFamily="34" charset="-120"/>
              </a:rPr>
              <a:t>Exploitation du potentiel de l'IA</a:t>
            </a:r>
            <a:endParaRPr lang="en-US" sz="1700" dirty="0"/>
          </a:p>
        </p:txBody>
      </p:sp>
      <p:sp>
        <p:nvSpPr>
          <p:cNvPr id="17" name="Text 9"/>
          <p:cNvSpPr/>
          <p:nvPr/>
        </p:nvSpPr>
        <p:spPr>
          <a:xfrm>
            <a:off x="777240" y="5948482"/>
            <a:ext cx="13075920" cy="1065848"/>
          </a:xfrm>
          <a:prstGeom prst="rect">
            <a:avLst/>
          </a:prstGeom>
          <a:noFill/>
          <a:ln/>
        </p:spPr>
        <p:txBody>
          <a:bodyPr wrap="square" lIns="0" tIns="0" rIns="0" bIns="0" rtlCol="0" anchor="t"/>
          <a:lstStyle/>
          <a:p>
            <a:pPr algn="l" indent="0" marL="0">
              <a:lnSpc>
                <a:spcPts val="2750"/>
              </a:lnSpc>
              <a:buNone/>
            </a:pPr>
            <a:r>
              <a:rPr lang="en-US" sz="1700" dirty="0">
                <a:solidFill>
                  <a:srgbClr val="DCD7E5"/>
                </a:solidFill>
                <a:latin typeface="Heebo Light" pitchFamily="34" charset="0"/>
                <a:ea typeface="Heebo Light" pitchFamily="34" charset="-122"/>
                <a:cs typeface="Heebo Light" pitchFamily="34" charset="-120"/>
              </a:rPr>
              <a:t>L'intelligence artificielle est une formidable opportunité pour les associations, mais son utilisation doit être encadrée pour garantir qu'elle reste alignée avec nos valeurs. Cette charte pose les bases d'un usage responsable, éthique et efficace de l'IA au sein de l'association [Nom de l'association].</a:t>
            </a:r>
            <a:endParaRPr lang="en-US" sz="1700" dirty="0"/>
          </a:p>
        </p:txBody>
      </p:sp>
      <p:sp>
        <p:nvSpPr>
          <p:cNvPr id="18" name="Text 10"/>
          <p:cNvSpPr/>
          <p:nvPr/>
        </p:nvSpPr>
        <p:spPr>
          <a:xfrm>
            <a:off x="777240" y="7264122"/>
            <a:ext cx="13075920" cy="355283"/>
          </a:xfrm>
          <a:prstGeom prst="rect">
            <a:avLst/>
          </a:prstGeom>
          <a:noFill/>
          <a:ln/>
        </p:spPr>
        <p:txBody>
          <a:bodyPr wrap="none" lIns="0" tIns="0" rIns="0" bIns="0" rtlCol="0" anchor="t"/>
          <a:lstStyle/>
          <a:p>
            <a:pPr algn="l" indent="0" marL="0">
              <a:lnSpc>
                <a:spcPts val="2750"/>
              </a:lnSpc>
              <a:buNone/>
            </a:pPr>
            <a:r>
              <a:rPr lang="en-US" sz="1700" dirty="0">
                <a:solidFill>
                  <a:srgbClr val="DCD7E5"/>
                </a:solidFill>
                <a:latin typeface="Heebo Light" pitchFamily="34" charset="0"/>
                <a:ea typeface="Heebo Light" pitchFamily="34" charset="-122"/>
                <a:cs typeface="Heebo Light" pitchFamily="34" charset="-120"/>
              </a:rPr>
              <a:t>Avec cette charte, nous affirmons notre engagement en faveur d'une technologie au service de l'humain, et non l'inverse.</a:t>
            </a:r>
            <a:endParaRPr lang="en-US" sz="1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76526" y="610791"/>
            <a:ext cx="5612130" cy="693301"/>
          </a:xfrm>
          <a:prstGeom prst="rect">
            <a:avLst/>
          </a:prstGeom>
          <a:noFill/>
          <a:ln/>
        </p:spPr>
        <p:txBody>
          <a:bodyPr wrap="none" lIns="0" tIns="0" rIns="0" bIns="0" rtlCol="0" anchor="t"/>
          <a:lstStyle/>
          <a:p>
            <a:pPr algn="l" indent="0" marL="0">
              <a:lnSpc>
                <a:spcPts val="5450"/>
              </a:lnSpc>
              <a:buNone/>
            </a:pPr>
            <a:r>
              <a:rPr lang="en-US" sz="4350" dirty="0">
                <a:solidFill>
                  <a:srgbClr val="F2F0F4"/>
                </a:solidFill>
                <a:latin typeface="Montserrat" pitchFamily="34" charset="0"/>
                <a:ea typeface="Montserrat" pitchFamily="34" charset="-122"/>
                <a:cs typeface="Montserrat" pitchFamily="34" charset="-120"/>
              </a:rPr>
              <a:t>Premier pas concret</a:t>
            </a:r>
            <a:endParaRPr lang="en-US" sz="4350" dirty="0"/>
          </a:p>
        </p:txBody>
      </p:sp>
      <p:sp>
        <p:nvSpPr>
          <p:cNvPr id="3" name="Shape 1"/>
          <p:cNvSpPr/>
          <p:nvPr/>
        </p:nvSpPr>
        <p:spPr>
          <a:xfrm>
            <a:off x="776526" y="1747838"/>
            <a:ext cx="2179439" cy="1278493"/>
          </a:xfrm>
          <a:prstGeom prst="roundRect">
            <a:avLst>
              <a:gd name="adj" fmla="val 7290"/>
            </a:avLst>
          </a:prstGeom>
          <a:solidFill>
            <a:srgbClr val="31136C"/>
          </a:solidFill>
          <a:ln w="7620">
            <a:solidFill>
              <a:srgbClr val="4A2C85"/>
            </a:solidFill>
            <a:prstDash val="solid"/>
          </a:ln>
        </p:spPr>
      </p:sp>
      <p:pic>
        <p:nvPicPr>
          <p:cNvPr id="4" name="Image 0" descr="preencoded.png">    </p:cNvPr>
          <p:cNvPicPr>
            <a:picLocks noChangeAspect="1"/>
          </p:cNvPicPr>
          <p:nvPr/>
        </p:nvPicPr>
        <p:blipFill>
          <a:blip r:embed="rId1"/>
          <a:stretch>
            <a:fillRect/>
          </a:stretch>
        </p:blipFill>
        <p:spPr>
          <a:xfrm>
            <a:off x="1710214" y="2192060"/>
            <a:ext cx="311944" cy="390049"/>
          </a:xfrm>
          <a:prstGeom prst="rect">
            <a:avLst/>
          </a:prstGeom>
        </p:spPr>
      </p:pic>
      <p:sp>
        <p:nvSpPr>
          <p:cNvPr id="5" name="Text 2"/>
          <p:cNvSpPr/>
          <p:nvPr/>
        </p:nvSpPr>
        <p:spPr>
          <a:xfrm>
            <a:off x="3177778" y="1969651"/>
            <a:ext cx="2897267" cy="346710"/>
          </a:xfrm>
          <a:prstGeom prst="rect">
            <a:avLst/>
          </a:prstGeom>
          <a:noFill/>
          <a:ln/>
        </p:spPr>
        <p:txBody>
          <a:bodyPr wrap="none" lIns="0" tIns="0" rIns="0" bIns="0" rtlCol="0" anchor="t"/>
          <a:lstStyle/>
          <a:p>
            <a:pPr algn="l" indent="0" marL="0">
              <a:lnSpc>
                <a:spcPts val="2700"/>
              </a:lnSpc>
              <a:buNone/>
            </a:pPr>
            <a:r>
              <a:rPr lang="en-US" sz="2150" dirty="0">
                <a:solidFill>
                  <a:srgbClr val="DCD7E5"/>
                </a:solidFill>
                <a:latin typeface="Montserrat" pitchFamily="34" charset="0"/>
                <a:ea typeface="Montserrat" pitchFamily="34" charset="-122"/>
                <a:cs typeface="Montserrat" pitchFamily="34" charset="-120"/>
              </a:rPr>
              <a:t>Adaptez cette charte</a:t>
            </a:r>
            <a:endParaRPr lang="en-US" sz="2150" dirty="0"/>
          </a:p>
        </p:txBody>
      </p:sp>
      <p:sp>
        <p:nvSpPr>
          <p:cNvPr id="6" name="Text 3"/>
          <p:cNvSpPr/>
          <p:nvPr/>
        </p:nvSpPr>
        <p:spPr>
          <a:xfrm>
            <a:off x="3177778" y="2449473"/>
            <a:ext cx="6344841" cy="355044"/>
          </a:xfrm>
          <a:prstGeom prst="rect">
            <a:avLst/>
          </a:prstGeom>
          <a:noFill/>
          <a:ln/>
        </p:spPr>
        <p:txBody>
          <a:bodyPr wrap="none" lIns="0" tIns="0" rIns="0" bIns="0" rtlCol="0" anchor="t"/>
          <a:lstStyle/>
          <a:p>
            <a:pPr algn="l" indent="0" marL="0">
              <a:lnSpc>
                <a:spcPts val="2750"/>
              </a:lnSpc>
              <a:buNone/>
            </a:pPr>
            <a:r>
              <a:rPr lang="en-US" sz="1700" dirty="0">
                <a:solidFill>
                  <a:srgbClr val="DCD7E5"/>
                </a:solidFill>
                <a:latin typeface="Heebo Light" pitchFamily="34" charset="0"/>
                <a:ea typeface="Heebo Light" pitchFamily="34" charset="-122"/>
                <a:cs typeface="Heebo Light" pitchFamily="34" charset="-120"/>
              </a:rPr>
              <a:t>Personnalisez pour votre structure et soumettez-la à votre équipe</a:t>
            </a:r>
            <a:endParaRPr lang="en-US" sz="1700" dirty="0"/>
          </a:p>
        </p:txBody>
      </p:sp>
      <p:sp>
        <p:nvSpPr>
          <p:cNvPr id="7" name="Shape 4"/>
          <p:cNvSpPr/>
          <p:nvPr/>
        </p:nvSpPr>
        <p:spPr>
          <a:xfrm>
            <a:off x="3066812" y="3011091"/>
            <a:ext cx="10676215" cy="15240"/>
          </a:xfrm>
          <a:prstGeom prst="roundRect">
            <a:avLst>
              <a:gd name="adj" fmla="val 611526"/>
            </a:avLst>
          </a:prstGeom>
          <a:solidFill>
            <a:srgbClr val="4A2C85"/>
          </a:solidFill>
          <a:ln/>
        </p:spPr>
      </p:sp>
      <p:sp>
        <p:nvSpPr>
          <p:cNvPr id="8" name="Shape 5"/>
          <p:cNvSpPr/>
          <p:nvPr/>
        </p:nvSpPr>
        <p:spPr>
          <a:xfrm>
            <a:off x="776526" y="3137178"/>
            <a:ext cx="4358997" cy="1278493"/>
          </a:xfrm>
          <a:prstGeom prst="roundRect">
            <a:avLst>
              <a:gd name="adj" fmla="val 7290"/>
            </a:avLst>
          </a:prstGeom>
          <a:solidFill>
            <a:srgbClr val="31136C"/>
          </a:solidFill>
          <a:ln w="7620">
            <a:solidFill>
              <a:srgbClr val="4A2C85"/>
            </a:solidFill>
            <a:prstDash val="solid"/>
          </a:ln>
        </p:spPr>
      </p:sp>
      <p:pic>
        <p:nvPicPr>
          <p:cNvPr id="9" name="Image 1" descr="preencoded.png">    </p:cNvPr>
          <p:cNvPicPr>
            <a:picLocks noChangeAspect="1"/>
          </p:cNvPicPr>
          <p:nvPr/>
        </p:nvPicPr>
        <p:blipFill>
          <a:blip r:embed="rId2"/>
          <a:stretch>
            <a:fillRect/>
          </a:stretch>
        </p:blipFill>
        <p:spPr>
          <a:xfrm>
            <a:off x="2799993" y="3581400"/>
            <a:ext cx="311944" cy="390049"/>
          </a:xfrm>
          <a:prstGeom prst="rect">
            <a:avLst/>
          </a:prstGeom>
        </p:spPr>
      </p:pic>
      <p:sp>
        <p:nvSpPr>
          <p:cNvPr id="10" name="Text 6"/>
          <p:cNvSpPr/>
          <p:nvPr/>
        </p:nvSpPr>
        <p:spPr>
          <a:xfrm>
            <a:off x="5357336" y="3358991"/>
            <a:ext cx="2784396" cy="346710"/>
          </a:xfrm>
          <a:prstGeom prst="rect">
            <a:avLst/>
          </a:prstGeom>
          <a:noFill/>
          <a:ln/>
        </p:spPr>
        <p:txBody>
          <a:bodyPr wrap="none" lIns="0" tIns="0" rIns="0" bIns="0" rtlCol="0" anchor="t"/>
          <a:lstStyle/>
          <a:p>
            <a:pPr algn="l" indent="0" marL="0">
              <a:lnSpc>
                <a:spcPts val="2700"/>
              </a:lnSpc>
              <a:buNone/>
            </a:pPr>
            <a:r>
              <a:rPr lang="en-US" sz="2150" dirty="0">
                <a:solidFill>
                  <a:srgbClr val="DCD7E5"/>
                </a:solidFill>
                <a:latin typeface="Montserrat" pitchFamily="34" charset="0"/>
                <a:ea typeface="Montserrat" pitchFamily="34" charset="-122"/>
                <a:cs typeface="Montserrat" pitchFamily="34" charset="-120"/>
              </a:rPr>
              <a:t>Organisez un atelier</a:t>
            </a:r>
            <a:endParaRPr lang="en-US" sz="2150" dirty="0"/>
          </a:p>
        </p:txBody>
      </p:sp>
      <p:sp>
        <p:nvSpPr>
          <p:cNvPr id="11" name="Text 7"/>
          <p:cNvSpPr/>
          <p:nvPr/>
        </p:nvSpPr>
        <p:spPr>
          <a:xfrm>
            <a:off x="5357336" y="3838813"/>
            <a:ext cx="4346377" cy="355044"/>
          </a:xfrm>
          <a:prstGeom prst="rect">
            <a:avLst/>
          </a:prstGeom>
          <a:noFill/>
          <a:ln/>
        </p:spPr>
        <p:txBody>
          <a:bodyPr wrap="none" lIns="0" tIns="0" rIns="0" bIns="0" rtlCol="0" anchor="t"/>
          <a:lstStyle/>
          <a:p>
            <a:pPr algn="l" indent="0" marL="0">
              <a:lnSpc>
                <a:spcPts val="2750"/>
              </a:lnSpc>
              <a:buNone/>
            </a:pPr>
            <a:r>
              <a:rPr lang="en-US" sz="1700" dirty="0">
                <a:solidFill>
                  <a:srgbClr val="DCD7E5"/>
                </a:solidFill>
                <a:latin typeface="Heebo Light" pitchFamily="34" charset="0"/>
                <a:ea typeface="Heebo Light" pitchFamily="34" charset="-122"/>
                <a:cs typeface="Heebo Light" pitchFamily="34" charset="-120"/>
              </a:rPr>
              <a:t>Sensibilisez vos bénévoles et salariés sur l'IA</a:t>
            </a:r>
            <a:endParaRPr lang="en-US" sz="1700" dirty="0"/>
          </a:p>
        </p:txBody>
      </p:sp>
      <p:sp>
        <p:nvSpPr>
          <p:cNvPr id="12" name="Shape 8"/>
          <p:cNvSpPr/>
          <p:nvPr/>
        </p:nvSpPr>
        <p:spPr>
          <a:xfrm>
            <a:off x="5246370" y="4400431"/>
            <a:ext cx="8496657" cy="15240"/>
          </a:xfrm>
          <a:prstGeom prst="roundRect">
            <a:avLst>
              <a:gd name="adj" fmla="val 611526"/>
            </a:avLst>
          </a:prstGeom>
          <a:solidFill>
            <a:srgbClr val="4A2C85"/>
          </a:solidFill>
          <a:ln/>
        </p:spPr>
      </p:sp>
      <p:sp>
        <p:nvSpPr>
          <p:cNvPr id="13" name="Shape 9"/>
          <p:cNvSpPr/>
          <p:nvPr/>
        </p:nvSpPr>
        <p:spPr>
          <a:xfrm>
            <a:off x="776526" y="4526518"/>
            <a:ext cx="6538674" cy="1278493"/>
          </a:xfrm>
          <a:prstGeom prst="roundRect">
            <a:avLst>
              <a:gd name="adj" fmla="val 7290"/>
            </a:avLst>
          </a:prstGeom>
          <a:solidFill>
            <a:srgbClr val="31136C"/>
          </a:solidFill>
          <a:ln w="7620">
            <a:solidFill>
              <a:srgbClr val="4A2C85"/>
            </a:solidFill>
            <a:prstDash val="solid"/>
          </a:ln>
        </p:spPr>
      </p:sp>
      <p:pic>
        <p:nvPicPr>
          <p:cNvPr id="14" name="Image 2" descr="preencoded.png">    </p:cNvPr>
          <p:cNvPicPr>
            <a:picLocks noChangeAspect="1"/>
          </p:cNvPicPr>
          <p:nvPr/>
        </p:nvPicPr>
        <p:blipFill>
          <a:blip r:embed="rId3"/>
          <a:stretch>
            <a:fillRect/>
          </a:stretch>
        </p:blipFill>
        <p:spPr>
          <a:xfrm>
            <a:off x="3889891" y="4970740"/>
            <a:ext cx="311944" cy="390049"/>
          </a:xfrm>
          <a:prstGeom prst="rect">
            <a:avLst/>
          </a:prstGeom>
        </p:spPr>
      </p:pic>
      <p:sp>
        <p:nvSpPr>
          <p:cNvPr id="15" name="Text 10"/>
          <p:cNvSpPr/>
          <p:nvPr/>
        </p:nvSpPr>
        <p:spPr>
          <a:xfrm>
            <a:off x="7537013" y="4748332"/>
            <a:ext cx="3105507" cy="346710"/>
          </a:xfrm>
          <a:prstGeom prst="rect">
            <a:avLst/>
          </a:prstGeom>
          <a:noFill/>
          <a:ln/>
        </p:spPr>
        <p:txBody>
          <a:bodyPr wrap="none" lIns="0" tIns="0" rIns="0" bIns="0" rtlCol="0" anchor="t"/>
          <a:lstStyle/>
          <a:p>
            <a:pPr algn="l" indent="0" marL="0">
              <a:lnSpc>
                <a:spcPts val="2700"/>
              </a:lnSpc>
              <a:buNone/>
            </a:pPr>
            <a:r>
              <a:rPr lang="en-US" sz="2150" dirty="0">
                <a:solidFill>
                  <a:srgbClr val="DCD7E5"/>
                </a:solidFill>
                <a:latin typeface="Montserrat" pitchFamily="34" charset="0"/>
                <a:ea typeface="Montserrat" pitchFamily="34" charset="-122"/>
                <a:cs typeface="Montserrat" pitchFamily="34" charset="-120"/>
              </a:rPr>
              <a:t>Testez une application</a:t>
            </a:r>
            <a:endParaRPr lang="en-US" sz="2150" dirty="0"/>
          </a:p>
        </p:txBody>
      </p:sp>
      <p:sp>
        <p:nvSpPr>
          <p:cNvPr id="16" name="Text 11"/>
          <p:cNvSpPr/>
          <p:nvPr/>
        </p:nvSpPr>
        <p:spPr>
          <a:xfrm>
            <a:off x="7537013" y="5228153"/>
            <a:ext cx="5207794" cy="355044"/>
          </a:xfrm>
          <a:prstGeom prst="rect">
            <a:avLst/>
          </a:prstGeom>
          <a:noFill/>
          <a:ln/>
        </p:spPr>
        <p:txBody>
          <a:bodyPr wrap="none" lIns="0" tIns="0" rIns="0" bIns="0" rtlCol="0" anchor="t"/>
          <a:lstStyle/>
          <a:p>
            <a:pPr algn="l" indent="0" marL="0">
              <a:lnSpc>
                <a:spcPts val="2750"/>
              </a:lnSpc>
              <a:buNone/>
            </a:pPr>
            <a:r>
              <a:rPr lang="en-US" sz="1700" dirty="0">
                <a:solidFill>
                  <a:srgbClr val="DCD7E5"/>
                </a:solidFill>
                <a:latin typeface="Heebo Light" pitchFamily="34" charset="0"/>
                <a:ea typeface="Heebo Light" pitchFamily="34" charset="-122"/>
                <a:cs typeface="Heebo Light" pitchFamily="34" charset="-120"/>
              </a:rPr>
              <a:t>Expérimentez avec la rédaction ou création de visuels</a:t>
            </a:r>
            <a:endParaRPr lang="en-US" sz="1700" dirty="0"/>
          </a:p>
        </p:txBody>
      </p:sp>
      <p:sp>
        <p:nvSpPr>
          <p:cNvPr id="17" name="Text 12"/>
          <p:cNvSpPr/>
          <p:nvPr/>
        </p:nvSpPr>
        <p:spPr>
          <a:xfrm>
            <a:off x="776526" y="6054566"/>
            <a:ext cx="13077349" cy="355044"/>
          </a:xfrm>
          <a:prstGeom prst="rect">
            <a:avLst/>
          </a:prstGeom>
          <a:noFill/>
          <a:ln/>
        </p:spPr>
        <p:txBody>
          <a:bodyPr wrap="none" lIns="0" tIns="0" rIns="0" bIns="0" rtlCol="0" anchor="t"/>
          <a:lstStyle/>
          <a:p>
            <a:pPr algn="l" indent="0" marL="0">
              <a:lnSpc>
                <a:spcPts val="2750"/>
              </a:lnSpc>
              <a:buNone/>
            </a:pPr>
            <a:r>
              <a:rPr lang="en-US" sz="1700" dirty="0">
                <a:solidFill>
                  <a:srgbClr val="DCD7E5"/>
                </a:solidFill>
                <a:latin typeface="Heebo Light" pitchFamily="34" charset="0"/>
                <a:ea typeface="Heebo Light" pitchFamily="34" charset="-122"/>
                <a:cs typeface="Heebo Light" pitchFamily="34" charset="-120"/>
              </a:rPr>
              <a:t>1. Adaptez cette charte à votre structure et soumettez-la à votre équipe pour validation.</a:t>
            </a:r>
            <a:endParaRPr lang="en-US" sz="1700" dirty="0"/>
          </a:p>
        </p:txBody>
      </p:sp>
      <p:sp>
        <p:nvSpPr>
          <p:cNvPr id="18" name="Text 13"/>
          <p:cNvSpPr/>
          <p:nvPr/>
        </p:nvSpPr>
        <p:spPr>
          <a:xfrm>
            <a:off x="776526" y="6659166"/>
            <a:ext cx="13077349" cy="355044"/>
          </a:xfrm>
          <a:prstGeom prst="rect">
            <a:avLst/>
          </a:prstGeom>
          <a:noFill/>
          <a:ln/>
        </p:spPr>
        <p:txBody>
          <a:bodyPr wrap="none" lIns="0" tIns="0" rIns="0" bIns="0" rtlCol="0" anchor="t"/>
          <a:lstStyle/>
          <a:p>
            <a:pPr algn="l" indent="0" marL="0">
              <a:lnSpc>
                <a:spcPts val="2750"/>
              </a:lnSpc>
              <a:buNone/>
            </a:pPr>
            <a:r>
              <a:rPr lang="en-US" sz="1700" dirty="0">
                <a:solidFill>
                  <a:srgbClr val="DCD7E5"/>
                </a:solidFill>
                <a:latin typeface="Heebo Light" pitchFamily="34" charset="0"/>
                <a:ea typeface="Heebo Light" pitchFamily="34" charset="-122"/>
                <a:cs typeface="Heebo Light" pitchFamily="34" charset="-120"/>
              </a:rPr>
              <a:t>2. Organisez un atelier de sensibilisation sur l'IA avec vos bénévoles et salariés.</a:t>
            </a:r>
            <a:endParaRPr lang="en-US" sz="1700" dirty="0"/>
          </a:p>
        </p:txBody>
      </p:sp>
      <p:sp>
        <p:nvSpPr>
          <p:cNvPr id="19" name="Text 14"/>
          <p:cNvSpPr/>
          <p:nvPr/>
        </p:nvSpPr>
        <p:spPr>
          <a:xfrm>
            <a:off x="776526" y="7263765"/>
            <a:ext cx="13077349" cy="355044"/>
          </a:xfrm>
          <a:prstGeom prst="rect">
            <a:avLst/>
          </a:prstGeom>
          <a:noFill/>
          <a:ln/>
        </p:spPr>
        <p:txBody>
          <a:bodyPr wrap="none" lIns="0" tIns="0" rIns="0" bIns="0" rtlCol="0" anchor="t"/>
          <a:lstStyle/>
          <a:p>
            <a:pPr algn="l" indent="0" marL="0">
              <a:lnSpc>
                <a:spcPts val="2750"/>
              </a:lnSpc>
              <a:buNone/>
            </a:pPr>
            <a:r>
              <a:rPr lang="en-US" sz="1700" dirty="0">
                <a:solidFill>
                  <a:srgbClr val="DCD7E5"/>
                </a:solidFill>
                <a:latin typeface="Heebo Light" pitchFamily="34" charset="0"/>
                <a:ea typeface="Heebo Light" pitchFamily="34" charset="-122"/>
                <a:cs typeface="Heebo Light" pitchFamily="34" charset="-120"/>
              </a:rPr>
              <a:t>3. Testez une première application IA (rédaction de contenu, création de visuels…) en respectant les principes de cette charte.</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2025-04-26T18:03:56Z</dcterms:created>
  <dcterms:modified xsi:type="dcterms:W3CDTF">2025-04-26T18:03:56Z</dcterms:modified>
</cp:coreProperties>
</file>