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4630400" cy="8229600"/>
  <p:notesSz cx="8229600" cy="14630400"/>
  <p:embeddedFontLst>
    <p:embeddedFont>
      <p:font typeface="Montserrat"/>
      <p:regular r:id="rId24"/>
    </p:embeddedFont>
    <p:embeddedFont>
      <p:font typeface="Montserrat"/>
      <p:regular r:id="rId25"/>
    </p:embeddedFont>
    <p:embeddedFont>
      <p:font typeface="Montserrat"/>
      <p:regular r:id="rId26"/>
    </p:embeddedFont>
    <p:embeddedFont>
      <p:font typeface="Montserrat"/>
      <p:regular r:id="rId27"/>
    </p:embeddedFont>
    <p:embeddedFont>
      <p:font typeface="Heebo Light"/>
      <p:regular r:id="rId28"/>
    </p:embeddedFont>
    <p:embeddedFont>
      <p:font typeface="Heebo Light"/>
      <p:regular r:id="rId29"/>
    </p:embeddedFont>
  </p:embeddedFon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 Id="rId29" Type="http://schemas.openxmlformats.org/officeDocument/2006/relationships/font" Target="fonts/font6.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1005-1.png"/><Relationship Id="rId2"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image" Target="../media/image-1006-1.png"/><Relationship Id="rId2"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image" Target="../media/image-1007-1.png"/><Relationship Id="rId2"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image" Target="../media/image-1009-1.png"/><Relationship Id="rId2"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image" Target="../media/image-1010-1.png"/><Relationship Id="rId2"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image" Target="../media/image-1011-1.png"/><Relationship Id="rId2"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image" Target="../media/image-1012-1.png"/><Relationship Id="rId2"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image" Target="../media/image-1013-1.png"/><Relationship Id="rId2"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image" Target="../media/image-1014-1.png"/><Relationship Id="rId2"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image" Target="../media/image-1015-1.png"/><Relationship Id="rId2"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image" Target="../media/image-1016-1.png"/><Relationship Id="rId2"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image" Target="../media/image-1017-1.png"/><Relationship Id="rId2"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image" Target="../media/image-101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slideLayout" Target="../slideLayouts/slideLayout3.xml"/><Relationship Id="rId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4.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5.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6.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slideLayout" Target="../slideLayouts/slideLayout7.xml"/><Relationship Id="rId10"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slideLayout" Target="../slideLayouts/slideLayout8.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slideLayout" Target="../slideLayouts/slideLayout11.xml"/><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12.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3.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image" Target="../media/image-13-8.png"/><Relationship Id="rId9" Type="http://schemas.openxmlformats.org/officeDocument/2006/relationships/slideLayout" Target="../slideLayouts/slideLayout14.xml"/><Relationship Id="rId10"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5.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image" Target="../media/image-16-7.png"/><Relationship Id="rId8" Type="http://schemas.openxmlformats.org/officeDocument/2006/relationships/image" Target="../media/image-16-8.png"/><Relationship Id="rId9" Type="http://schemas.openxmlformats.org/officeDocument/2006/relationships/slideLayout" Target="../slideLayouts/slideLayout17.xml"/><Relationship Id="rId10"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8.xml"/><Relationship Id="rId3"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793790" y="2683073"/>
            <a:ext cx="7556421" cy="2126337"/>
          </a:xfrm>
          <a:prstGeom prst="rect">
            <a:avLst/>
          </a:prstGeom>
          <a:noFill/>
          <a:ln/>
        </p:spPr>
        <p:txBody>
          <a:bodyPr wrap="square" lIns="0" tIns="0" rIns="0" bIns="0" rtlCol="0" anchor="t"/>
          <a:lstStyle/>
          <a:p>
            <a:pPr algn="l" indent="0" marL="0">
              <a:lnSpc>
                <a:spcPts val="5550"/>
              </a:lnSpc>
              <a:buNone/>
            </a:pPr>
            <a:r>
              <a:rPr lang="en-US" sz="4450" dirty="0">
                <a:solidFill>
                  <a:srgbClr val="F2F0F4"/>
                </a:solidFill>
                <a:latin typeface="Montserrat" pitchFamily="34" charset="0"/>
                <a:ea typeface="Montserrat" pitchFamily="34" charset="-122"/>
                <a:cs typeface="Montserrat" pitchFamily="34" charset="-120"/>
              </a:rPr>
              <a:t>Générer des idées de contenus grâce à l'IA (brainstorming assisté)</a:t>
            </a:r>
            <a:endParaRPr lang="en-US" sz="4450" dirty="0"/>
          </a:p>
        </p:txBody>
      </p:sp>
      <p:sp>
        <p:nvSpPr>
          <p:cNvPr id="4" name="Shape 1"/>
          <p:cNvSpPr/>
          <p:nvPr/>
        </p:nvSpPr>
        <p:spPr>
          <a:xfrm>
            <a:off x="793790" y="5166479"/>
            <a:ext cx="362903" cy="362903"/>
          </a:xfrm>
          <a:prstGeom prst="roundRect">
            <a:avLst>
              <a:gd name="adj" fmla="val 25194296"/>
            </a:avLst>
          </a:prstGeom>
          <a:noFill/>
          <a:ln w="7620">
            <a:solidFill>
              <a:srgbClr val="4D4D51"/>
            </a:solidFill>
            <a:prstDash val="solid"/>
          </a:ln>
        </p:spPr>
      </p:sp>
      <p:pic>
        <p:nvPicPr>
          <p:cNvPr id="5" name="Image 1" descr="preencoded.png">    </p:cNvPr>
          <p:cNvPicPr>
            <a:picLocks noChangeAspect="1"/>
          </p:cNvPicPr>
          <p:nvPr/>
        </p:nvPicPr>
        <p:blipFill>
          <a:blip r:embed="rId2"/>
          <a:stretch>
            <a:fillRect/>
          </a:stretch>
        </p:blipFill>
        <p:spPr>
          <a:xfrm>
            <a:off x="801410" y="5174099"/>
            <a:ext cx="347663" cy="347663"/>
          </a:xfrm>
          <a:prstGeom prst="rect">
            <a:avLst/>
          </a:prstGeom>
        </p:spPr>
      </p:pic>
      <p:sp>
        <p:nvSpPr>
          <p:cNvPr id="6" name="Text 2"/>
          <p:cNvSpPr/>
          <p:nvPr/>
        </p:nvSpPr>
        <p:spPr>
          <a:xfrm>
            <a:off x="1270040" y="5149572"/>
            <a:ext cx="1698784" cy="396835"/>
          </a:xfrm>
          <a:prstGeom prst="rect">
            <a:avLst/>
          </a:prstGeom>
          <a:noFill/>
          <a:ln/>
        </p:spPr>
        <p:txBody>
          <a:bodyPr wrap="none" lIns="0" tIns="0" rIns="0" bIns="0" rtlCol="0" anchor="t"/>
          <a:lstStyle/>
          <a:p>
            <a:pPr algn="l" indent="0" marL="0">
              <a:lnSpc>
                <a:spcPts val="3100"/>
              </a:lnSpc>
              <a:buNone/>
            </a:pPr>
            <a:r>
              <a:rPr lang="en-US" sz="2200" b="1" dirty="0">
                <a:solidFill>
                  <a:srgbClr val="DCD7E5"/>
                </a:solidFill>
                <a:latin typeface="Heebo Bold" pitchFamily="34" charset="0"/>
                <a:ea typeface="Heebo Bold" pitchFamily="34" charset="-122"/>
                <a:cs typeface="Heebo Bold" pitchFamily="34" charset="-120"/>
              </a:rPr>
              <a:t>par XAIAHUB</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93790" y="1924883"/>
            <a:ext cx="5670590" cy="708779"/>
          </a:xfrm>
          <a:prstGeom prst="rect">
            <a:avLst/>
          </a:prstGeom>
          <a:noFill/>
          <a:ln/>
        </p:spPr>
        <p:txBody>
          <a:bodyPr wrap="none" lIns="0" tIns="0" rIns="0" bIns="0" rtlCol="0" anchor="t"/>
          <a:lstStyle/>
          <a:p>
            <a:pPr algn="l" indent="0" marL="0">
              <a:lnSpc>
                <a:spcPts val="5550"/>
              </a:lnSpc>
              <a:buNone/>
            </a:pPr>
            <a:r>
              <a:rPr lang="en-US" sz="4450" dirty="0">
                <a:solidFill>
                  <a:srgbClr val="F2F0F4"/>
                </a:solidFill>
                <a:latin typeface="Montserrat" pitchFamily="34" charset="0"/>
                <a:ea typeface="Montserrat" pitchFamily="34" charset="-122"/>
                <a:cs typeface="Montserrat" pitchFamily="34" charset="-120"/>
              </a:rPr>
              <a:t>Objectifs pratiques</a:t>
            </a:r>
            <a:endParaRPr lang="en-US" sz="4450" dirty="0"/>
          </a:p>
        </p:txBody>
      </p:sp>
      <p:sp>
        <p:nvSpPr>
          <p:cNvPr id="3" name="Shape 1"/>
          <p:cNvSpPr/>
          <p:nvPr/>
        </p:nvSpPr>
        <p:spPr>
          <a:xfrm>
            <a:off x="793790" y="3342442"/>
            <a:ext cx="510302" cy="510302"/>
          </a:xfrm>
          <a:prstGeom prst="roundRect">
            <a:avLst>
              <a:gd name="adj" fmla="val 18669"/>
            </a:avLst>
          </a:prstGeom>
          <a:solidFill>
            <a:srgbClr val="31136C"/>
          </a:solidFill>
          <a:ln w="7620">
            <a:solidFill>
              <a:srgbClr val="4A2C85"/>
            </a:solidFill>
            <a:prstDash val="solid"/>
          </a:ln>
        </p:spPr>
      </p:sp>
      <p:pic>
        <p:nvPicPr>
          <p:cNvPr id="4" name="Image 0" descr="preencoded.png">    </p:cNvPr>
          <p:cNvPicPr>
            <a:picLocks noChangeAspect="1"/>
          </p:cNvPicPr>
          <p:nvPr/>
        </p:nvPicPr>
        <p:blipFill>
          <a:blip r:embed="rId1"/>
          <a:stretch>
            <a:fillRect/>
          </a:stretch>
        </p:blipFill>
        <p:spPr>
          <a:xfrm>
            <a:off x="878860" y="3384947"/>
            <a:ext cx="340162" cy="425291"/>
          </a:xfrm>
          <a:prstGeom prst="rect">
            <a:avLst/>
          </a:prstGeom>
        </p:spPr>
      </p:pic>
      <p:sp>
        <p:nvSpPr>
          <p:cNvPr id="5" name="Text 2"/>
          <p:cNvSpPr/>
          <p:nvPr/>
        </p:nvSpPr>
        <p:spPr>
          <a:xfrm>
            <a:off x="1530906" y="3342442"/>
            <a:ext cx="3459242" cy="1417320"/>
          </a:xfrm>
          <a:prstGeom prst="rect">
            <a:avLst/>
          </a:prstGeom>
          <a:noFill/>
          <a:ln/>
        </p:spPr>
        <p:txBody>
          <a:bodyPr wrap="square" lIns="0" tIns="0" rIns="0" bIns="0" rtlCol="0" anchor="t"/>
          <a:lstStyle/>
          <a:p>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Utiliser l'IA (comme ChatGPT) pour stimuler vos brainstormings de contenus.</a:t>
            </a:r>
            <a:endParaRPr lang="en-US" sz="2200" dirty="0"/>
          </a:p>
        </p:txBody>
      </p:sp>
      <p:sp>
        <p:nvSpPr>
          <p:cNvPr id="6" name="Shape 3"/>
          <p:cNvSpPr/>
          <p:nvPr/>
        </p:nvSpPr>
        <p:spPr>
          <a:xfrm>
            <a:off x="5216962" y="3342442"/>
            <a:ext cx="510302" cy="510302"/>
          </a:xfrm>
          <a:prstGeom prst="roundRect">
            <a:avLst>
              <a:gd name="adj" fmla="val 18669"/>
            </a:avLst>
          </a:prstGeom>
          <a:solidFill>
            <a:srgbClr val="31136C"/>
          </a:solidFill>
          <a:ln w="7620">
            <a:solidFill>
              <a:srgbClr val="4A2C85"/>
            </a:solidFill>
            <a:prstDash val="solid"/>
          </a:ln>
        </p:spPr>
      </p:sp>
      <p:pic>
        <p:nvPicPr>
          <p:cNvPr id="7" name="Image 1" descr="preencoded.png">    </p:cNvPr>
          <p:cNvPicPr>
            <a:picLocks noChangeAspect="1"/>
          </p:cNvPicPr>
          <p:nvPr/>
        </p:nvPicPr>
        <p:blipFill>
          <a:blip r:embed="rId2"/>
          <a:stretch>
            <a:fillRect/>
          </a:stretch>
        </p:blipFill>
        <p:spPr>
          <a:xfrm>
            <a:off x="5302032" y="3384947"/>
            <a:ext cx="340162" cy="425291"/>
          </a:xfrm>
          <a:prstGeom prst="rect">
            <a:avLst/>
          </a:prstGeom>
        </p:spPr>
      </p:pic>
      <p:sp>
        <p:nvSpPr>
          <p:cNvPr id="8" name="Text 4"/>
          <p:cNvSpPr/>
          <p:nvPr/>
        </p:nvSpPr>
        <p:spPr>
          <a:xfrm>
            <a:off x="5954078" y="3342442"/>
            <a:ext cx="3459242" cy="1062990"/>
          </a:xfrm>
          <a:prstGeom prst="rect">
            <a:avLst/>
          </a:prstGeom>
          <a:noFill/>
          <a:ln/>
        </p:spPr>
        <p:txBody>
          <a:bodyPr wrap="square" lIns="0" tIns="0" rIns="0" bIns="0" rtlCol="0" anchor="t"/>
          <a:lstStyle/>
          <a:p>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Formuler des prompts adaptés pour obtenir des idées pertinentes.</a:t>
            </a:r>
            <a:endParaRPr lang="en-US" sz="2200" dirty="0"/>
          </a:p>
        </p:txBody>
      </p:sp>
      <p:sp>
        <p:nvSpPr>
          <p:cNvPr id="9" name="Shape 5"/>
          <p:cNvSpPr/>
          <p:nvPr/>
        </p:nvSpPr>
        <p:spPr>
          <a:xfrm>
            <a:off x="9640133" y="3342442"/>
            <a:ext cx="510302" cy="510302"/>
          </a:xfrm>
          <a:prstGeom prst="roundRect">
            <a:avLst>
              <a:gd name="adj" fmla="val 18669"/>
            </a:avLst>
          </a:prstGeom>
          <a:solidFill>
            <a:srgbClr val="31136C"/>
          </a:solidFill>
          <a:ln w="7620">
            <a:solidFill>
              <a:srgbClr val="4A2C85"/>
            </a:solidFill>
            <a:prstDash val="solid"/>
          </a:ln>
        </p:spPr>
      </p:sp>
      <p:pic>
        <p:nvPicPr>
          <p:cNvPr id="10" name="Image 2" descr="preencoded.png">    </p:cNvPr>
          <p:cNvPicPr>
            <a:picLocks noChangeAspect="1"/>
          </p:cNvPicPr>
          <p:nvPr/>
        </p:nvPicPr>
        <p:blipFill>
          <a:blip r:embed="rId3"/>
          <a:stretch>
            <a:fillRect/>
          </a:stretch>
        </p:blipFill>
        <p:spPr>
          <a:xfrm>
            <a:off x="9725204" y="3384947"/>
            <a:ext cx="340162" cy="425291"/>
          </a:xfrm>
          <a:prstGeom prst="rect">
            <a:avLst/>
          </a:prstGeom>
        </p:spPr>
      </p:pic>
      <p:sp>
        <p:nvSpPr>
          <p:cNvPr id="11" name="Text 6"/>
          <p:cNvSpPr/>
          <p:nvPr/>
        </p:nvSpPr>
        <p:spPr>
          <a:xfrm>
            <a:off x="10377249" y="3342442"/>
            <a:ext cx="3459242" cy="1062990"/>
          </a:xfrm>
          <a:prstGeom prst="rect">
            <a:avLst/>
          </a:prstGeom>
          <a:noFill/>
          <a:ln/>
        </p:spPr>
        <p:txBody>
          <a:bodyPr wrap="square" lIns="0" tIns="0" rIns="0" bIns="0" rtlCol="0" anchor="t"/>
          <a:lstStyle/>
          <a:p>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Construire un calendrier éditorial en combinant créativité humaine et IA.</a:t>
            </a:r>
            <a:endParaRPr lang="en-US" sz="2200" dirty="0"/>
          </a:p>
        </p:txBody>
      </p:sp>
      <p:sp>
        <p:nvSpPr>
          <p:cNvPr id="12" name="Shape 7"/>
          <p:cNvSpPr/>
          <p:nvPr/>
        </p:nvSpPr>
        <p:spPr>
          <a:xfrm>
            <a:off x="793790" y="5241727"/>
            <a:ext cx="510302" cy="510302"/>
          </a:xfrm>
          <a:prstGeom prst="roundRect">
            <a:avLst>
              <a:gd name="adj" fmla="val 18669"/>
            </a:avLst>
          </a:prstGeom>
          <a:solidFill>
            <a:srgbClr val="31136C"/>
          </a:solidFill>
          <a:ln w="7620">
            <a:solidFill>
              <a:srgbClr val="4A2C85"/>
            </a:solidFill>
            <a:prstDash val="solid"/>
          </a:ln>
        </p:spPr>
      </p:sp>
      <p:pic>
        <p:nvPicPr>
          <p:cNvPr id="13" name="Image 3" descr="preencoded.png">    </p:cNvPr>
          <p:cNvPicPr>
            <a:picLocks noChangeAspect="1"/>
          </p:cNvPicPr>
          <p:nvPr/>
        </p:nvPicPr>
        <p:blipFill>
          <a:blip r:embed="rId4"/>
          <a:stretch>
            <a:fillRect/>
          </a:stretch>
        </p:blipFill>
        <p:spPr>
          <a:xfrm>
            <a:off x="878860" y="5284232"/>
            <a:ext cx="340162" cy="425291"/>
          </a:xfrm>
          <a:prstGeom prst="rect">
            <a:avLst/>
          </a:prstGeom>
        </p:spPr>
      </p:pic>
      <p:sp>
        <p:nvSpPr>
          <p:cNvPr id="14" name="Text 8"/>
          <p:cNvSpPr/>
          <p:nvPr/>
        </p:nvSpPr>
        <p:spPr>
          <a:xfrm>
            <a:off x="1530906" y="5241727"/>
            <a:ext cx="5670947" cy="708660"/>
          </a:xfrm>
          <a:prstGeom prst="rect">
            <a:avLst/>
          </a:prstGeom>
          <a:noFill/>
          <a:ln/>
        </p:spPr>
        <p:txBody>
          <a:bodyPr wrap="square" lIns="0" tIns="0" rIns="0" bIns="0" rtlCol="0" anchor="t"/>
          <a:lstStyle/>
          <a:p>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Adapter les idées proposées à votre mission associative et à vos publics.</a:t>
            </a:r>
            <a:endParaRPr lang="en-US" sz="2200" dirty="0"/>
          </a:p>
        </p:txBody>
      </p:sp>
      <p:sp>
        <p:nvSpPr>
          <p:cNvPr id="15" name="Shape 9"/>
          <p:cNvSpPr/>
          <p:nvPr/>
        </p:nvSpPr>
        <p:spPr>
          <a:xfrm>
            <a:off x="7428667" y="5241727"/>
            <a:ext cx="510302" cy="510302"/>
          </a:xfrm>
          <a:prstGeom prst="roundRect">
            <a:avLst>
              <a:gd name="adj" fmla="val 18669"/>
            </a:avLst>
          </a:prstGeom>
          <a:solidFill>
            <a:srgbClr val="31136C"/>
          </a:solidFill>
          <a:ln w="7620">
            <a:solidFill>
              <a:srgbClr val="4A2C85"/>
            </a:solidFill>
            <a:prstDash val="solid"/>
          </a:ln>
        </p:spPr>
      </p:sp>
      <p:pic>
        <p:nvPicPr>
          <p:cNvPr id="16" name="Image 4" descr="preencoded.png">    </p:cNvPr>
          <p:cNvPicPr>
            <a:picLocks noChangeAspect="1"/>
          </p:cNvPicPr>
          <p:nvPr/>
        </p:nvPicPr>
        <p:blipFill>
          <a:blip r:embed="rId5"/>
          <a:stretch>
            <a:fillRect/>
          </a:stretch>
        </p:blipFill>
        <p:spPr>
          <a:xfrm>
            <a:off x="7513737" y="5284232"/>
            <a:ext cx="340162" cy="425291"/>
          </a:xfrm>
          <a:prstGeom prst="rect">
            <a:avLst/>
          </a:prstGeom>
        </p:spPr>
      </p:pic>
      <p:sp>
        <p:nvSpPr>
          <p:cNvPr id="17" name="Text 10"/>
          <p:cNvSpPr/>
          <p:nvPr/>
        </p:nvSpPr>
        <p:spPr>
          <a:xfrm>
            <a:off x="8165783" y="5241727"/>
            <a:ext cx="5670947" cy="1062990"/>
          </a:xfrm>
          <a:prstGeom prst="rect">
            <a:avLst/>
          </a:prstGeom>
          <a:noFill/>
          <a:ln/>
        </p:spPr>
        <p:txBody>
          <a:bodyPr wrap="square" lIns="0" tIns="0" rIns="0" bIns="0" rtlCol="0" anchor="t"/>
          <a:lstStyle/>
          <a:p>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Mettre en place une routine simple de brainstorming assisté, réutilisable chaque mois.</a:t>
            </a:r>
            <a:endParaRPr lang="en-US" sz="2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60902" y="785693"/>
            <a:ext cx="7594997" cy="2074545"/>
          </a:xfrm>
          <a:prstGeom prst="rect">
            <a:avLst/>
          </a:prstGeom>
          <a:noFill/>
          <a:ln/>
        </p:spPr>
        <p:txBody>
          <a:bodyPr wrap="square" lIns="0" tIns="0" rIns="0" bIns="0" rtlCol="0" anchor="t"/>
          <a:lstStyle/>
          <a:p>
            <a:pPr algn="l" indent="0" marL="0">
              <a:lnSpc>
                <a:spcPts val="5400"/>
              </a:lnSpc>
              <a:buNone/>
            </a:pPr>
            <a:r>
              <a:rPr lang="en-US" sz="4350" dirty="0">
                <a:solidFill>
                  <a:srgbClr val="F2F0F4"/>
                </a:solidFill>
                <a:latin typeface="Montserrat" pitchFamily="34" charset="0"/>
                <a:ea typeface="Montserrat" pitchFamily="34" charset="-122"/>
                <a:cs typeface="Montserrat" pitchFamily="34" charset="-120"/>
              </a:rPr>
              <a:t>Pourquoi utiliser l'IA pour vos brainstormings associatifs ?</a:t>
            </a:r>
            <a:endParaRPr lang="en-US" sz="4350" dirty="0"/>
          </a:p>
        </p:txBody>
      </p:sp>
      <p:sp>
        <p:nvSpPr>
          <p:cNvPr id="4" name="Shape 1"/>
          <p:cNvSpPr/>
          <p:nvPr/>
        </p:nvSpPr>
        <p:spPr>
          <a:xfrm>
            <a:off x="6260902" y="3192066"/>
            <a:ext cx="7594997" cy="4251722"/>
          </a:xfrm>
          <a:prstGeom prst="roundRect">
            <a:avLst>
              <a:gd name="adj" fmla="val 2186"/>
            </a:avLst>
          </a:prstGeom>
          <a:noFill/>
          <a:ln w="7620">
            <a:solidFill>
              <a:srgbClr val="FFFFFF">
                <a:alpha val="24000"/>
              </a:srgbClr>
            </a:solidFill>
            <a:prstDash val="solid"/>
          </a:ln>
        </p:spPr>
      </p:sp>
      <p:sp>
        <p:nvSpPr>
          <p:cNvPr id="5" name="Shape 2"/>
          <p:cNvSpPr/>
          <p:nvPr/>
        </p:nvSpPr>
        <p:spPr>
          <a:xfrm>
            <a:off x="6268522" y="3199686"/>
            <a:ext cx="7579757" cy="634841"/>
          </a:xfrm>
          <a:prstGeom prst="rect">
            <a:avLst/>
          </a:prstGeom>
          <a:solidFill>
            <a:srgbClr val="FFFFFF">
              <a:alpha val="4000"/>
            </a:srgbClr>
          </a:solidFill>
          <a:ln/>
        </p:spPr>
      </p:sp>
      <p:sp>
        <p:nvSpPr>
          <p:cNvPr id="6" name="Text 3"/>
          <p:cNvSpPr/>
          <p:nvPr/>
        </p:nvSpPr>
        <p:spPr>
          <a:xfrm>
            <a:off x="6489740" y="3340060"/>
            <a:ext cx="3343632" cy="354092"/>
          </a:xfrm>
          <a:prstGeom prst="rect">
            <a:avLst/>
          </a:prstGeom>
          <a:noFill/>
          <a:ln/>
        </p:spPr>
        <p:txBody>
          <a:bodyPr wrap="none" lIns="0" tIns="0" rIns="0" bIns="0" rtlCol="0" anchor="t"/>
          <a:lstStyle/>
          <a:p>
            <a:pPr algn="l" indent="0" marL="0">
              <a:lnSpc>
                <a:spcPts val="2750"/>
              </a:lnSpc>
              <a:buNone/>
            </a:pPr>
            <a:r>
              <a:rPr lang="en-US" sz="1700" dirty="0">
                <a:solidFill>
                  <a:srgbClr val="DCD7E5"/>
                </a:solidFill>
                <a:latin typeface="Heebo Light" pitchFamily="34" charset="0"/>
                <a:ea typeface="Heebo Light" pitchFamily="34" charset="-122"/>
                <a:cs typeface="Heebo Light" pitchFamily="34" charset="-120"/>
              </a:rPr>
              <a:t>Problème courant</a:t>
            </a:r>
            <a:endParaRPr lang="en-US" sz="1700" dirty="0"/>
          </a:p>
        </p:txBody>
      </p:sp>
      <p:sp>
        <p:nvSpPr>
          <p:cNvPr id="7" name="Text 4"/>
          <p:cNvSpPr/>
          <p:nvPr/>
        </p:nvSpPr>
        <p:spPr>
          <a:xfrm>
            <a:off x="10283428" y="3340060"/>
            <a:ext cx="3343632" cy="354092"/>
          </a:xfrm>
          <a:prstGeom prst="rect">
            <a:avLst/>
          </a:prstGeom>
          <a:noFill/>
          <a:ln/>
        </p:spPr>
        <p:txBody>
          <a:bodyPr wrap="none" lIns="0" tIns="0" rIns="0" bIns="0" rtlCol="0" anchor="t"/>
          <a:lstStyle/>
          <a:p>
            <a:pPr algn="l" indent="0" marL="0">
              <a:lnSpc>
                <a:spcPts val="2750"/>
              </a:lnSpc>
              <a:buNone/>
            </a:pPr>
            <a:r>
              <a:rPr lang="en-US" sz="1700" dirty="0">
                <a:solidFill>
                  <a:srgbClr val="DCD7E5"/>
                </a:solidFill>
                <a:latin typeface="Heebo Light" pitchFamily="34" charset="0"/>
                <a:ea typeface="Heebo Light" pitchFamily="34" charset="-122"/>
                <a:cs typeface="Heebo Light" pitchFamily="34" charset="-120"/>
              </a:rPr>
              <a:t>Solution IA</a:t>
            </a:r>
            <a:endParaRPr lang="en-US" sz="1700" dirty="0"/>
          </a:p>
        </p:txBody>
      </p:sp>
      <p:sp>
        <p:nvSpPr>
          <p:cNvPr id="8" name="Shape 5"/>
          <p:cNvSpPr/>
          <p:nvPr/>
        </p:nvSpPr>
        <p:spPr>
          <a:xfrm>
            <a:off x="6268522" y="3834527"/>
            <a:ext cx="7579757" cy="988933"/>
          </a:xfrm>
          <a:prstGeom prst="rect">
            <a:avLst/>
          </a:prstGeom>
          <a:solidFill>
            <a:srgbClr val="000000">
              <a:alpha val="4000"/>
            </a:srgbClr>
          </a:solidFill>
          <a:ln/>
        </p:spPr>
      </p:sp>
      <p:sp>
        <p:nvSpPr>
          <p:cNvPr id="9" name="Text 6"/>
          <p:cNvSpPr/>
          <p:nvPr/>
        </p:nvSpPr>
        <p:spPr>
          <a:xfrm>
            <a:off x="6489740" y="3974902"/>
            <a:ext cx="3343632" cy="354092"/>
          </a:xfrm>
          <a:prstGeom prst="rect">
            <a:avLst/>
          </a:prstGeom>
          <a:noFill/>
          <a:ln/>
        </p:spPr>
        <p:txBody>
          <a:bodyPr wrap="none" lIns="0" tIns="0" rIns="0" bIns="0" rtlCol="0" anchor="t"/>
          <a:lstStyle/>
          <a:p>
            <a:pPr algn="l" indent="0" marL="0">
              <a:lnSpc>
                <a:spcPts val="2750"/>
              </a:lnSpc>
              <a:buNone/>
            </a:pPr>
            <a:r>
              <a:rPr lang="en-US" sz="1700" dirty="0">
                <a:solidFill>
                  <a:srgbClr val="DCD7E5"/>
                </a:solidFill>
                <a:latin typeface="Heebo Light" pitchFamily="34" charset="0"/>
                <a:ea typeface="Heebo Light" pitchFamily="34" charset="-122"/>
                <a:cs typeface="Heebo Light" pitchFamily="34" charset="-120"/>
              </a:rPr>
              <a:t>Manque d'idées</a:t>
            </a:r>
            <a:endParaRPr lang="en-US" sz="1700" dirty="0"/>
          </a:p>
        </p:txBody>
      </p:sp>
      <p:sp>
        <p:nvSpPr>
          <p:cNvPr id="10" name="Text 7"/>
          <p:cNvSpPr/>
          <p:nvPr/>
        </p:nvSpPr>
        <p:spPr>
          <a:xfrm>
            <a:off x="10283428" y="3974902"/>
            <a:ext cx="3343632" cy="708184"/>
          </a:xfrm>
          <a:prstGeom prst="rect">
            <a:avLst/>
          </a:prstGeom>
          <a:noFill/>
          <a:ln/>
        </p:spPr>
        <p:txBody>
          <a:bodyPr wrap="square" lIns="0" tIns="0" rIns="0" bIns="0" rtlCol="0" anchor="t"/>
          <a:lstStyle/>
          <a:p>
            <a:pPr algn="l" indent="0" marL="0">
              <a:lnSpc>
                <a:spcPts val="2750"/>
              </a:lnSpc>
              <a:buNone/>
            </a:pPr>
            <a:r>
              <a:rPr lang="en-US" sz="1700" dirty="0">
                <a:solidFill>
                  <a:srgbClr val="DCD7E5"/>
                </a:solidFill>
                <a:latin typeface="Heebo Light" pitchFamily="34" charset="0"/>
                <a:ea typeface="Heebo Light" pitchFamily="34" charset="-122"/>
                <a:cs typeface="Heebo Light" pitchFamily="34" charset="-120"/>
              </a:rPr>
              <a:t>L'IA propose 20 idées en quelques secondes.</a:t>
            </a:r>
            <a:endParaRPr lang="en-US" sz="1700" dirty="0"/>
          </a:p>
        </p:txBody>
      </p:sp>
      <p:sp>
        <p:nvSpPr>
          <p:cNvPr id="11" name="Shape 8"/>
          <p:cNvSpPr/>
          <p:nvPr/>
        </p:nvSpPr>
        <p:spPr>
          <a:xfrm>
            <a:off x="6268522" y="4823460"/>
            <a:ext cx="7579757" cy="634841"/>
          </a:xfrm>
          <a:prstGeom prst="rect">
            <a:avLst/>
          </a:prstGeom>
          <a:solidFill>
            <a:srgbClr val="FFFFFF">
              <a:alpha val="4000"/>
            </a:srgbClr>
          </a:solidFill>
          <a:ln/>
        </p:spPr>
      </p:sp>
      <p:sp>
        <p:nvSpPr>
          <p:cNvPr id="12" name="Text 9"/>
          <p:cNvSpPr/>
          <p:nvPr/>
        </p:nvSpPr>
        <p:spPr>
          <a:xfrm>
            <a:off x="6489740" y="4963835"/>
            <a:ext cx="3343632" cy="354092"/>
          </a:xfrm>
          <a:prstGeom prst="rect">
            <a:avLst/>
          </a:prstGeom>
          <a:noFill/>
          <a:ln/>
        </p:spPr>
        <p:txBody>
          <a:bodyPr wrap="none" lIns="0" tIns="0" rIns="0" bIns="0" rtlCol="0" anchor="t"/>
          <a:lstStyle/>
          <a:p>
            <a:pPr algn="l" indent="0" marL="0">
              <a:lnSpc>
                <a:spcPts val="2750"/>
              </a:lnSpc>
              <a:buNone/>
            </a:pPr>
            <a:r>
              <a:rPr lang="en-US" sz="1700" dirty="0">
                <a:solidFill>
                  <a:srgbClr val="DCD7E5"/>
                </a:solidFill>
                <a:latin typeface="Heebo Light" pitchFamily="34" charset="0"/>
                <a:ea typeface="Heebo Light" pitchFamily="34" charset="-122"/>
                <a:cs typeface="Heebo Light" pitchFamily="34" charset="-120"/>
              </a:rPr>
              <a:t>Toujours les mêmes formats</a:t>
            </a:r>
            <a:endParaRPr lang="en-US" sz="1700" dirty="0"/>
          </a:p>
        </p:txBody>
      </p:sp>
      <p:sp>
        <p:nvSpPr>
          <p:cNvPr id="13" name="Text 10"/>
          <p:cNvSpPr/>
          <p:nvPr/>
        </p:nvSpPr>
        <p:spPr>
          <a:xfrm>
            <a:off x="10283428" y="4963835"/>
            <a:ext cx="3343632" cy="354092"/>
          </a:xfrm>
          <a:prstGeom prst="rect">
            <a:avLst/>
          </a:prstGeom>
          <a:noFill/>
          <a:ln/>
        </p:spPr>
        <p:txBody>
          <a:bodyPr wrap="none" lIns="0" tIns="0" rIns="0" bIns="0" rtlCol="0" anchor="t"/>
          <a:lstStyle/>
          <a:p>
            <a:pPr algn="l" indent="0" marL="0">
              <a:lnSpc>
                <a:spcPts val="2750"/>
              </a:lnSpc>
              <a:buNone/>
            </a:pPr>
            <a:r>
              <a:rPr lang="en-US" sz="1700" dirty="0">
                <a:solidFill>
                  <a:srgbClr val="DCD7E5"/>
                </a:solidFill>
                <a:latin typeface="Heebo Light" pitchFamily="34" charset="0"/>
                <a:ea typeface="Heebo Light" pitchFamily="34" charset="-122"/>
                <a:cs typeface="Heebo Light" pitchFamily="34" charset="-120"/>
              </a:rPr>
              <a:t>L'IA suggère des angles nouveaux.</a:t>
            </a:r>
            <a:endParaRPr lang="en-US" sz="1700" dirty="0"/>
          </a:p>
        </p:txBody>
      </p:sp>
      <p:sp>
        <p:nvSpPr>
          <p:cNvPr id="14" name="Shape 11"/>
          <p:cNvSpPr/>
          <p:nvPr/>
        </p:nvSpPr>
        <p:spPr>
          <a:xfrm>
            <a:off x="6268522" y="5458301"/>
            <a:ext cx="7579757" cy="988933"/>
          </a:xfrm>
          <a:prstGeom prst="rect">
            <a:avLst/>
          </a:prstGeom>
          <a:solidFill>
            <a:srgbClr val="000000">
              <a:alpha val="4000"/>
            </a:srgbClr>
          </a:solidFill>
          <a:ln/>
        </p:spPr>
      </p:sp>
      <p:sp>
        <p:nvSpPr>
          <p:cNvPr id="15" name="Text 12"/>
          <p:cNvSpPr/>
          <p:nvPr/>
        </p:nvSpPr>
        <p:spPr>
          <a:xfrm>
            <a:off x="6489740" y="5598676"/>
            <a:ext cx="3343632" cy="354092"/>
          </a:xfrm>
          <a:prstGeom prst="rect">
            <a:avLst/>
          </a:prstGeom>
          <a:noFill/>
          <a:ln/>
        </p:spPr>
        <p:txBody>
          <a:bodyPr wrap="none" lIns="0" tIns="0" rIns="0" bIns="0" rtlCol="0" anchor="t"/>
          <a:lstStyle/>
          <a:p>
            <a:pPr algn="l" indent="0" marL="0">
              <a:lnSpc>
                <a:spcPts val="2750"/>
              </a:lnSpc>
              <a:buNone/>
            </a:pPr>
            <a:r>
              <a:rPr lang="en-US" sz="1700" dirty="0">
                <a:solidFill>
                  <a:srgbClr val="DCD7E5"/>
                </a:solidFill>
                <a:latin typeface="Heebo Light" pitchFamily="34" charset="0"/>
                <a:ea typeface="Heebo Light" pitchFamily="34" charset="-122"/>
                <a:cs typeface="Heebo Light" pitchFamily="34" charset="-120"/>
              </a:rPr>
              <a:t>Manque de temps</a:t>
            </a:r>
            <a:endParaRPr lang="en-US" sz="1700" dirty="0"/>
          </a:p>
        </p:txBody>
      </p:sp>
      <p:sp>
        <p:nvSpPr>
          <p:cNvPr id="16" name="Text 13"/>
          <p:cNvSpPr/>
          <p:nvPr/>
        </p:nvSpPr>
        <p:spPr>
          <a:xfrm>
            <a:off x="10283428" y="5598676"/>
            <a:ext cx="3343632" cy="708184"/>
          </a:xfrm>
          <a:prstGeom prst="rect">
            <a:avLst/>
          </a:prstGeom>
          <a:noFill/>
          <a:ln/>
        </p:spPr>
        <p:txBody>
          <a:bodyPr wrap="square" lIns="0" tIns="0" rIns="0" bIns="0" rtlCol="0" anchor="t"/>
          <a:lstStyle/>
          <a:p>
            <a:pPr algn="l" indent="0" marL="0">
              <a:lnSpc>
                <a:spcPts val="2750"/>
              </a:lnSpc>
              <a:buNone/>
            </a:pPr>
            <a:r>
              <a:rPr lang="en-US" sz="1700" dirty="0">
                <a:solidFill>
                  <a:srgbClr val="DCD7E5"/>
                </a:solidFill>
                <a:latin typeface="Heebo Light" pitchFamily="34" charset="0"/>
                <a:ea typeface="Heebo Light" pitchFamily="34" charset="-122"/>
                <a:cs typeface="Heebo Light" pitchFamily="34" charset="-120"/>
              </a:rPr>
              <a:t>En 15 minutes, vous avez votre calendrier du mois.</a:t>
            </a:r>
            <a:endParaRPr lang="en-US" sz="1700" dirty="0"/>
          </a:p>
        </p:txBody>
      </p:sp>
      <p:sp>
        <p:nvSpPr>
          <p:cNvPr id="17" name="Shape 14"/>
          <p:cNvSpPr/>
          <p:nvPr/>
        </p:nvSpPr>
        <p:spPr>
          <a:xfrm>
            <a:off x="6268522" y="6447234"/>
            <a:ext cx="7579757" cy="988933"/>
          </a:xfrm>
          <a:prstGeom prst="rect">
            <a:avLst/>
          </a:prstGeom>
          <a:solidFill>
            <a:srgbClr val="FFFFFF">
              <a:alpha val="4000"/>
            </a:srgbClr>
          </a:solidFill>
          <a:ln/>
        </p:spPr>
      </p:sp>
      <p:sp>
        <p:nvSpPr>
          <p:cNvPr id="18" name="Text 15"/>
          <p:cNvSpPr/>
          <p:nvPr/>
        </p:nvSpPr>
        <p:spPr>
          <a:xfrm>
            <a:off x="6489740" y="6587609"/>
            <a:ext cx="3343632" cy="354092"/>
          </a:xfrm>
          <a:prstGeom prst="rect">
            <a:avLst/>
          </a:prstGeom>
          <a:noFill/>
          <a:ln/>
        </p:spPr>
        <p:txBody>
          <a:bodyPr wrap="none" lIns="0" tIns="0" rIns="0" bIns="0" rtlCol="0" anchor="t"/>
          <a:lstStyle/>
          <a:p>
            <a:pPr algn="l" indent="0" marL="0">
              <a:lnSpc>
                <a:spcPts val="2750"/>
              </a:lnSpc>
              <a:buNone/>
            </a:pPr>
            <a:r>
              <a:rPr lang="en-US" sz="1700" dirty="0">
                <a:solidFill>
                  <a:srgbClr val="DCD7E5"/>
                </a:solidFill>
                <a:latin typeface="Heebo Light" pitchFamily="34" charset="0"/>
                <a:ea typeface="Heebo Light" pitchFamily="34" charset="-122"/>
                <a:cs typeface="Heebo Light" pitchFamily="34" charset="-120"/>
              </a:rPr>
              <a:t>Communication irrégulière</a:t>
            </a:r>
            <a:endParaRPr lang="en-US" sz="1700" dirty="0"/>
          </a:p>
        </p:txBody>
      </p:sp>
      <p:sp>
        <p:nvSpPr>
          <p:cNvPr id="19" name="Text 16"/>
          <p:cNvSpPr/>
          <p:nvPr/>
        </p:nvSpPr>
        <p:spPr>
          <a:xfrm>
            <a:off x="10283428" y="6587609"/>
            <a:ext cx="3343632" cy="708184"/>
          </a:xfrm>
          <a:prstGeom prst="rect">
            <a:avLst/>
          </a:prstGeom>
          <a:noFill/>
          <a:ln/>
        </p:spPr>
        <p:txBody>
          <a:bodyPr wrap="square" lIns="0" tIns="0" rIns="0" bIns="0" rtlCol="0" anchor="t"/>
          <a:lstStyle/>
          <a:p>
            <a:pPr algn="l" indent="0" marL="0">
              <a:lnSpc>
                <a:spcPts val="2750"/>
              </a:lnSpc>
              <a:buNone/>
            </a:pPr>
            <a:r>
              <a:rPr lang="en-US" sz="1700" dirty="0">
                <a:solidFill>
                  <a:srgbClr val="DCD7E5"/>
                </a:solidFill>
                <a:latin typeface="Heebo Light" pitchFamily="34" charset="0"/>
                <a:ea typeface="Heebo Light" pitchFamily="34" charset="-122"/>
                <a:cs typeface="Heebo Light" pitchFamily="34" charset="-120"/>
              </a:rPr>
              <a:t>Avec un brainstorming régulier, vous planifiez à l'avance.</a:t>
            </a:r>
            <a:endParaRPr lang="en-US" sz="17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708422" y="1087636"/>
            <a:ext cx="7727156" cy="1897380"/>
          </a:xfrm>
          <a:prstGeom prst="rect">
            <a:avLst/>
          </a:prstGeom>
          <a:noFill/>
          <a:ln/>
        </p:spPr>
        <p:txBody>
          <a:bodyPr wrap="square" lIns="0" tIns="0" rIns="0" bIns="0" rtlCol="0" anchor="t"/>
          <a:lstStyle/>
          <a:p>
            <a:pPr algn="l" indent="0" marL="0">
              <a:lnSpc>
                <a:spcPts val="4950"/>
              </a:lnSpc>
              <a:buNone/>
            </a:pPr>
            <a:r>
              <a:rPr lang="en-US" sz="3950" dirty="0">
                <a:solidFill>
                  <a:srgbClr val="F2F0F4"/>
                </a:solidFill>
                <a:latin typeface="Montserrat" pitchFamily="34" charset="0"/>
                <a:ea typeface="Montserrat" pitchFamily="34" charset="-122"/>
                <a:cs typeface="Montserrat" pitchFamily="34" charset="-120"/>
              </a:rPr>
              <a:t>BIBLIOTHÈQUE DE PROMPTS POUR BRAINSTORMINGS ASSOCIATIFS</a:t>
            </a:r>
            <a:endParaRPr lang="en-US" sz="3950" dirty="0"/>
          </a:p>
        </p:txBody>
      </p:sp>
      <p:sp>
        <p:nvSpPr>
          <p:cNvPr id="4" name="Shape 1"/>
          <p:cNvSpPr/>
          <p:nvPr/>
        </p:nvSpPr>
        <p:spPr>
          <a:xfrm>
            <a:off x="708422" y="3288625"/>
            <a:ext cx="7727156" cy="736283"/>
          </a:xfrm>
          <a:prstGeom prst="roundRect">
            <a:avLst>
              <a:gd name="adj" fmla="val 11546"/>
            </a:avLst>
          </a:prstGeom>
          <a:solidFill>
            <a:srgbClr val="31136C"/>
          </a:solidFill>
          <a:ln w="7620">
            <a:solidFill>
              <a:srgbClr val="4A2C85"/>
            </a:solidFill>
            <a:prstDash val="solid"/>
          </a:ln>
        </p:spPr>
      </p:sp>
      <p:sp>
        <p:nvSpPr>
          <p:cNvPr id="5" name="Text 2"/>
          <p:cNvSpPr/>
          <p:nvPr/>
        </p:nvSpPr>
        <p:spPr>
          <a:xfrm>
            <a:off x="918448" y="3498652"/>
            <a:ext cx="6705838" cy="316230"/>
          </a:xfrm>
          <a:prstGeom prst="rect">
            <a:avLst/>
          </a:prstGeom>
          <a:noFill/>
          <a:ln/>
        </p:spPr>
        <p:txBody>
          <a:bodyPr wrap="none" lIns="0" tIns="0" rIns="0" bIns="0" rtlCol="0" anchor="t"/>
          <a:lstStyle/>
          <a:p>
            <a:pPr algn="l" indent="0" marL="0">
              <a:lnSpc>
                <a:spcPts val="2450"/>
              </a:lnSpc>
              <a:buNone/>
            </a:pPr>
            <a:r>
              <a:rPr lang="en-US" sz="1950" dirty="0">
                <a:solidFill>
                  <a:srgbClr val="DCD7E5"/>
                </a:solidFill>
                <a:latin typeface="Montserrat" pitchFamily="34" charset="0"/>
                <a:ea typeface="Montserrat" pitchFamily="34" charset="-122"/>
                <a:cs typeface="Montserrat" pitchFamily="34" charset="-120"/>
              </a:rPr>
              <a:t>Modèles prêts à l'emploi, à adapter selon vos besoins.</a:t>
            </a:r>
            <a:endParaRPr lang="en-US" sz="1950" dirty="0"/>
          </a:p>
        </p:txBody>
      </p:sp>
      <p:sp>
        <p:nvSpPr>
          <p:cNvPr id="6" name="Shape 3"/>
          <p:cNvSpPr/>
          <p:nvPr/>
        </p:nvSpPr>
        <p:spPr>
          <a:xfrm>
            <a:off x="708422" y="4227314"/>
            <a:ext cx="7727156" cy="2914650"/>
          </a:xfrm>
          <a:prstGeom prst="roundRect">
            <a:avLst>
              <a:gd name="adj" fmla="val 2917"/>
            </a:avLst>
          </a:prstGeom>
          <a:solidFill>
            <a:srgbClr val="31136C"/>
          </a:solidFill>
          <a:ln w="7620">
            <a:solidFill>
              <a:srgbClr val="4A2C85"/>
            </a:solidFill>
            <a:prstDash val="solid"/>
          </a:ln>
        </p:spPr>
      </p:sp>
      <p:sp>
        <p:nvSpPr>
          <p:cNvPr id="7" name="Text 4"/>
          <p:cNvSpPr/>
          <p:nvPr/>
        </p:nvSpPr>
        <p:spPr>
          <a:xfrm>
            <a:off x="918448" y="4437340"/>
            <a:ext cx="7307104" cy="632460"/>
          </a:xfrm>
          <a:prstGeom prst="rect">
            <a:avLst/>
          </a:prstGeom>
          <a:noFill/>
          <a:ln/>
        </p:spPr>
        <p:txBody>
          <a:bodyPr wrap="square" lIns="0" tIns="0" rIns="0" bIns="0" rtlCol="0" anchor="t"/>
          <a:lstStyle/>
          <a:p>
            <a:pPr algn="l" indent="0" marL="0">
              <a:lnSpc>
                <a:spcPts val="2450"/>
              </a:lnSpc>
              <a:buNone/>
            </a:pPr>
            <a:r>
              <a:rPr lang="en-US" sz="1950" dirty="0">
                <a:solidFill>
                  <a:srgbClr val="DCD7E5"/>
                </a:solidFill>
                <a:latin typeface="Montserrat" pitchFamily="34" charset="0"/>
                <a:ea typeface="Montserrat" pitchFamily="34" charset="-122"/>
                <a:cs typeface="Montserrat" pitchFamily="34" charset="-120"/>
              </a:rPr>
              <a:t>1. Trouver des idées de posts pour une campagne saisonnière</a:t>
            </a:r>
            <a:endParaRPr lang="en-US" sz="1950" dirty="0"/>
          </a:p>
        </p:txBody>
      </p:sp>
      <p:sp>
        <p:nvSpPr>
          <p:cNvPr id="8" name="Text 5"/>
          <p:cNvSpPr/>
          <p:nvPr/>
        </p:nvSpPr>
        <p:spPr>
          <a:xfrm>
            <a:off x="918448" y="5191244"/>
            <a:ext cx="7307104" cy="971550"/>
          </a:xfrm>
          <a:prstGeom prst="rect">
            <a:avLst/>
          </a:prstGeom>
          <a:noFill/>
          <a:ln/>
        </p:spPr>
        <p:txBody>
          <a:bodyPr wrap="square" lIns="0" tIns="0" rIns="0" bIns="0" rtlCol="0" anchor="t"/>
          <a:lstStyle/>
          <a:p>
            <a:pPr algn="l" indent="0" marL="0">
              <a:lnSpc>
                <a:spcPts val="2550"/>
              </a:lnSpc>
              <a:buNone/>
            </a:pPr>
            <a:r>
              <a:rPr lang="en-US" sz="1550" dirty="0">
                <a:solidFill>
                  <a:srgbClr val="DCD7E5"/>
                </a:solidFill>
                <a:latin typeface="Heebo Light" pitchFamily="34" charset="0"/>
                <a:ea typeface="Heebo Light" pitchFamily="34" charset="-122"/>
                <a:cs typeface="Heebo Light" pitchFamily="34" charset="-120"/>
              </a:rPr>
              <a:t>Propose 15 idées de publications pour une association [thématique] qui prépare une campagne spéciale pour [événement ou période : rentrée, Noël, Journée mondiale]. Ton : convivial, pédagogique, inspirant.</a:t>
            </a:r>
            <a:endParaRPr lang="en-US" sz="1550" dirty="0"/>
          </a:p>
        </p:txBody>
      </p:sp>
      <p:sp>
        <p:nvSpPr>
          <p:cNvPr id="9" name="Text 6"/>
          <p:cNvSpPr/>
          <p:nvPr/>
        </p:nvSpPr>
        <p:spPr>
          <a:xfrm>
            <a:off x="918448" y="6284238"/>
            <a:ext cx="7307104" cy="647700"/>
          </a:xfrm>
          <a:prstGeom prst="rect">
            <a:avLst/>
          </a:prstGeom>
          <a:noFill/>
          <a:ln/>
        </p:spPr>
        <p:txBody>
          <a:bodyPr wrap="square" lIns="0" tIns="0" rIns="0" bIns="0" rtlCol="0" anchor="t"/>
          <a:lstStyle/>
          <a:p>
            <a:pPr algn="l" indent="0" marL="0">
              <a:lnSpc>
                <a:spcPts val="2550"/>
              </a:lnSpc>
              <a:buNone/>
            </a:pPr>
            <a:r>
              <a:rPr lang="en-US" sz="1550" dirty="0">
                <a:solidFill>
                  <a:srgbClr val="DCD7E5"/>
                </a:solidFill>
                <a:latin typeface="Heebo Light" pitchFamily="34" charset="0"/>
                <a:ea typeface="Heebo Light" pitchFamily="34" charset="-122"/>
                <a:cs typeface="Heebo Light" pitchFamily="34" charset="-120"/>
              </a:rPr>
              <a:t>Exemple : Propose 15 idées de publications pour une association environnementale qui prépare la Semaine Européenne de Réduction des Déchets.</a:t>
            </a:r>
            <a:endParaRPr lang="en-US" sz="15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93790" y="1150739"/>
            <a:ext cx="11227237" cy="708779"/>
          </a:xfrm>
          <a:prstGeom prst="rect">
            <a:avLst/>
          </a:prstGeom>
          <a:noFill/>
          <a:ln/>
        </p:spPr>
        <p:txBody>
          <a:bodyPr wrap="none" lIns="0" tIns="0" rIns="0" bIns="0" rtlCol="0" anchor="t"/>
          <a:lstStyle/>
          <a:p>
            <a:pPr algn="l" indent="0" marL="0">
              <a:lnSpc>
                <a:spcPts val="5550"/>
              </a:lnSpc>
              <a:buNone/>
            </a:pPr>
            <a:r>
              <a:rPr lang="en-US" sz="4450" dirty="0">
                <a:solidFill>
                  <a:srgbClr val="F2F0F4"/>
                </a:solidFill>
                <a:latin typeface="Montserrat" pitchFamily="34" charset="0"/>
                <a:ea typeface="Montserrat" pitchFamily="34" charset="-122"/>
                <a:cs typeface="Montserrat" pitchFamily="34" charset="-120"/>
              </a:rPr>
              <a:t>Enrichir un calendrier éditorial mensuel</a:t>
            </a:r>
            <a:endParaRPr lang="en-US" sz="4450" dirty="0"/>
          </a:p>
        </p:txBody>
      </p:sp>
      <p:sp>
        <p:nvSpPr>
          <p:cNvPr id="3" name="Shape 1"/>
          <p:cNvSpPr/>
          <p:nvPr/>
        </p:nvSpPr>
        <p:spPr>
          <a:xfrm>
            <a:off x="793790" y="2313146"/>
            <a:ext cx="2173724" cy="1306949"/>
          </a:xfrm>
          <a:prstGeom prst="roundRect">
            <a:avLst>
              <a:gd name="adj" fmla="val 7289"/>
            </a:avLst>
          </a:prstGeom>
          <a:solidFill>
            <a:srgbClr val="31136C"/>
          </a:solidFill>
          <a:ln w="7620">
            <a:solidFill>
              <a:srgbClr val="4A2C85"/>
            </a:solidFill>
            <a:prstDash val="solid"/>
          </a:ln>
        </p:spPr>
      </p:sp>
      <p:pic>
        <p:nvPicPr>
          <p:cNvPr id="4" name="Image 0" descr="preencoded.png">    </p:cNvPr>
          <p:cNvPicPr>
            <a:picLocks noChangeAspect="1"/>
          </p:cNvPicPr>
          <p:nvPr/>
        </p:nvPicPr>
        <p:blipFill>
          <a:blip r:embed="rId1"/>
          <a:stretch>
            <a:fillRect/>
          </a:stretch>
        </p:blipFill>
        <p:spPr>
          <a:xfrm>
            <a:off x="1721167" y="2767251"/>
            <a:ext cx="318968" cy="398621"/>
          </a:xfrm>
          <a:prstGeom prst="rect">
            <a:avLst/>
          </a:prstGeom>
        </p:spPr>
      </p:pic>
      <p:sp>
        <p:nvSpPr>
          <p:cNvPr id="5" name="Text 2"/>
          <p:cNvSpPr/>
          <p:nvPr/>
        </p:nvSpPr>
        <p:spPr>
          <a:xfrm>
            <a:off x="3194328" y="2539960"/>
            <a:ext cx="4106942" cy="354330"/>
          </a:xfrm>
          <a:prstGeom prst="rect">
            <a:avLst/>
          </a:prstGeom>
          <a:noFill/>
          <a:ln/>
        </p:spPr>
        <p:txBody>
          <a:bodyPr wrap="none" lIns="0" tIns="0" rIns="0" bIns="0" rtlCol="0" anchor="t"/>
          <a:lstStyle/>
          <a:p>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Créer un calendrier structuré</a:t>
            </a:r>
            <a:endParaRPr lang="en-US" sz="2200" dirty="0"/>
          </a:p>
        </p:txBody>
      </p:sp>
      <p:sp>
        <p:nvSpPr>
          <p:cNvPr id="6" name="Text 3"/>
          <p:cNvSpPr/>
          <p:nvPr/>
        </p:nvSpPr>
        <p:spPr>
          <a:xfrm>
            <a:off x="3194328" y="3030379"/>
            <a:ext cx="4106942" cy="362903"/>
          </a:xfrm>
          <a:prstGeom prst="rect">
            <a:avLst/>
          </a:prstGeom>
          <a:noFill/>
          <a:ln/>
        </p:spPr>
        <p:txBody>
          <a:bodyPr wrap="non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3 idées par semaine</a:t>
            </a:r>
            <a:endParaRPr lang="en-US" sz="1750" dirty="0"/>
          </a:p>
        </p:txBody>
      </p:sp>
      <p:sp>
        <p:nvSpPr>
          <p:cNvPr id="7" name="Shape 4"/>
          <p:cNvSpPr/>
          <p:nvPr/>
        </p:nvSpPr>
        <p:spPr>
          <a:xfrm>
            <a:off x="3080861" y="3604855"/>
            <a:ext cx="10642402" cy="15240"/>
          </a:xfrm>
          <a:prstGeom prst="roundRect">
            <a:avLst>
              <a:gd name="adj" fmla="val 625116"/>
            </a:avLst>
          </a:prstGeom>
          <a:solidFill>
            <a:srgbClr val="4A2C85"/>
          </a:solidFill>
          <a:ln/>
        </p:spPr>
      </p:sp>
      <p:sp>
        <p:nvSpPr>
          <p:cNvPr id="8" name="Shape 5"/>
          <p:cNvSpPr/>
          <p:nvPr/>
        </p:nvSpPr>
        <p:spPr>
          <a:xfrm>
            <a:off x="793790" y="3733443"/>
            <a:ext cx="4347567" cy="1306949"/>
          </a:xfrm>
          <a:prstGeom prst="roundRect">
            <a:avLst>
              <a:gd name="adj" fmla="val 7289"/>
            </a:avLst>
          </a:prstGeom>
          <a:solidFill>
            <a:srgbClr val="31136C"/>
          </a:solidFill>
          <a:ln w="7620">
            <a:solidFill>
              <a:srgbClr val="4A2C85"/>
            </a:solidFill>
            <a:prstDash val="solid"/>
          </a:ln>
        </p:spPr>
      </p:sp>
      <p:pic>
        <p:nvPicPr>
          <p:cNvPr id="9" name="Image 1" descr="preencoded.png">    </p:cNvPr>
          <p:cNvPicPr>
            <a:picLocks noChangeAspect="1"/>
          </p:cNvPicPr>
          <p:nvPr/>
        </p:nvPicPr>
        <p:blipFill>
          <a:blip r:embed="rId2"/>
          <a:stretch>
            <a:fillRect/>
          </a:stretch>
        </p:blipFill>
        <p:spPr>
          <a:xfrm>
            <a:off x="2808089" y="4187547"/>
            <a:ext cx="318968" cy="398621"/>
          </a:xfrm>
          <a:prstGeom prst="rect">
            <a:avLst/>
          </a:prstGeom>
        </p:spPr>
      </p:pic>
      <p:sp>
        <p:nvSpPr>
          <p:cNvPr id="10" name="Text 6"/>
          <p:cNvSpPr/>
          <p:nvPr/>
        </p:nvSpPr>
        <p:spPr>
          <a:xfrm>
            <a:off x="5368171" y="3960257"/>
            <a:ext cx="3514130" cy="354330"/>
          </a:xfrm>
          <a:prstGeom prst="rect">
            <a:avLst/>
          </a:prstGeom>
          <a:noFill/>
          <a:ln/>
        </p:spPr>
        <p:txBody>
          <a:bodyPr wrap="none" lIns="0" tIns="0" rIns="0" bIns="0" rtlCol="0" anchor="t"/>
          <a:lstStyle/>
          <a:p>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Adapter aux plateformes</a:t>
            </a:r>
            <a:endParaRPr lang="en-US" sz="2200" dirty="0"/>
          </a:p>
        </p:txBody>
      </p:sp>
      <p:sp>
        <p:nvSpPr>
          <p:cNvPr id="11" name="Text 7"/>
          <p:cNvSpPr/>
          <p:nvPr/>
        </p:nvSpPr>
        <p:spPr>
          <a:xfrm>
            <a:off x="5368171" y="4450675"/>
            <a:ext cx="3514130" cy="362903"/>
          </a:xfrm>
          <a:prstGeom prst="rect">
            <a:avLst/>
          </a:prstGeom>
          <a:noFill/>
          <a:ln/>
        </p:spPr>
        <p:txBody>
          <a:bodyPr wrap="non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Facebook et Instagram</a:t>
            </a:r>
            <a:endParaRPr lang="en-US" sz="1750" dirty="0"/>
          </a:p>
        </p:txBody>
      </p:sp>
      <p:sp>
        <p:nvSpPr>
          <p:cNvPr id="12" name="Shape 8"/>
          <p:cNvSpPr/>
          <p:nvPr/>
        </p:nvSpPr>
        <p:spPr>
          <a:xfrm>
            <a:off x="5254704" y="5025152"/>
            <a:ext cx="8468558" cy="15240"/>
          </a:xfrm>
          <a:prstGeom prst="roundRect">
            <a:avLst>
              <a:gd name="adj" fmla="val 625116"/>
            </a:avLst>
          </a:prstGeom>
          <a:solidFill>
            <a:srgbClr val="4A2C85"/>
          </a:solidFill>
          <a:ln/>
        </p:spPr>
      </p:sp>
      <p:sp>
        <p:nvSpPr>
          <p:cNvPr id="13" name="Shape 9"/>
          <p:cNvSpPr/>
          <p:nvPr/>
        </p:nvSpPr>
        <p:spPr>
          <a:xfrm>
            <a:off x="793790" y="5153739"/>
            <a:ext cx="6521410" cy="1306949"/>
          </a:xfrm>
          <a:prstGeom prst="roundRect">
            <a:avLst>
              <a:gd name="adj" fmla="val 7289"/>
            </a:avLst>
          </a:prstGeom>
          <a:solidFill>
            <a:srgbClr val="31136C"/>
          </a:solidFill>
          <a:ln w="7620">
            <a:solidFill>
              <a:srgbClr val="4A2C85"/>
            </a:solidFill>
            <a:prstDash val="solid"/>
          </a:ln>
        </p:spPr>
      </p:sp>
      <p:pic>
        <p:nvPicPr>
          <p:cNvPr id="14" name="Image 2" descr="preencoded.png">    </p:cNvPr>
          <p:cNvPicPr>
            <a:picLocks noChangeAspect="1"/>
          </p:cNvPicPr>
          <p:nvPr/>
        </p:nvPicPr>
        <p:blipFill>
          <a:blip r:embed="rId3"/>
          <a:stretch>
            <a:fillRect/>
          </a:stretch>
        </p:blipFill>
        <p:spPr>
          <a:xfrm>
            <a:off x="3895011" y="5607844"/>
            <a:ext cx="318968" cy="398621"/>
          </a:xfrm>
          <a:prstGeom prst="rect">
            <a:avLst/>
          </a:prstGeom>
        </p:spPr>
      </p:pic>
      <p:sp>
        <p:nvSpPr>
          <p:cNvPr id="15" name="Text 10"/>
          <p:cNvSpPr/>
          <p:nvPr/>
        </p:nvSpPr>
        <p:spPr>
          <a:xfrm>
            <a:off x="7542014" y="5380553"/>
            <a:ext cx="2835235" cy="354330"/>
          </a:xfrm>
          <a:prstGeom prst="rect">
            <a:avLst/>
          </a:prstGeom>
          <a:noFill/>
          <a:ln/>
        </p:spPr>
        <p:txBody>
          <a:bodyPr wrap="none" lIns="0" tIns="0" rIns="0" bIns="0" rtlCol="0" anchor="t"/>
          <a:lstStyle/>
          <a:p>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Varier les tons</a:t>
            </a:r>
            <a:endParaRPr lang="en-US" sz="2200" dirty="0"/>
          </a:p>
        </p:txBody>
      </p:sp>
      <p:sp>
        <p:nvSpPr>
          <p:cNvPr id="16" name="Text 11"/>
          <p:cNvSpPr/>
          <p:nvPr/>
        </p:nvSpPr>
        <p:spPr>
          <a:xfrm>
            <a:off x="7542014" y="5870972"/>
            <a:ext cx="2991922" cy="362903"/>
          </a:xfrm>
          <a:prstGeom prst="rect">
            <a:avLst/>
          </a:prstGeom>
          <a:noFill/>
          <a:ln/>
        </p:spPr>
        <p:txBody>
          <a:bodyPr wrap="non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Informatif, inspirant, coulisses</a:t>
            </a:r>
            <a:endParaRPr lang="en-US" sz="1750" dirty="0"/>
          </a:p>
        </p:txBody>
      </p:sp>
      <p:sp>
        <p:nvSpPr>
          <p:cNvPr id="17" name="Text 12"/>
          <p:cNvSpPr/>
          <p:nvPr/>
        </p:nvSpPr>
        <p:spPr>
          <a:xfrm>
            <a:off x="793790" y="6715839"/>
            <a:ext cx="13042821" cy="362903"/>
          </a:xfrm>
          <a:prstGeom prst="rect">
            <a:avLst/>
          </a:prstGeom>
          <a:noFill/>
          <a:ln/>
        </p:spPr>
        <p:txBody>
          <a:bodyPr wrap="non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Exemple : Crée un calendrier éditorial pour une association de quartier qui anime des ateliers intergénérationnels.</a:t>
            </a:r>
            <a:endParaRPr lang="en-US" sz="1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26519" y="570786"/>
            <a:ext cx="12097107" cy="648653"/>
          </a:xfrm>
          <a:prstGeom prst="rect">
            <a:avLst/>
          </a:prstGeom>
          <a:noFill/>
          <a:ln/>
        </p:spPr>
        <p:txBody>
          <a:bodyPr wrap="none" lIns="0" tIns="0" rIns="0" bIns="0" rtlCol="0" anchor="t"/>
          <a:lstStyle/>
          <a:p>
            <a:pPr algn="l" indent="0" marL="0">
              <a:lnSpc>
                <a:spcPts val="5100"/>
              </a:lnSpc>
              <a:buNone/>
            </a:pPr>
            <a:r>
              <a:rPr lang="en-US" sz="4050" dirty="0">
                <a:solidFill>
                  <a:srgbClr val="F2F0F4"/>
                </a:solidFill>
                <a:latin typeface="Montserrat" pitchFamily="34" charset="0"/>
                <a:ea typeface="Montserrat" pitchFamily="34" charset="-122"/>
                <a:cs typeface="Montserrat" pitchFamily="34" charset="-120"/>
              </a:rPr>
              <a:t>Brainstorming pour une newsletter associative</a:t>
            </a:r>
            <a:endParaRPr lang="en-US" sz="4050" dirty="0"/>
          </a:p>
        </p:txBody>
      </p:sp>
      <p:sp>
        <p:nvSpPr>
          <p:cNvPr id="3" name="Text 1"/>
          <p:cNvSpPr/>
          <p:nvPr/>
        </p:nvSpPr>
        <p:spPr>
          <a:xfrm>
            <a:off x="2103120" y="2319218"/>
            <a:ext cx="2594729" cy="324207"/>
          </a:xfrm>
          <a:prstGeom prst="rect">
            <a:avLst/>
          </a:prstGeom>
          <a:noFill/>
          <a:ln/>
        </p:spPr>
        <p:txBody>
          <a:bodyPr wrap="none" lIns="0" tIns="0" rIns="0" bIns="0" rtlCol="0" anchor="t"/>
          <a:lstStyle/>
          <a:p>
            <a:pPr algn="r" indent="0" marL="0">
              <a:lnSpc>
                <a:spcPts val="2550"/>
              </a:lnSpc>
              <a:buNone/>
            </a:pPr>
            <a:r>
              <a:rPr lang="en-US" sz="2000" dirty="0">
                <a:solidFill>
                  <a:srgbClr val="DCD7E5"/>
                </a:solidFill>
                <a:latin typeface="Montserrat" pitchFamily="34" charset="0"/>
                <a:ea typeface="Montserrat" pitchFamily="34" charset="-122"/>
                <a:cs typeface="Montserrat" pitchFamily="34" charset="-120"/>
              </a:rPr>
              <a:t>Informer</a:t>
            </a:r>
            <a:endParaRPr lang="en-US" sz="2000" dirty="0"/>
          </a:p>
        </p:txBody>
      </p:sp>
      <p:sp>
        <p:nvSpPr>
          <p:cNvPr id="4" name="Text 2"/>
          <p:cNvSpPr/>
          <p:nvPr/>
        </p:nvSpPr>
        <p:spPr>
          <a:xfrm>
            <a:off x="726519" y="2767965"/>
            <a:ext cx="3971330" cy="331946"/>
          </a:xfrm>
          <a:prstGeom prst="rect">
            <a:avLst/>
          </a:prstGeom>
          <a:noFill/>
          <a:ln/>
        </p:spPr>
        <p:txBody>
          <a:bodyPr wrap="none" lIns="0" tIns="0" rIns="0" bIns="0" rtlCol="0" anchor="t"/>
          <a:lstStyle/>
          <a:p>
            <a:pPr algn="r" indent="0" marL="0">
              <a:lnSpc>
                <a:spcPts val="2600"/>
              </a:lnSpc>
              <a:buNone/>
            </a:pPr>
            <a:r>
              <a:rPr lang="en-US" sz="1600" dirty="0">
                <a:solidFill>
                  <a:srgbClr val="DCD7E5"/>
                </a:solidFill>
                <a:latin typeface="Heebo Light" pitchFamily="34" charset="0"/>
                <a:ea typeface="Heebo Light" pitchFamily="34" charset="-122"/>
                <a:cs typeface="Heebo Light" pitchFamily="34" charset="-120"/>
              </a:rPr>
              <a:t>Actualités de l'association</a:t>
            </a:r>
            <a:endParaRPr lang="en-US" sz="1600" dirty="0"/>
          </a:p>
        </p:txBody>
      </p:sp>
      <p:pic>
        <p:nvPicPr>
          <p:cNvPr id="5" name="Image 0" descr="preencoded.png">    </p:cNvPr>
          <p:cNvPicPr>
            <a:picLocks noChangeAspect="1"/>
          </p:cNvPicPr>
          <p:nvPr/>
        </p:nvPicPr>
        <p:blipFill>
          <a:blip r:embed="rId1"/>
          <a:stretch>
            <a:fillRect/>
          </a:stretch>
        </p:blipFill>
        <p:spPr>
          <a:xfrm>
            <a:off x="5009198" y="1634490"/>
            <a:ext cx="4612005" cy="4612005"/>
          </a:xfrm>
          <a:prstGeom prst="rect">
            <a:avLst/>
          </a:prstGeom>
        </p:spPr>
      </p:pic>
      <p:pic>
        <p:nvPicPr>
          <p:cNvPr id="6" name="Image 1" descr="preencoded.png">    </p:cNvPr>
          <p:cNvPicPr>
            <a:picLocks noChangeAspect="1"/>
          </p:cNvPicPr>
          <p:nvPr/>
        </p:nvPicPr>
        <p:blipFill>
          <a:blip r:embed="rId2"/>
          <a:stretch>
            <a:fillRect/>
          </a:stretch>
        </p:blipFill>
        <p:spPr>
          <a:xfrm>
            <a:off x="6231731" y="2425660"/>
            <a:ext cx="310515" cy="388144"/>
          </a:xfrm>
          <a:prstGeom prst="rect">
            <a:avLst/>
          </a:prstGeom>
        </p:spPr>
      </p:pic>
      <p:sp>
        <p:nvSpPr>
          <p:cNvPr id="7" name="Text 3"/>
          <p:cNvSpPr/>
          <p:nvPr/>
        </p:nvSpPr>
        <p:spPr>
          <a:xfrm>
            <a:off x="9932551" y="2319218"/>
            <a:ext cx="2594729" cy="324207"/>
          </a:xfrm>
          <a:prstGeom prst="rect">
            <a:avLst/>
          </a:prstGeom>
          <a:noFill/>
          <a:ln/>
        </p:spPr>
        <p:txBody>
          <a:bodyPr wrap="none" lIns="0" tIns="0" rIns="0" bIns="0" rtlCol="0" anchor="t"/>
          <a:lstStyle/>
          <a:p>
            <a:pPr algn="l" indent="0" marL="0">
              <a:lnSpc>
                <a:spcPts val="2550"/>
              </a:lnSpc>
              <a:buNone/>
            </a:pPr>
            <a:r>
              <a:rPr lang="en-US" sz="2000" dirty="0">
                <a:solidFill>
                  <a:srgbClr val="DCD7E5"/>
                </a:solidFill>
                <a:latin typeface="Montserrat" pitchFamily="34" charset="0"/>
                <a:ea typeface="Montserrat" pitchFamily="34" charset="-122"/>
                <a:cs typeface="Montserrat" pitchFamily="34" charset="-120"/>
              </a:rPr>
              <a:t>Valoriser</a:t>
            </a:r>
            <a:endParaRPr lang="en-US" sz="2000" dirty="0"/>
          </a:p>
        </p:txBody>
      </p:sp>
      <p:sp>
        <p:nvSpPr>
          <p:cNvPr id="8" name="Text 4"/>
          <p:cNvSpPr/>
          <p:nvPr/>
        </p:nvSpPr>
        <p:spPr>
          <a:xfrm>
            <a:off x="9932551" y="2767965"/>
            <a:ext cx="3971330" cy="331946"/>
          </a:xfrm>
          <a:prstGeom prst="rect">
            <a:avLst/>
          </a:prstGeom>
          <a:noFill/>
          <a:ln/>
        </p:spPr>
        <p:txBody>
          <a:bodyPr wrap="none" lIns="0" tIns="0" rIns="0" bIns="0" rtlCol="0" anchor="t"/>
          <a:lstStyle/>
          <a:p>
            <a:pPr algn="l" indent="0" marL="0">
              <a:lnSpc>
                <a:spcPts val="2600"/>
              </a:lnSpc>
              <a:buNone/>
            </a:pPr>
            <a:r>
              <a:rPr lang="en-US" sz="1600" dirty="0">
                <a:solidFill>
                  <a:srgbClr val="DCD7E5"/>
                </a:solidFill>
                <a:latin typeface="Heebo Light" pitchFamily="34" charset="0"/>
                <a:ea typeface="Heebo Light" pitchFamily="34" charset="-122"/>
                <a:cs typeface="Heebo Light" pitchFamily="34" charset="-120"/>
              </a:rPr>
              <a:t>Mise en avant des bénévoles</a:t>
            </a:r>
            <a:endParaRPr lang="en-US" sz="1600" dirty="0"/>
          </a:p>
        </p:txBody>
      </p:sp>
      <p:pic>
        <p:nvPicPr>
          <p:cNvPr id="9" name="Image 2" descr="preencoded.png">    </p:cNvPr>
          <p:cNvPicPr>
            <a:picLocks noChangeAspect="1"/>
          </p:cNvPicPr>
          <p:nvPr/>
        </p:nvPicPr>
        <p:blipFill>
          <a:blip r:embed="rId3"/>
          <a:stretch>
            <a:fillRect/>
          </a:stretch>
        </p:blipFill>
        <p:spPr>
          <a:xfrm>
            <a:off x="5009198" y="1634490"/>
            <a:ext cx="4612005" cy="4612005"/>
          </a:xfrm>
          <a:prstGeom prst="rect">
            <a:avLst/>
          </a:prstGeom>
        </p:spPr>
      </p:pic>
      <p:pic>
        <p:nvPicPr>
          <p:cNvPr id="10" name="Image 3" descr="preencoded.png">    </p:cNvPr>
          <p:cNvPicPr>
            <a:picLocks noChangeAspect="1"/>
          </p:cNvPicPr>
          <p:nvPr/>
        </p:nvPicPr>
        <p:blipFill>
          <a:blip r:embed="rId4"/>
          <a:stretch>
            <a:fillRect/>
          </a:stretch>
        </p:blipFill>
        <p:spPr>
          <a:xfrm>
            <a:off x="8480584" y="2818209"/>
            <a:ext cx="310515" cy="388144"/>
          </a:xfrm>
          <a:prstGeom prst="rect">
            <a:avLst/>
          </a:prstGeom>
        </p:spPr>
      </p:pic>
      <p:sp>
        <p:nvSpPr>
          <p:cNvPr id="11" name="Text 5"/>
          <p:cNvSpPr/>
          <p:nvPr/>
        </p:nvSpPr>
        <p:spPr>
          <a:xfrm>
            <a:off x="9932551" y="4780955"/>
            <a:ext cx="2594729" cy="324207"/>
          </a:xfrm>
          <a:prstGeom prst="rect">
            <a:avLst/>
          </a:prstGeom>
          <a:noFill/>
          <a:ln/>
        </p:spPr>
        <p:txBody>
          <a:bodyPr wrap="none" lIns="0" tIns="0" rIns="0" bIns="0" rtlCol="0" anchor="t"/>
          <a:lstStyle/>
          <a:p>
            <a:pPr algn="l" indent="0" marL="0">
              <a:lnSpc>
                <a:spcPts val="2550"/>
              </a:lnSpc>
              <a:buNone/>
            </a:pPr>
            <a:r>
              <a:rPr lang="en-US" sz="2000" dirty="0">
                <a:solidFill>
                  <a:srgbClr val="DCD7E5"/>
                </a:solidFill>
                <a:latin typeface="Montserrat" pitchFamily="34" charset="0"/>
                <a:ea typeface="Montserrat" pitchFamily="34" charset="-122"/>
                <a:cs typeface="Montserrat" pitchFamily="34" charset="-120"/>
              </a:rPr>
              <a:t>Engager</a:t>
            </a:r>
            <a:endParaRPr lang="en-US" sz="2000" dirty="0"/>
          </a:p>
        </p:txBody>
      </p:sp>
      <p:sp>
        <p:nvSpPr>
          <p:cNvPr id="12" name="Text 6"/>
          <p:cNvSpPr/>
          <p:nvPr/>
        </p:nvSpPr>
        <p:spPr>
          <a:xfrm>
            <a:off x="9932551" y="5229701"/>
            <a:ext cx="3971330" cy="331946"/>
          </a:xfrm>
          <a:prstGeom prst="rect">
            <a:avLst/>
          </a:prstGeom>
          <a:noFill/>
          <a:ln/>
        </p:spPr>
        <p:txBody>
          <a:bodyPr wrap="none" lIns="0" tIns="0" rIns="0" bIns="0" rtlCol="0" anchor="t"/>
          <a:lstStyle/>
          <a:p>
            <a:pPr algn="l" indent="0" marL="0">
              <a:lnSpc>
                <a:spcPts val="2600"/>
              </a:lnSpc>
              <a:buNone/>
            </a:pPr>
            <a:r>
              <a:rPr lang="en-US" sz="1600" dirty="0">
                <a:solidFill>
                  <a:srgbClr val="DCD7E5"/>
                </a:solidFill>
                <a:latin typeface="Heebo Light" pitchFamily="34" charset="0"/>
                <a:ea typeface="Heebo Light" pitchFamily="34" charset="-122"/>
                <a:cs typeface="Heebo Light" pitchFamily="34" charset="-120"/>
              </a:rPr>
              <a:t>Appels à participation</a:t>
            </a:r>
            <a:endParaRPr lang="en-US" sz="1600" dirty="0"/>
          </a:p>
        </p:txBody>
      </p:sp>
      <p:pic>
        <p:nvPicPr>
          <p:cNvPr id="13" name="Image 4" descr="preencoded.png">    </p:cNvPr>
          <p:cNvPicPr>
            <a:picLocks noChangeAspect="1"/>
          </p:cNvPicPr>
          <p:nvPr/>
        </p:nvPicPr>
        <p:blipFill>
          <a:blip r:embed="rId5"/>
          <a:stretch>
            <a:fillRect/>
          </a:stretch>
        </p:blipFill>
        <p:spPr>
          <a:xfrm>
            <a:off x="5009198" y="1634490"/>
            <a:ext cx="4612005" cy="4612005"/>
          </a:xfrm>
          <a:prstGeom prst="rect">
            <a:avLst/>
          </a:prstGeom>
        </p:spPr>
      </p:pic>
      <p:pic>
        <p:nvPicPr>
          <p:cNvPr id="14" name="Image 5" descr="preencoded.png">    </p:cNvPr>
          <p:cNvPicPr>
            <a:picLocks noChangeAspect="1"/>
          </p:cNvPicPr>
          <p:nvPr/>
        </p:nvPicPr>
        <p:blipFill>
          <a:blip r:embed="rId6"/>
          <a:stretch>
            <a:fillRect/>
          </a:stretch>
        </p:blipFill>
        <p:spPr>
          <a:xfrm>
            <a:off x="8088035" y="5067062"/>
            <a:ext cx="310515" cy="388144"/>
          </a:xfrm>
          <a:prstGeom prst="rect">
            <a:avLst/>
          </a:prstGeom>
        </p:spPr>
      </p:pic>
      <p:sp>
        <p:nvSpPr>
          <p:cNvPr id="15" name="Text 7"/>
          <p:cNvSpPr/>
          <p:nvPr/>
        </p:nvSpPr>
        <p:spPr>
          <a:xfrm>
            <a:off x="2103120" y="4780955"/>
            <a:ext cx="2594729" cy="324207"/>
          </a:xfrm>
          <a:prstGeom prst="rect">
            <a:avLst/>
          </a:prstGeom>
          <a:noFill/>
          <a:ln/>
        </p:spPr>
        <p:txBody>
          <a:bodyPr wrap="none" lIns="0" tIns="0" rIns="0" bIns="0" rtlCol="0" anchor="t"/>
          <a:lstStyle/>
          <a:p>
            <a:pPr algn="r" indent="0" marL="0">
              <a:lnSpc>
                <a:spcPts val="2550"/>
              </a:lnSpc>
              <a:buNone/>
            </a:pPr>
            <a:r>
              <a:rPr lang="en-US" sz="2000" dirty="0">
                <a:solidFill>
                  <a:srgbClr val="DCD7E5"/>
                </a:solidFill>
                <a:latin typeface="Montserrat" pitchFamily="34" charset="0"/>
                <a:ea typeface="Montserrat" pitchFamily="34" charset="-122"/>
                <a:cs typeface="Montserrat" pitchFamily="34" charset="-120"/>
              </a:rPr>
              <a:t>Inspirer</a:t>
            </a:r>
            <a:endParaRPr lang="en-US" sz="2000" dirty="0"/>
          </a:p>
        </p:txBody>
      </p:sp>
      <p:sp>
        <p:nvSpPr>
          <p:cNvPr id="16" name="Text 8"/>
          <p:cNvSpPr/>
          <p:nvPr/>
        </p:nvSpPr>
        <p:spPr>
          <a:xfrm>
            <a:off x="726519" y="5229701"/>
            <a:ext cx="3971330" cy="331946"/>
          </a:xfrm>
          <a:prstGeom prst="rect">
            <a:avLst/>
          </a:prstGeom>
          <a:noFill/>
          <a:ln/>
        </p:spPr>
        <p:txBody>
          <a:bodyPr wrap="none" lIns="0" tIns="0" rIns="0" bIns="0" rtlCol="0" anchor="t"/>
          <a:lstStyle/>
          <a:p>
            <a:pPr algn="r" indent="0" marL="0">
              <a:lnSpc>
                <a:spcPts val="2600"/>
              </a:lnSpc>
              <a:buNone/>
            </a:pPr>
            <a:r>
              <a:rPr lang="en-US" sz="1600" dirty="0">
                <a:solidFill>
                  <a:srgbClr val="DCD7E5"/>
                </a:solidFill>
                <a:latin typeface="Heebo Light" pitchFamily="34" charset="0"/>
                <a:ea typeface="Heebo Light" pitchFamily="34" charset="-122"/>
                <a:cs typeface="Heebo Light" pitchFamily="34" charset="-120"/>
              </a:rPr>
              <a:t>Partage de bonnes pratiques</a:t>
            </a:r>
            <a:endParaRPr lang="en-US" sz="1600" dirty="0"/>
          </a:p>
        </p:txBody>
      </p:sp>
      <p:pic>
        <p:nvPicPr>
          <p:cNvPr id="17" name="Image 6" descr="preencoded.png">    </p:cNvPr>
          <p:cNvPicPr>
            <a:picLocks noChangeAspect="1"/>
          </p:cNvPicPr>
          <p:nvPr/>
        </p:nvPicPr>
        <p:blipFill>
          <a:blip r:embed="rId7"/>
          <a:stretch>
            <a:fillRect/>
          </a:stretch>
        </p:blipFill>
        <p:spPr>
          <a:xfrm>
            <a:off x="5009198" y="1634490"/>
            <a:ext cx="4612005" cy="4612005"/>
          </a:xfrm>
          <a:prstGeom prst="rect">
            <a:avLst/>
          </a:prstGeom>
        </p:spPr>
      </p:pic>
      <p:pic>
        <p:nvPicPr>
          <p:cNvPr id="18" name="Image 7" descr="preencoded.png">    </p:cNvPr>
          <p:cNvPicPr>
            <a:picLocks noChangeAspect="1"/>
          </p:cNvPicPr>
          <p:nvPr/>
        </p:nvPicPr>
        <p:blipFill>
          <a:blip r:embed="rId8"/>
          <a:stretch>
            <a:fillRect/>
          </a:stretch>
        </p:blipFill>
        <p:spPr>
          <a:xfrm>
            <a:off x="5839182" y="4674513"/>
            <a:ext cx="310515" cy="388144"/>
          </a:xfrm>
          <a:prstGeom prst="rect">
            <a:avLst/>
          </a:prstGeom>
        </p:spPr>
      </p:pic>
      <p:sp>
        <p:nvSpPr>
          <p:cNvPr id="19" name="Text 9"/>
          <p:cNvSpPr/>
          <p:nvPr/>
        </p:nvSpPr>
        <p:spPr>
          <a:xfrm>
            <a:off x="726519" y="6479977"/>
            <a:ext cx="13177361" cy="663893"/>
          </a:xfrm>
          <a:prstGeom prst="rect">
            <a:avLst/>
          </a:prstGeom>
          <a:noFill/>
          <a:ln/>
        </p:spPr>
        <p:txBody>
          <a:bodyPr wrap="square" lIns="0" tIns="0" rIns="0" bIns="0" rtlCol="0" anchor="t"/>
          <a:lstStyle/>
          <a:p>
            <a:pPr algn="l" indent="0" marL="0">
              <a:lnSpc>
                <a:spcPts val="2600"/>
              </a:lnSpc>
              <a:buNone/>
            </a:pPr>
            <a:r>
              <a:rPr lang="en-US" sz="1600" dirty="0">
                <a:solidFill>
                  <a:srgbClr val="DCD7E5"/>
                </a:solidFill>
                <a:latin typeface="Heebo Light" pitchFamily="34" charset="0"/>
                <a:ea typeface="Heebo Light" pitchFamily="34" charset="-122"/>
                <a:cs typeface="Heebo Light" pitchFamily="34" charset="-120"/>
              </a:rPr>
              <a:t>Propose 5 idées de rubriques pour la newsletter mensuelle d'une association qui [mission]. Les rubriques doivent informer, valoriser les bénévoles et encourager l'engagement.</a:t>
            </a:r>
            <a:endParaRPr lang="en-US" sz="1600" dirty="0"/>
          </a:p>
        </p:txBody>
      </p:sp>
      <p:sp>
        <p:nvSpPr>
          <p:cNvPr id="20" name="Text 10"/>
          <p:cNvSpPr/>
          <p:nvPr/>
        </p:nvSpPr>
        <p:spPr>
          <a:xfrm>
            <a:off x="726519" y="7377351"/>
            <a:ext cx="13177361" cy="331946"/>
          </a:xfrm>
          <a:prstGeom prst="rect">
            <a:avLst/>
          </a:prstGeom>
          <a:noFill/>
          <a:ln/>
        </p:spPr>
        <p:txBody>
          <a:bodyPr wrap="none" lIns="0" tIns="0" rIns="0" bIns="0" rtlCol="0" anchor="t"/>
          <a:lstStyle/>
          <a:p>
            <a:pPr algn="l" indent="0" marL="0">
              <a:lnSpc>
                <a:spcPts val="2600"/>
              </a:lnSpc>
              <a:buNone/>
            </a:pPr>
            <a:r>
              <a:rPr lang="en-US" sz="1600" dirty="0">
                <a:solidFill>
                  <a:srgbClr val="DCD7E5"/>
                </a:solidFill>
                <a:latin typeface="Heebo Light" pitchFamily="34" charset="0"/>
                <a:ea typeface="Heebo Light" pitchFamily="34" charset="-122"/>
                <a:cs typeface="Heebo Light" pitchFamily="34" charset="-120"/>
              </a:rPr>
              <a:t>Exemple : Propose 5 rubriques pour la newsletter d'une association de protection animale.</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719"/>
          </a:xfrm>
          <a:prstGeom prst="rect">
            <a:avLst/>
          </a:prstGeom>
        </p:spPr>
      </p:pic>
      <p:sp>
        <p:nvSpPr>
          <p:cNvPr id="3" name="Text 0"/>
          <p:cNvSpPr/>
          <p:nvPr/>
        </p:nvSpPr>
        <p:spPr>
          <a:xfrm>
            <a:off x="627578" y="493038"/>
            <a:ext cx="7888843" cy="1120616"/>
          </a:xfrm>
          <a:prstGeom prst="rect">
            <a:avLst/>
          </a:prstGeom>
          <a:noFill/>
          <a:ln/>
        </p:spPr>
        <p:txBody>
          <a:bodyPr wrap="square" lIns="0" tIns="0" rIns="0" bIns="0" rtlCol="0" anchor="t"/>
          <a:lstStyle/>
          <a:p>
            <a:pPr algn="l" indent="0" marL="0">
              <a:lnSpc>
                <a:spcPts val="4400"/>
              </a:lnSpc>
              <a:buNone/>
            </a:pPr>
            <a:r>
              <a:rPr lang="en-US" sz="3500" dirty="0">
                <a:solidFill>
                  <a:srgbClr val="F2F0F4"/>
                </a:solidFill>
                <a:latin typeface="Montserrat" pitchFamily="34" charset="0"/>
                <a:ea typeface="Montserrat" pitchFamily="34" charset="-122"/>
                <a:cs typeface="Montserrat" pitchFamily="34" charset="-120"/>
              </a:rPr>
              <a:t>Idées créatives pour un appel à dons</a:t>
            </a:r>
            <a:endParaRPr lang="en-US" sz="3500" dirty="0"/>
          </a:p>
        </p:txBody>
      </p:sp>
      <p:pic>
        <p:nvPicPr>
          <p:cNvPr id="4" name="Image 1" descr="preencoded.png">    </p:cNvPr>
          <p:cNvPicPr>
            <a:picLocks noChangeAspect="1"/>
          </p:cNvPicPr>
          <p:nvPr/>
        </p:nvPicPr>
        <p:blipFill>
          <a:blip r:embed="rId2"/>
          <a:stretch>
            <a:fillRect/>
          </a:stretch>
        </p:blipFill>
        <p:spPr>
          <a:xfrm>
            <a:off x="627578" y="1882616"/>
            <a:ext cx="896541" cy="1075849"/>
          </a:xfrm>
          <a:prstGeom prst="rect">
            <a:avLst/>
          </a:prstGeom>
        </p:spPr>
      </p:pic>
      <p:sp>
        <p:nvSpPr>
          <p:cNvPr id="5" name="Text 1"/>
          <p:cNvSpPr/>
          <p:nvPr/>
        </p:nvSpPr>
        <p:spPr>
          <a:xfrm>
            <a:off x="1793081" y="2061924"/>
            <a:ext cx="3082171" cy="280154"/>
          </a:xfrm>
          <a:prstGeom prst="rect">
            <a:avLst/>
          </a:prstGeom>
          <a:noFill/>
          <a:ln/>
        </p:spPr>
        <p:txBody>
          <a:bodyPr wrap="none" lIns="0" tIns="0" rIns="0" bIns="0" rtlCol="0" anchor="t"/>
          <a:lstStyle/>
          <a:p>
            <a:pPr algn="l" indent="0" marL="0">
              <a:lnSpc>
                <a:spcPts val="2200"/>
              </a:lnSpc>
              <a:buNone/>
            </a:pPr>
            <a:r>
              <a:rPr lang="en-US" sz="1750" dirty="0">
                <a:solidFill>
                  <a:srgbClr val="DCD7E5"/>
                </a:solidFill>
                <a:latin typeface="Montserrat" pitchFamily="34" charset="0"/>
                <a:ea typeface="Montserrat" pitchFamily="34" charset="-122"/>
                <a:cs typeface="Montserrat" pitchFamily="34" charset="-120"/>
              </a:rPr>
              <a:t>Toucher émotionnellement</a:t>
            </a:r>
            <a:endParaRPr lang="en-US" sz="1750" dirty="0"/>
          </a:p>
        </p:txBody>
      </p:sp>
      <p:sp>
        <p:nvSpPr>
          <p:cNvPr id="6" name="Text 2"/>
          <p:cNvSpPr/>
          <p:nvPr/>
        </p:nvSpPr>
        <p:spPr>
          <a:xfrm>
            <a:off x="1793081" y="2449592"/>
            <a:ext cx="6723340" cy="286822"/>
          </a:xfrm>
          <a:prstGeom prst="rect">
            <a:avLst/>
          </a:prstGeom>
          <a:noFill/>
          <a:ln/>
        </p:spPr>
        <p:txBody>
          <a:bodyPr wrap="none" lIns="0" tIns="0" rIns="0" bIns="0" rtlCol="0" anchor="t"/>
          <a:lstStyle/>
          <a:p>
            <a:pPr algn="l" indent="0" marL="0">
              <a:lnSpc>
                <a:spcPts val="2250"/>
              </a:lnSpc>
              <a:buNone/>
            </a:pPr>
            <a:r>
              <a:rPr lang="en-US" sz="1400" dirty="0">
                <a:solidFill>
                  <a:srgbClr val="DCD7E5"/>
                </a:solidFill>
                <a:latin typeface="Heebo Light" pitchFamily="34" charset="0"/>
                <a:ea typeface="Heebo Light" pitchFamily="34" charset="-122"/>
                <a:cs typeface="Heebo Light" pitchFamily="34" charset="-120"/>
              </a:rPr>
              <a:t>Créer une connexion humaine</a:t>
            </a:r>
            <a:endParaRPr lang="en-US" sz="1400" dirty="0"/>
          </a:p>
        </p:txBody>
      </p:sp>
      <p:pic>
        <p:nvPicPr>
          <p:cNvPr id="7" name="Image 2" descr="preencoded.png">    </p:cNvPr>
          <p:cNvPicPr>
            <a:picLocks noChangeAspect="1"/>
          </p:cNvPicPr>
          <p:nvPr/>
        </p:nvPicPr>
        <p:blipFill>
          <a:blip r:embed="rId3"/>
          <a:stretch>
            <a:fillRect/>
          </a:stretch>
        </p:blipFill>
        <p:spPr>
          <a:xfrm>
            <a:off x="627578" y="2958465"/>
            <a:ext cx="896541" cy="1075849"/>
          </a:xfrm>
          <a:prstGeom prst="rect">
            <a:avLst/>
          </a:prstGeom>
        </p:spPr>
      </p:pic>
      <p:sp>
        <p:nvSpPr>
          <p:cNvPr id="8" name="Text 3"/>
          <p:cNvSpPr/>
          <p:nvPr/>
        </p:nvSpPr>
        <p:spPr>
          <a:xfrm>
            <a:off x="1793081" y="3137773"/>
            <a:ext cx="2241471" cy="280154"/>
          </a:xfrm>
          <a:prstGeom prst="rect">
            <a:avLst/>
          </a:prstGeom>
          <a:noFill/>
          <a:ln/>
        </p:spPr>
        <p:txBody>
          <a:bodyPr wrap="none" lIns="0" tIns="0" rIns="0" bIns="0" rtlCol="0" anchor="t"/>
          <a:lstStyle/>
          <a:p>
            <a:pPr algn="l" indent="0" marL="0">
              <a:lnSpc>
                <a:spcPts val="2200"/>
              </a:lnSpc>
              <a:buNone/>
            </a:pPr>
            <a:r>
              <a:rPr lang="en-US" sz="1750" dirty="0">
                <a:solidFill>
                  <a:srgbClr val="DCD7E5"/>
                </a:solidFill>
                <a:latin typeface="Montserrat" pitchFamily="34" charset="0"/>
                <a:ea typeface="Montserrat" pitchFamily="34" charset="-122"/>
                <a:cs typeface="Montserrat" pitchFamily="34" charset="-120"/>
              </a:rPr>
              <a:t>Élargir l'audience</a:t>
            </a:r>
            <a:endParaRPr lang="en-US" sz="1750" dirty="0"/>
          </a:p>
        </p:txBody>
      </p:sp>
      <p:sp>
        <p:nvSpPr>
          <p:cNvPr id="9" name="Text 4"/>
          <p:cNvSpPr/>
          <p:nvPr/>
        </p:nvSpPr>
        <p:spPr>
          <a:xfrm>
            <a:off x="1793081" y="3525441"/>
            <a:ext cx="6723340" cy="286822"/>
          </a:xfrm>
          <a:prstGeom prst="rect">
            <a:avLst/>
          </a:prstGeom>
          <a:noFill/>
          <a:ln/>
        </p:spPr>
        <p:txBody>
          <a:bodyPr wrap="none" lIns="0" tIns="0" rIns="0" bIns="0" rtlCol="0" anchor="t"/>
          <a:lstStyle/>
          <a:p>
            <a:pPr algn="l" indent="0" marL="0">
              <a:lnSpc>
                <a:spcPts val="2250"/>
              </a:lnSpc>
              <a:buNone/>
            </a:pPr>
            <a:r>
              <a:rPr lang="en-US" sz="1400" dirty="0">
                <a:solidFill>
                  <a:srgbClr val="DCD7E5"/>
                </a:solidFill>
                <a:latin typeface="Heebo Light" pitchFamily="34" charset="0"/>
                <a:ea typeface="Heebo Light" pitchFamily="34" charset="-122"/>
                <a:cs typeface="Heebo Light" pitchFamily="34" charset="-120"/>
              </a:rPr>
              <a:t>Atteindre un public diversifié</a:t>
            </a:r>
            <a:endParaRPr lang="en-US" sz="1400" dirty="0"/>
          </a:p>
        </p:txBody>
      </p:sp>
      <p:pic>
        <p:nvPicPr>
          <p:cNvPr id="10" name="Image 3" descr="preencoded.png">    </p:cNvPr>
          <p:cNvPicPr>
            <a:picLocks noChangeAspect="1"/>
          </p:cNvPicPr>
          <p:nvPr/>
        </p:nvPicPr>
        <p:blipFill>
          <a:blip r:embed="rId4"/>
          <a:stretch>
            <a:fillRect/>
          </a:stretch>
        </p:blipFill>
        <p:spPr>
          <a:xfrm>
            <a:off x="627578" y="4034314"/>
            <a:ext cx="896541" cy="1075849"/>
          </a:xfrm>
          <a:prstGeom prst="rect">
            <a:avLst/>
          </a:prstGeom>
        </p:spPr>
      </p:pic>
      <p:sp>
        <p:nvSpPr>
          <p:cNvPr id="11" name="Text 5"/>
          <p:cNvSpPr/>
          <p:nvPr/>
        </p:nvSpPr>
        <p:spPr>
          <a:xfrm>
            <a:off x="1793081" y="4213622"/>
            <a:ext cx="2561868" cy="280154"/>
          </a:xfrm>
          <a:prstGeom prst="rect">
            <a:avLst/>
          </a:prstGeom>
          <a:noFill/>
          <a:ln/>
        </p:spPr>
        <p:txBody>
          <a:bodyPr wrap="none" lIns="0" tIns="0" rIns="0" bIns="0" rtlCol="0" anchor="t"/>
          <a:lstStyle/>
          <a:p>
            <a:pPr algn="l" indent="0" marL="0">
              <a:lnSpc>
                <a:spcPts val="2200"/>
              </a:lnSpc>
              <a:buNone/>
            </a:pPr>
            <a:r>
              <a:rPr lang="en-US" sz="1750" dirty="0">
                <a:solidFill>
                  <a:srgbClr val="DCD7E5"/>
                </a:solidFill>
                <a:latin typeface="Montserrat" pitchFamily="34" charset="0"/>
                <a:ea typeface="Montserrat" pitchFamily="34" charset="-122"/>
                <a:cs typeface="Montserrat" pitchFamily="34" charset="-120"/>
              </a:rPr>
              <a:t>Mobiliser efficacement</a:t>
            </a:r>
            <a:endParaRPr lang="en-US" sz="1750" dirty="0"/>
          </a:p>
        </p:txBody>
      </p:sp>
      <p:sp>
        <p:nvSpPr>
          <p:cNvPr id="12" name="Text 6"/>
          <p:cNvSpPr/>
          <p:nvPr/>
        </p:nvSpPr>
        <p:spPr>
          <a:xfrm>
            <a:off x="1793081" y="4601289"/>
            <a:ext cx="6723340" cy="286822"/>
          </a:xfrm>
          <a:prstGeom prst="rect">
            <a:avLst/>
          </a:prstGeom>
          <a:noFill/>
          <a:ln/>
        </p:spPr>
        <p:txBody>
          <a:bodyPr wrap="none" lIns="0" tIns="0" rIns="0" bIns="0" rtlCol="0" anchor="t"/>
          <a:lstStyle/>
          <a:p>
            <a:pPr algn="l" indent="0" marL="0">
              <a:lnSpc>
                <a:spcPts val="2250"/>
              </a:lnSpc>
              <a:buNone/>
            </a:pPr>
            <a:r>
              <a:rPr lang="en-US" sz="1400" dirty="0">
                <a:solidFill>
                  <a:srgbClr val="DCD7E5"/>
                </a:solidFill>
                <a:latin typeface="Heebo Light" pitchFamily="34" charset="0"/>
                <a:ea typeface="Heebo Light" pitchFamily="34" charset="-122"/>
                <a:cs typeface="Heebo Light" pitchFamily="34" charset="-120"/>
              </a:rPr>
              <a:t>Inciter à l'action concrète</a:t>
            </a:r>
            <a:endParaRPr lang="en-US" sz="1400" dirty="0"/>
          </a:p>
        </p:txBody>
      </p:sp>
      <p:pic>
        <p:nvPicPr>
          <p:cNvPr id="13" name="Image 4" descr="preencoded.png">    </p:cNvPr>
          <p:cNvPicPr>
            <a:picLocks noChangeAspect="1"/>
          </p:cNvPicPr>
          <p:nvPr/>
        </p:nvPicPr>
        <p:blipFill>
          <a:blip r:embed="rId5"/>
          <a:stretch>
            <a:fillRect/>
          </a:stretch>
        </p:blipFill>
        <p:spPr>
          <a:xfrm>
            <a:off x="627578" y="5110163"/>
            <a:ext cx="896541" cy="1075849"/>
          </a:xfrm>
          <a:prstGeom prst="rect">
            <a:avLst/>
          </a:prstGeom>
        </p:spPr>
      </p:pic>
      <p:sp>
        <p:nvSpPr>
          <p:cNvPr id="14" name="Text 7"/>
          <p:cNvSpPr/>
          <p:nvPr/>
        </p:nvSpPr>
        <p:spPr>
          <a:xfrm>
            <a:off x="1793081" y="5289471"/>
            <a:ext cx="2241471" cy="280154"/>
          </a:xfrm>
          <a:prstGeom prst="rect">
            <a:avLst/>
          </a:prstGeom>
          <a:noFill/>
          <a:ln/>
        </p:spPr>
        <p:txBody>
          <a:bodyPr wrap="none" lIns="0" tIns="0" rIns="0" bIns="0" rtlCol="0" anchor="t"/>
          <a:lstStyle/>
          <a:p>
            <a:pPr algn="l" indent="0" marL="0">
              <a:lnSpc>
                <a:spcPts val="2200"/>
              </a:lnSpc>
              <a:buNone/>
            </a:pPr>
            <a:r>
              <a:rPr lang="en-US" sz="1750" dirty="0">
                <a:solidFill>
                  <a:srgbClr val="DCD7E5"/>
                </a:solidFill>
                <a:latin typeface="Montserrat" pitchFamily="34" charset="0"/>
                <a:ea typeface="Montserrat" pitchFamily="34" charset="-122"/>
                <a:cs typeface="Montserrat" pitchFamily="34" charset="-120"/>
              </a:rPr>
              <a:t>Favoriser le partage</a:t>
            </a:r>
            <a:endParaRPr lang="en-US" sz="1750" dirty="0"/>
          </a:p>
        </p:txBody>
      </p:sp>
      <p:sp>
        <p:nvSpPr>
          <p:cNvPr id="15" name="Text 8"/>
          <p:cNvSpPr/>
          <p:nvPr/>
        </p:nvSpPr>
        <p:spPr>
          <a:xfrm>
            <a:off x="1793081" y="5677138"/>
            <a:ext cx="6723340" cy="286822"/>
          </a:xfrm>
          <a:prstGeom prst="rect">
            <a:avLst/>
          </a:prstGeom>
          <a:noFill/>
          <a:ln/>
        </p:spPr>
        <p:txBody>
          <a:bodyPr wrap="none" lIns="0" tIns="0" rIns="0" bIns="0" rtlCol="0" anchor="t"/>
          <a:lstStyle/>
          <a:p>
            <a:pPr algn="l" indent="0" marL="0">
              <a:lnSpc>
                <a:spcPts val="2250"/>
              </a:lnSpc>
              <a:buNone/>
            </a:pPr>
            <a:r>
              <a:rPr lang="en-US" sz="1400" dirty="0">
                <a:solidFill>
                  <a:srgbClr val="DCD7E5"/>
                </a:solidFill>
                <a:latin typeface="Heebo Light" pitchFamily="34" charset="0"/>
                <a:ea typeface="Heebo Light" pitchFamily="34" charset="-122"/>
                <a:cs typeface="Heebo Light" pitchFamily="34" charset="-120"/>
              </a:rPr>
              <a:t>Amplifier la portée sur les réseaux</a:t>
            </a:r>
            <a:endParaRPr lang="en-US" sz="1400" dirty="0"/>
          </a:p>
        </p:txBody>
      </p:sp>
      <p:sp>
        <p:nvSpPr>
          <p:cNvPr id="16" name="Text 9"/>
          <p:cNvSpPr/>
          <p:nvPr/>
        </p:nvSpPr>
        <p:spPr>
          <a:xfrm>
            <a:off x="627578" y="6387703"/>
            <a:ext cx="7888843" cy="573643"/>
          </a:xfrm>
          <a:prstGeom prst="rect">
            <a:avLst/>
          </a:prstGeom>
          <a:noFill/>
          <a:ln/>
        </p:spPr>
        <p:txBody>
          <a:bodyPr wrap="square" lIns="0" tIns="0" rIns="0" bIns="0" rtlCol="0" anchor="t"/>
          <a:lstStyle/>
          <a:p>
            <a:pPr algn="l" indent="0" marL="0">
              <a:lnSpc>
                <a:spcPts val="2250"/>
              </a:lnSpc>
              <a:buNone/>
            </a:pPr>
            <a:r>
              <a:rPr lang="en-US" sz="1400" dirty="0">
                <a:solidFill>
                  <a:srgbClr val="DCD7E5"/>
                </a:solidFill>
                <a:latin typeface="Heebo Light" pitchFamily="34" charset="0"/>
                <a:ea typeface="Heebo Light" pitchFamily="34" charset="-122"/>
                <a:cs typeface="Heebo Light" pitchFamily="34" charset="-120"/>
              </a:rPr>
              <a:t>Propose 5 idées créatives pour une campagne d'appel à dons d'une association qui [cause]. Objectif : toucher un public large sur les réseaux sociaux, avec un ton humain et mobilisateur.</a:t>
            </a:r>
            <a:endParaRPr lang="en-US" sz="1400" dirty="0"/>
          </a:p>
        </p:txBody>
      </p:sp>
      <p:sp>
        <p:nvSpPr>
          <p:cNvPr id="17" name="Text 10"/>
          <p:cNvSpPr/>
          <p:nvPr/>
        </p:nvSpPr>
        <p:spPr>
          <a:xfrm>
            <a:off x="627578" y="7163038"/>
            <a:ext cx="7888843" cy="573643"/>
          </a:xfrm>
          <a:prstGeom prst="rect">
            <a:avLst/>
          </a:prstGeom>
          <a:noFill/>
          <a:ln/>
        </p:spPr>
        <p:txBody>
          <a:bodyPr wrap="square" lIns="0" tIns="0" rIns="0" bIns="0" rtlCol="0" anchor="t"/>
          <a:lstStyle/>
          <a:p>
            <a:pPr algn="l" indent="0" marL="0">
              <a:lnSpc>
                <a:spcPts val="2250"/>
              </a:lnSpc>
              <a:buNone/>
            </a:pPr>
            <a:r>
              <a:rPr lang="en-US" sz="1400" dirty="0">
                <a:solidFill>
                  <a:srgbClr val="DCD7E5"/>
                </a:solidFill>
                <a:latin typeface="Heebo Light" pitchFamily="34" charset="0"/>
                <a:ea typeface="Heebo Light" pitchFamily="34" charset="-122"/>
                <a:cs typeface="Heebo Light" pitchFamily="34" charset="-120"/>
              </a:rPr>
              <a:t>Exemple : Propose 5 idées pour une campagne de dons d'une association qui aide les enfants réfugiés.</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93790" y="1440061"/>
            <a:ext cx="11435358" cy="708779"/>
          </a:xfrm>
          <a:prstGeom prst="rect">
            <a:avLst/>
          </a:prstGeom>
          <a:noFill/>
          <a:ln/>
        </p:spPr>
        <p:txBody>
          <a:bodyPr wrap="none" lIns="0" tIns="0" rIns="0" bIns="0" rtlCol="0" anchor="t"/>
          <a:lstStyle/>
          <a:p>
            <a:pPr algn="l" indent="0" marL="0">
              <a:lnSpc>
                <a:spcPts val="5550"/>
              </a:lnSpc>
              <a:buNone/>
            </a:pPr>
            <a:r>
              <a:rPr lang="en-US" sz="4450" dirty="0">
                <a:solidFill>
                  <a:srgbClr val="F2F0F4"/>
                </a:solidFill>
                <a:latin typeface="Montserrat" pitchFamily="34" charset="0"/>
                <a:ea typeface="Montserrat" pitchFamily="34" charset="-122"/>
                <a:cs typeface="Montserrat" pitchFamily="34" charset="-120"/>
              </a:rPr>
              <a:t>Différencier les contenus par plateforme</a:t>
            </a:r>
            <a:endParaRPr lang="en-US" sz="4450" dirty="0"/>
          </a:p>
        </p:txBody>
      </p:sp>
      <p:sp>
        <p:nvSpPr>
          <p:cNvPr id="3" name="Text 1"/>
          <p:cNvSpPr/>
          <p:nvPr/>
        </p:nvSpPr>
        <p:spPr>
          <a:xfrm>
            <a:off x="793790" y="2715816"/>
            <a:ext cx="2835235" cy="354330"/>
          </a:xfrm>
          <a:prstGeom prst="rect">
            <a:avLst/>
          </a:prstGeom>
          <a:noFill/>
          <a:ln/>
        </p:spPr>
        <p:txBody>
          <a:bodyPr wrap="none" lIns="0" tIns="0" rIns="0" bIns="0" rtlCol="0" anchor="t"/>
          <a:lstStyle/>
          <a:p>
            <a:pPr algn="l" indent="0" marL="0">
              <a:lnSpc>
                <a:spcPts val="2750"/>
              </a:lnSpc>
              <a:buNone/>
            </a:pPr>
            <a:r>
              <a:rPr lang="en-US" sz="2200" dirty="0">
                <a:solidFill>
                  <a:srgbClr val="F2F0F4"/>
                </a:solidFill>
                <a:latin typeface="Montserrat" pitchFamily="34" charset="0"/>
                <a:ea typeface="Montserrat" pitchFamily="34" charset="-122"/>
                <a:cs typeface="Montserrat" pitchFamily="34" charset="-120"/>
              </a:rPr>
              <a:t>Facebook</a:t>
            </a:r>
            <a:endParaRPr lang="en-US" sz="2200" dirty="0"/>
          </a:p>
        </p:txBody>
      </p:sp>
      <p:sp>
        <p:nvSpPr>
          <p:cNvPr id="4" name="Text 2"/>
          <p:cNvSpPr/>
          <p:nvPr/>
        </p:nvSpPr>
        <p:spPr>
          <a:xfrm>
            <a:off x="793790" y="3296960"/>
            <a:ext cx="3978116" cy="362903"/>
          </a:xfrm>
          <a:prstGeom prst="rect">
            <a:avLst/>
          </a:prstGeom>
          <a:noFill/>
          <a:ln/>
        </p:spPr>
        <p:txBody>
          <a:bodyPr wrap="non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Contenu communautaire et engageant</a:t>
            </a:r>
            <a:endParaRPr lang="en-US" sz="1750" dirty="0"/>
          </a:p>
        </p:txBody>
      </p:sp>
      <p:sp>
        <p:nvSpPr>
          <p:cNvPr id="5" name="Text 3"/>
          <p:cNvSpPr/>
          <p:nvPr/>
        </p:nvSpPr>
        <p:spPr>
          <a:xfrm>
            <a:off x="793790" y="3863935"/>
            <a:ext cx="3978116" cy="362903"/>
          </a:xfrm>
          <a:prstGeom prst="rect">
            <a:avLst/>
          </a:prstGeom>
          <a:noFill/>
          <a:ln/>
        </p:spPr>
        <p:txBody>
          <a:bodyPr wrap="none" lIns="0" tIns="0" rIns="0" bIns="0" rtlCol="0" anchor="t"/>
          <a:lstStyle/>
          <a:p>
            <a:pPr algn="l" marL="342900" indent="-342900">
              <a:lnSpc>
                <a:spcPts val="2850"/>
              </a:lnSpc>
              <a:buSzPct val="100000"/>
              <a:buChar char="•"/>
            </a:pPr>
            <a:r>
              <a:rPr lang="en-US" sz="1750" dirty="0">
                <a:solidFill>
                  <a:srgbClr val="DCD7E5"/>
                </a:solidFill>
                <a:latin typeface="Heebo Light" pitchFamily="34" charset="0"/>
                <a:ea typeface="Heebo Light" pitchFamily="34" charset="-122"/>
                <a:cs typeface="Heebo Light" pitchFamily="34" charset="-120"/>
              </a:rPr>
              <a:t>Posts plus longs</a:t>
            </a:r>
            <a:endParaRPr lang="en-US" sz="1750" dirty="0"/>
          </a:p>
        </p:txBody>
      </p:sp>
      <p:sp>
        <p:nvSpPr>
          <p:cNvPr id="6" name="Text 4"/>
          <p:cNvSpPr/>
          <p:nvPr/>
        </p:nvSpPr>
        <p:spPr>
          <a:xfrm>
            <a:off x="793790" y="4306133"/>
            <a:ext cx="3978116" cy="362903"/>
          </a:xfrm>
          <a:prstGeom prst="rect">
            <a:avLst/>
          </a:prstGeom>
          <a:noFill/>
          <a:ln/>
        </p:spPr>
        <p:txBody>
          <a:bodyPr wrap="none" lIns="0" tIns="0" rIns="0" bIns="0" rtlCol="0" anchor="t"/>
          <a:lstStyle/>
          <a:p>
            <a:pPr algn="l" marL="342900" indent="-342900">
              <a:lnSpc>
                <a:spcPts val="2850"/>
              </a:lnSpc>
              <a:buSzPct val="100000"/>
              <a:buChar char="•"/>
            </a:pPr>
            <a:r>
              <a:rPr lang="en-US" sz="1750" dirty="0">
                <a:solidFill>
                  <a:srgbClr val="DCD7E5"/>
                </a:solidFill>
                <a:latin typeface="Heebo Light" pitchFamily="34" charset="0"/>
                <a:ea typeface="Heebo Light" pitchFamily="34" charset="-122"/>
                <a:cs typeface="Heebo Light" pitchFamily="34" charset="-120"/>
              </a:rPr>
              <a:t>Ton convivial</a:t>
            </a:r>
            <a:endParaRPr lang="en-US" sz="1750" dirty="0"/>
          </a:p>
        </p:txBody>
      </p:sp>
      <p:sp>
        <p:nvSpPr>
          <p:cNvPr id="7" name="Text 5"/>
          <p:cNvSpPr/>
          <p:nvPr/>
        </p:nvSpPr>
        <p:spPr>
          <a:xfrm>
            <a:off x="793790" y="4748332"/>
            <a:ext cx="3978116" cy="362903"/>
          </a:xfrm>
          <a:prstGeom prst="rect">
            <a:avLst/>
          </a:prstGeom>
          <a:noFill/>
          <a:ln/>
        </p:spPr>
        <p:txBody>
          <a:bodyPr wrap="none" lIns="0" tIns="0" rIns="0" bIns="0" rtlCol="0" anchor="t"/>
          <a:lstStyle/>
          <a:p>
            <a:pPr algn="l" marL="342900" indent="-342900">
              <a:lnSpc>
                <a:spcPts val="2850"/>
              </a:lnSpc>
              <a:buSzPct val="100000"/>
              <a:buChar char="•"/>
            </a:pPr>
            <a:r>
              <a:rPr lang="en-US" sz="1750" dirty="0">
                <a:solidFill>
                  <a:srgbClr val="DCD7E5"/>
                </a:solidFill>
                <a:latin typeface="Heebo Light" pitchFamily="34" charset="0"/>
                <a:ea typeface="Heebo Light" pitchFamily="34" charset="-122"/>
                <a:cs typeface="Heebo Light" pitchFamily="34" charset="-120"/>
              </a:rPr>
              <a:t>Appel aux commentaires</a:t>
            </a:r>
            <a:endParaRPr lang="en-US" sz="1750" dirty="0"/>
          </a:p>
        </p:txBody>
      </p:sp>
      <p:sp>
        <p:nvSpPr>
          <p:cNvPr id="8" name="Text 6"/>
          <p:cNvSpPr/>
          <p:nvPr/>
        </p:nvSpPr>
        <p:spPr>
          <a:xfrm>
            <a:off x="5332928" y="2715816"/>
            <a:ext cx="2835235" cy="354330"/>
          </a:xfrm>
          <a:prstGeom prst="rect">
            <a:avLst/>
          </a:prstGeom>
          <a:noFill/>
          <a:ln/>
        </p:spPr>
        <p:txBody>
          <a:bodyPr wrap="none" lIns="0" tIns="0" rIns="0" bIns="0" rtlCol="0" anchor="t"/>
          <a:lstStyle/>
          <a:p>
            <a:pPr algn="l" indent="0" marL="0">
              <a:lnSpc>
                <a:spcPts val="2750"/>
              </a:lnSpc>
              <a:buNone/>
            </a:pPr>
            <a:r>
              <a:rPr lang="en-US" sz="2200" dirty="0">
                <a:solidFill>
                  <a:srgbClr val="F2F0F4"/>
                </a:solidFill>
                <a:latin typeface="Montserrat" pitchFamily="34" charset="0"/>
                <a:ea typeface="Montserrat" pitchFamily="34" charset="-122"/>
                <a:cs typeface="Montserrat" pitchFamily="34" charset="-120"/>
              </a:rPr>
              <a:t>Instagram</a:t>
            </a:r>
            <a:endParaRPr lang="en-US" sz="2200" dirty="0"/>
          </a:p>
        </p:txBody>
      </p:sp>
      <p:sp>
        <p:nvSpPr>
          <p:cNvPr id="9" name="Text 7"/>
          <p:cNvSpPr/>
          <p:nvPr/>
        </p:nvSpPr>
        <p:spPr>
          <a:xfrm>
            <a:off x="5332928" y="3296960"/>
            <a:ext cx="3978116" cy="362903"/>
          </a:xfrm>
          <a:prstGeom prst="rect">
            <a:avLst/>
          </a:prstGeom>
          <a:noFill/>
          <a:ln/>
        </p:spPr>
        <p:txBody>
          <a:bodyPr wrap="non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Contenu visuel et émotionnel</a:t>
            </a:r>
            <a:endParaRPr lang="en-US" sz="1750" dirty="0"/>
          </a:p>
        </p:txBody>
      </p:sp>
      <p:sp>
        <p:nvSpPr>
          <p:cNvPr id="10" name="Text 8"/>
          <p:cNvSpPr/>
          <p:nvPr/>
        </p:nvSpPr>
        <p:spPr>
          <a:xfrm>
            <a:off x="5332928" y="3863935"/>
            <a:ext cx="3978116" cy="362903"/>
          </a:xfrm>
          <a:prstGeom prst="rect">
            <a:avLst/>
          </a:prstGeom>
          <a:noFill/>
          <a:ln/>
        </p:spPr>
        <p:txBody>
          <a:bodyPr wrap="none" lIns="0" tIns="0" rIns="0" bIns="0" rtlCol="0" anchor="t"/>
          <a:lstStyle/>
          <a:p>
            <a:pPr algn="l" marL="342900" indent="-342900">
              <a:lnSpc>
                <a:spcPts val="2850"/>
              </a:lnSpc>
              <a:buSzPct val="100000"/>
              <a:buChar char="•"/>
            </a:pPr>
            <a:r>
              <a:rPr lang="en-US" sz="1750" dirty="0">
                <a:solidFill>
                  <a:srgbClr val="DCD7E5"/>
                </a:solidFill>
                <a:latin typeface="Heebo Light" pitchFamily="34" charset="0"/>
                <a:ea typeface="Heebo Light" pitchFamily="34" charset="-122"/>
                <a:cs typeface="Heebo Light" pitchFamily="34" charset="-120"/>
              </a:rPr>
              <a:t>Photos de qualité</a:t>
            </a:r>
            <a:endParaRPr lang="en-US" sz="1750" dirty="0"/>
          </a:p>
        </p:txBody>
      </p:sp>
      <p:sp>
        <p:nvSpPr>
          <p:cNvPr id="11" name="Text 9"/>
          <p:cNvSpPr/>
          <p:nvPr/>
        </p:nvSpPr>
        <p:spPr>
          <a:xfrm>
            <a:off x="5332928" y="4306133"/>
            <a:ext cx="3978116" cy="362903"/>
          </a:xfrm>
          <a:prstGeom prst="rect">
            <a:avLst/>
          </a:prstGeom>
          <a:noFill/>
          <a:ln/>
        </p:spPr>
        <p:txBody>
          <a:bodyPr wrap="none" lIns="0" tIns="0" rIns="0" bIns="0" rtlCol="0" anchor="t"/>
          <a:lstStyle/>
          <a:p>
            <a:pPr algn="l" marL="342900" indent="-342900">
              <a:lnSpc>
                <a:spcPts val="2850"/>
              </a:lnSpc>
              <a:buSzPct val="100000"/>
              <a:buChar char="•"/>
            </a:pPr>
            <a:r>
              <a:rPr lang="en-US" sz="1750" dirty="0">
                <a:solidFill>
                  <a:srgbClr val="DCD7E5"/>
                </a:solidFill>
                <a:latin typeface="Heebo Light" pitchFamily="34" charset="0"/>
                <a:ea typeface="Heebo Light" pitchFamily="34" charset="-122"/>
                <a:cs typeface="Heebo Light" pitchFamily="34" charset="-120"/>
              </a:rPr>
              <a:t>Stories interactives</a:t>
            </a:r>
            <a:endParaRPr lang="en-US" sz="1750" dirty="0"/>
          </a:p>
        </p:txBody>
      </p:sp>
      <p:sp>
        <p:nvSpPr>
          <p:cNvPr id="12" name="Text 10"/>
          <p:cNvSpPr/>
          <p:nvPr/>
        </p:nvSpPr>
        <p:spPr>
          <a:xfrm>
            <a:off x="5332928" y="4748332"/>
            <a:ext cx="3978116" cy="362903"/>
          </a:xfrm>
          <a:prstGeom prst="rect">
            <a:avLst/>
          </a:prstGeom>
          <a:noFill/>
          <a:ln/>
        </p:spPr>
        <p:txBody>
          <a:bodyPr wrap="none" lIns="0" tIns="0" rIns="0" bIns="0" rtlCol="0" anchor="t"/>
          <a:lstStyle/>
          <a:p>
            <a:pPr algn="l" marL="342900" indent="-342900">
              <a:lnSpc>
                <a:spcPts val="2850"/>
              </a:lnSpc>
              <a:buSzPct val="100000"/>
              <a:buChar char="•"/>
            </a:pPr>
            <a:r>
              <a:rPr lang="en-US" sz="1750" dirty="0">
                <a:solidFill>
                  <a:srgbClr val="DCD7E5"/>
                </a:solidFill>
                <a:latin typeface="Heebo Light" pitchFamily="34" charset="0"/>
                <a:ea typeface="Heebo Light" pitchFamily="34" charset="-122"/>
                <a:cs typeface="Heebo Light" pitchFamily="34" charset="-120"/>
              </a:rPr>
              <a:t>Hashtags stratégiques</a:t>
            </a:r>
            <a:endParaRPr lang="en-US" sz="1750" dirty="0"/>
          </a:p>
        </p:txBody>
      </p:sp>
      <p:sp>
        <p:nvSpPr>
          <p:cNvPr id="13" name="Text 11"/>
          <p:cNvSpPr/>
          <p:nvPr/>
        </p:nvSpPr>
        <p:spPr>
          <a:xfrm>
            <a:off x="9872067" y="2715816"/>
            <a:ext cx="2835235" cy="354330"/>
          </a:xfrm>
          <a:prstGeom prst="rect">
            <a:avLst/>
          </a:prstGeom>
          <a:noFill/>
          <a:ln/>
        </p:spPr>
        <p:txBody>
          <a:bodyPr wrap="none" lIns="0" tIns="0" rIns="0" bIns="0" rtlCol="0" anchor="t"/>
          <a:lstStyle/>
          <a:p>
            <a:pPr algn="l" indent="0" marL="0">
              <a:lnSpc>
                <a:spcPts val="2750"/>
              </a:lnSpc>
              <a:buNone/>
            </a:pPr>
            <a:r>
              <a:rPr lang="en-US" sz="2200" dirty="0">
                <a:solidFill>
                  <a:srgbClr val="F2F0F4"/>
                </a:solidFill>
                <a:latin typeface="Montserrat" pitchFamily="34" charset="0"/>
                <a:ea typeface="Montserrat" pitchFamily="34" charset="-122"/>
                <a:cs typeface="Montserrat" pitchFamily="34" charset="-120"/>
              </a:rPr>
              <a:t>LinkedIn</a:t>
            </a:r>
            <a:endParaRPr lang="en-US" sz="2200" dirty="0"/>
          </a:p>
        </p:txBody>
      </p:sp>
      <p:sp>
        <p:nvSpPr>
          <p:cNvPr id="14" name="Text 12"/>
          <p:cNvSpPr/>
          <p:nvPr/>
        </p:nvSpPr>
        <p:spPr>
          <a:xfrm>
            <a:off x="9872067" y="3296960"/>
            <a:ext cx="3978116" cy="362903"/>
          </a:xfrm>
          <a:prstGeom prst="rect">
            <a:avLst/>
          </a:prstGeom>
          <a:noFill/>
          <a:ln/>
        </p:spPr>
        <p:txBody>
          <a:bodyPr wrap="non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Contenu professionnel et informatif</a:t>
            </a:r>
            <a:endParaRPr lang="en-US" sz="1750" dirty="0"/>
          </a:p>
        </p:txBody>
      </p:sp>
      <p:sp>
        <p:nvSpPr>
          <p:cNvPr id="15" name="Text 13"/>
          <p:cNvSpPr/>
          <p:nvPr/>
        </p:nvSpPr>
        <p:spPr>
          <a:xfrm>
            <a:off x="9872067" y="3863935"/>
            <a:ext cx="3978116" cy="362903"/>
          </a:xfrm>
          <a:prstGeom prst="rect">
            <a:avLst/>
          </a:prstGeom>
          <a:noFill/>
          <a:ln/>
        </p:spPr>
        <p:txBody>
          <a:bodyPr wrap="none" lIns="0" tIns="0" rIns="0" bIns="0" rtlCol="0" anchor="t"/>
          <a:lstStyle/>
          <a:p>
            <a:pPr algn="l" marL="342900" indent="-342900">
              <a:lnSpc>
                <a:spcPts val="2850"/>
              </a:lnSpc>
              <a:buSzPct val="100000"/>
              <a:buChar char="•"/>
            </a:pPr>
            <a:r>
              <a:rPr lang="en-US" sz="1750" dirty="0">
                <a:solidFill>
                  <a:srgbClr val="DCD7E5"/>
                </a:solidFill>
                <a:latin typeface="Heebo Light" pitchFamily="34" charset="0"/>
                <a:ea typeface="Heebo Light" pitchFamily="34" charset="-122"/>
                <a:cs typeface="Heebo Light" pitchFamily="34" charset="-120"/>
              </a:rPr>
              <a:t>Données et expertise</a:t>
            </a:r>
            <a:endParaRPr lang="en-US" sz="1750" dirty="0"/>
          </a:p>
        </p:txBody>
      </p:sp>
      <p:sp>
        <p:nvSpPr>
          <p:cNvPr id="16" name="Text 14"/>
          <p:cNvSpPr/>
          <p:nvPr/>
        </p:nvSpPr>
        <p:spPr>
          <a:xfrm>
            <a:off x="9872067" y="4306133"/>
            <a:ext cx="3978116" cy="362903"/>
          </a:xfrm>
          <a:prstGeom prst="rect">
            <a:avLst/>
          </a:prstGeom>
          <a:noFill/>
          <a:ln/>
        </p:spPr>
        <p:txBody>
          <a:bodyPr wrap="none" lIns="0" tIns="0" rIns="0" bIns="0" rtlCol="0" anchor="t"/>
          <a:lstStyle/>
          <a:p>
            <a:pPr algn="l" marL="342900" indent="-342900">
              <a:lnSpc>
                <a:spcPts val="2850"/>
              </a:lnSpc>
              <a:buSzPct val="100000"/>
              <a:buChar char="•"/>
            </a:pPr>
            <a:r>
              <a:rPr lang="en-US" sz="1750" dirty="0">
                <a:solidFill>
                  <a:srgbClr val="DCD7E5"/>
                </a:solidFill>
                <a:latin typeface="Heebo Light" pitchFamily="34" charset="0"/>
                <a:ea typeface="Heebo Light" pitchFamily="34" charset="-122"/>
                <a:cs typeface="Heebo Light" pitchFamily="34" charset="-120"/>
              </a:rPr>
              <a:t>Ton plus formel</a:t>
            </a:r>
            <a:endParaRPr lang="en-US" sz="1750" dirty="0"/>
          </a:p>
        </p:txBody>
      </p:sp>
      <p:sp>
        <p:nvSpPr>
          <p:cNvPr id="17" name="Text 15"/>
          <p:cNvSpPr/>
          <p:nvPr/>
        </p:nvSpPr>
        <p:spPr>
          <a:xfrm>
            <a:off x="9872067" y="4748332"/>
            <a:ext cx="3978116" cy="362903"/>
          </a:xfrm>
          <a:prstGeom prst="rect">
            <a:avLst/>
          </a:prstGeom>
          <a:noFill/>
          <a:ln/>
        </p:spPr>
        <p:txBody>
          <a:bodyPr wrap="none" lIns="0" tIns="0" rIns="0" bIns="0" rtlCol="0" anchor="t"/>
          <a:lstStyle/>
          <a:p>
            <a:pPr algn="l" marL="342900" indent="-342900">
              <a:lnSpc>
                <a:spcPts val="2850"/>
              </a:lnSpc>
              <a:buSzPct val="100000"/>
              <a:buChar char="•"/>
            </a:pPr>
            <a:r>
              <a:rPr lang="en-US" sz="1750" dirty="0">
                <a:solidFill>
                  <a:srgbClr val="DCD7E5"/>
                </a:solidFill>
                <a:latin typeface="Heebo Light" pitchFamily="34" charset="0"/>
                <a:ea typeface="Heebo Light" pitchFamily="34" charset="-122"/>
                <a:cs typeface="Heebo Light" pitchFamily="34" charset="-120"/>
              </a:rPr>
              <a:t>Valorisation d'impact</a:t>
            </a:r>
            <a:endParaRPr lang="en-US" sz="1750" dirty="0"/>
          </a:p>
        </p:txBody>
      </p:sp>
      <p:sp>
        <p:nvSpPr>
          <p:cNvPr id="18" name="Text 16"/>
          <p:cNvSpPr/>
          <p:nvPr/>
        </p:nvSpPr>
        <p:spPr>
          <a:xfrm>
            <a:off x="793790" y="5445681"/>
            <a:ext cx="13042821" cy="725805"/>
          </a:xfrm>
          <a:prstGeom prst="rect">
            <a:avLst/>
          </a:prstGeom>
          <a:noFill/>
          <a:ln/>
        </p:spPr>
        <p:txBody>
          <a:bodyPr wrap="squar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Propose 5 idées de contenus sur un même sujet, adaptées à Facebook, Instagram et LinkedIn pour une association qui [mission]. Montre comment adapter le ton et le format selon chaque plateforme.</a:t>
            </a:r>
            <a:endParaRPr lang="en-US" sz="1750" dirty="0"/>
          </a:p>
        </p:txBody>
      </p:sp>
      <p:sp>
        <p:nvSpPr>
          <p:cNvPr id="19" name="Text 17"/>
          <p:cNvSpPr/>
          <p:nvPr/>
        </p:nvSpPr>
        <p:spPr>
          <a:xfrm>
            <a:off x="793790" y="6426637"/>
            <a:ext cx="13042821" cy="362903"/>
          </a:xfrm>
          <a:prstGeom prst="rect">
            <a:avLst/>
          </a:prstGeom>
          <a:noFill/>
          <a:ln/>
        </p:spPr>
        <p:txBody>
          <a:bodyPr wrap="non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Exemple : Propose 5 idées de publications sur la lutte contre le décrochage scolaire, adaptées à Facebook, Instagram et LinkedIn.</a:t>
            </a:r>
            <a:endParaRPr lang="en-US" sz="1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694611" y="545783"/>
            <a:ext cx="10115193" cy="620078"/>
          </a:xfrm>
          <a:prstGeom prst="rect">
            <a:avLst/>
          </a:prstGeom>
          <a:noFill/>
          <a:ln/>
        </p:spPr>
        <p:txBody>
          <a:bodyPr wrap="none" lIns="0" tIns="0" rIns="0" bIns="0" rtlCol="0" anchor="t"/>
          <a:lstStyle/>
          <a:p>
            <a:pPr algn="l" indent="0" marL="0">
              <a:lnSpc>
                <a:spcPts val="4850"/>
              </a:lnSpc>
              <a:buNone/>
            </a:pPr>
            <a:r>
              <a:rPr lang="en-US" sz="3900" dirty="0">
                <a:solidFill>
                  <a:srgbClr val="F2F0F4"/>
                </a:solidFill>
                <a:latin typeface="Montserrat" pitchFamily="34" charset="0"/>
                <a:ea typeface="Montserrat" pitchFamily="34" charset="-122"/>
                <a:cs typeface="Montserrat" pitchFamily="34" charset="-120"/>
              </a:rPr>
              <a:t>Préparer une série de posts thématiques</a:t>
            </a:r>
            <a:endParaRPr lang="en-US" sz="3900" dirty="0"/>
          </a:p>
        </p:txBody>
      </p:sp>
      <p:sp>
        <p:nvSpPr>
          <p:cNvPr id="3" name="Shape 1"/>
          <p:cNvSpPr/>
          <p:nvPr/>
        </p:nvSpPr>
        <p:spPr>
          <a:xfrm>
            <a:off x="694611" y="1562695"/>
            <a:ext cx="148828" cy="746760"/>
          </a:xfrm>
          <a:prstGeom prst="roundRect">
            <a:avLst>
              <a:gd name="adj" fmla="val 56011"/>
            </a:avLst>
          </a:prstGeom>
          <a:solidFill>
            <a:srgbClr val="31136C"/>
          </a:solidFill>
          <a:ln w="7620">
            <a:solidFill>
              <a:srgbClr val="4A2C85"/>
            </a:solidFill>
            <a:prstDash val="solid"/>
          </a:ln>
        </p:spPr>
      </p:sp>
      <p:sp>
        <p:nvSpPr>
          <p:cNvPr id="4" name="Text 2"/>
          <p:cNvSpPr/>
          <p:nvPr/>
        </p:nvSpPr>
        <p:spPr>
          <a:xfrm>
            <a:off x="1141095" y="1562695"/>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DCD7E5"/>
                </a:solidFill>
                <a:latin typeface="Montserrat" pitchFamily="34" charset="0"/>
                <a:ea typeface="Montserrat" pitchFamily="34" charset="-122"/>
                <a:cs typeface="Montserrat" pitchFamily="34" charset="-120"/>
              </a:rPr>
              <a:t>Témoignage</a:t>
            </a:r>
            <a:endParaRPr lang="en-US" sz="1950" dirty="0"/>
          </a:p>
        </p:txBody>
      </p:sp>
      <p:sp>
        <p:nvSpPr>
          <p:cNvPr id="5" name="Text 3"/>
          <p:cNvSpPr/>
          <p:nvPr/>
        </p:nvSpPr>
        <p:spPr>
          <a:xfrm>
            <a:off x="1141095" y="1991916"/>
            <a:ext cx="12794694" cy="317540"/>
          </a:xfrm>
          <a:prstGeom prst="rect">
            <a:avLst/>
          </a:prstGeom>
          <a:noFill/>
          <a:ln/>
        </p:spPr>
        <p:txBody>
          <a:bodyPr wrap="none" lIns="0" tIns="0" rIns="0" bIns="0" rtlCol="0" anchor="t"/>
          <a:lstStyle/>
          <a:p>
            <a:pPr algn="l" indent="0" marL="0">
              <a:lnSpc>
                <a:spcPts val="2500"/>
              </a:lnSpc>
              <a:buNone/>
            </a:pPr>
            <a:r>
              <a:rPr lang="en-US" sz="1550" dirty="0">
                <a:solidFill>
                  <a:srgbClr val="DCD7E5"/>
                </a:solidFill>
                <a:latin typeface="Heebo Light" pitchFamily="34" charset="0"/>
                <a:ea typeface="Heebo Light" pitchFamily="34" charset="-122"/>
                <a:cs typeface="Heebo Light" pitchFamily="34" charset="-120"/>
              </a:rPr>
              <a:t>Donner la parole aux personnes concernées pour humaniser le sujet</a:t>
            </a:r>
            <a:endParaRPr lang="en-US" sz="1550" dirty="0"/>
          </a:p>
        </p:txBody>
      </p:sp>
      <p:sp>
        <p:nvSpPr>
          <p:cNvPr id="6" name="Shape 4"/>
          <p:cNvSpPr/>
          <p:nvPr/>
        </p:nvSpPr>
        <p:spPr>
          <a:xfrm>
            <a:off x="992267" y="2507813"/>
            <a:ext cx="148828" cy="746760"/>
          </a:xfrm>
          <a:prstGeom prst="roundRect">
            <a:avLst>
              <a:gd name="adj" fmla="val 56011"/>
            </a:avLst>
          </a:prstGeom>
          <a:solidFill>
            <a:srgbClr val="31136C"/>
          </a:solidFill>
          <a:ln w="7620">
            <a:solidFill>
              <a:srgbClr val="4A2C85"/>
            </a:solidFill>
            <a:prstDash val="solid"/>
          </a:ln>
        </p:spPr>
      </p:sp>
      <p:sp>
        <p:nvSpPr>
          <p:cNvPr id="7" name="Text 5"/>
          <p:cNvSpPr/>
          <p:nvPr/>
        </p:nvSpPr>
        <p:spPr>
          <a:xfrm>
            <a:off x="1438751" y="2507813"/>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DCD7E5"/>
                </a:solidFill>
                <a:latin typeface="Montserrat" pitchFamily="34" charset="0"/>
                <a:ea typeface="Montserrat" pitchFamily="34" charset="-122"/>
                <a:cs typeface="Montserrat" pitchFamily="34" charset="-120"/>
              </a:rPr>
              <a:t>Chiffre clé</a:t>
            </a:r>
            <a:endParaRPr lang="en-US" sz="1950" dirty="0"/>
          </a:p>
        </p:txBody>
      </p:sp>
      <p:sp>
        <p:nvSpPr>
          <p:cNvPr id="8" name="Text 6"/>
          <p:cNvSpPr/>
          <p:nvPr/>
        </p:nvSpPr>
        <p:spPr>
          <a:xfrm>
            <a:off x="1438751" y="2937034"/>
            <a:ext cx="12497038" cy="317540"/>
          </a:xfrm>
          <a:prstGeom prst="rect">
            <a:avLst/>
          </a:prstGeom>
          <a:noFill/>
          <a:ln/>
        </p:spPr>
        <p:txBody>
          <a:bodyPr wrap="none" lIns="0" tIns="0" rIns="0" bIns="0" rtlCol="0" anchor="t"/>
          <a:lstStyle/>
          <a:p>
            <a:pPr algn="l" indent="0" marL="0">
              <a:lnSpc>
                <a:spcPts val="2500"/>
              </a:lnSpc>
              <a:buNone/>
            </a:pPr>
            <a:r>
              <a:rPr lang="en-US" sz="1550" dirty="0">
                <a:solidFill>
                  <a:srgbClr val="DCD7E5"/>
                </a:solidFill>
                <a:latin typeface="Heebo Light" pitchFamily="34" charset="0"/>
                <a:ea typeface="Heebo Light" pitchFamily="34" charset="-122"/>
                <a:cs typeface="Heebo Light" pitchFamily="34" charset="-120"/>
              </a:rPr>
              <a:t>Présenter une statistique impactante pour sensibiliser</a:t>
            </a:r>
            <a:endParaRPr lang="en-US" sz="1550" dirty="0"/>
          </a:p>
        </p:txBody>
      </p:sp>
      <p:sp>
        <p:nvSpPr>
          <p:cNvPr id="9" name="Shape 7"/>
          <p:cNvSpPr/>
          <p:nvPr/>
        </p:nvSpPr>
        <p:spPr>
          <a:xfrm>
            <a:off x="1289923" y="3452932"/>
            <a:ext cx="148828" cy="746760"/>
          </a:xfrm>
          <a:prstGeom prst="roundRect">
            <a:avLst>
              <a:gd name="adj" fmla="val 56011"/>
            </a:avLst>
          </a:prstGeom>
          <a:solidFill>
            <a:srgbClr val="31136C"/>
          </a:solidFill>
          <a:ln w="7620">
            <a:solidFill>
              <a:srgbClr val="4A2C85"/>
            </a:solidFill>
            <a:prstDash val="solid"/>
          </a:ln>
        </p:spPr>
      </p:sp>
      <p:sp>
        <p:nvSpPr>
          <p:cNvPr id="10" name="Text 8"/>
          <p:cNvSpPr/>
          <p:nvPr/>
        </p:nvSpPr>
        <p:spPr>
          <a:xfrm>
            <a:off x="1736408" y="3452932"/>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DCD7E5"/>
                </a:solidFill>
                <a:latin typeface="Montserrat" pitchFamily="34" charset="0"/>
                <a:ea typeface="Montserrat" pitchFamily="34" charset="-122"/>
                <a:cs typeface="Montserrat" pitchFamily="34" charset="-120"/>
              </a:rPr>
              <a:t>Quiz</a:t>
            </a:r>
            <a:endParaRPr lang="en-US" sz="1950" dirty="0"/>
          </a:p>
        </p:txBody>
      </p:sp>
      <p:sp>
        <p:nvSpPr>
          <p:cNvPr id="11" name="Text 9"/>
          <p:cNvSpPr/>
          <p:nvPr/>
        </p:nvSpPr>
        <p:spPr>
          <a:xfrm>
            <a:off x="1736408" y="3882152"/>
            <a:ext cx="12199382" cy="317540"/>
          </a:xfrm>
          <a:prstGeom prst="rect">
            <a:avLst/>
          </a:prstGeom>
          <a:noFill/>
          <a:ln/>
        </p:spPr>
        <p:txBody>
          <a:bodyPr wrap="none" lIns="0" tIns="0" rIns="0" bIns="0" rtlCol="0" anchor="t"/>
          <a:lstStyle/>
          <a:p>
            <a:pPr algn="l" indent="0" marL="0">
              <a:lnSpc>
                <a:spcPts val="2500"/>
              </a:lnSpc>
              <a:buNone/>
            </a:pPr>
            <a:r>
              <a:rPr lang="en-US" sz="1550" dirty="0">
                <a:solidFill>
                  <a:srgbClr val="DCD7E5"/>
                </a:solidFill>
                <a:latin typeface="Heebo Light" pitchFamily="34" charset="0"/>
                <a:ea typeface="Heebo Light" pitchFamily="34" charset="-122"/>
                <a:cs typeface="Heebo Light" pitchFamily="34" charset="-120"/>
              </a:rPr>
              <a:t>Engager la communauté avec une question interactive</a:t>
            </a:r>
            <a:endParaRPr lang="en-US" sz="1550" dirty="0"/>
          </a:p>
        </p:txBody>
      </p:sp>
      <p:sp>
        <p:nvSpPr>
          <p:cNvPr id="12" name="Shape 10"/>
          <p:cNvSpPr/>
          <p:nvPr/>
        </p:nvSpPr>
        <p:spPr>
          <a:xfrm>
            <a:off x="1587698" y="4398050"/>
            <a:ext cx="148828" cy="746760"/>
          </a:xfrm>
          <a:prstGeom prst="roundRect">
            <a:avLst>
              <a:gd name="adj" fmla="val 56011"/>
            </a:avLst>
          </a:prstGeom>
          <a:solidFill>
            <a:srgbClr val="31136C"/>
          </a:solidFill>
          <a:ln w="7620">
            <a:solidFill>
              <a:srgbClr val="4A2C85"/>
            </a:solidFill>
            <a:prstDash val="solid"/>
          </a:ln>
        </p:spPr>
      </p:sp>
      <p:sp>
        <p:nvSpPr>
          <p:cNvPr id="13" name="Text 11"/>
          <p:cNvSpPr/>
          <p:nvPr/>
        </p:nvSpPr>
        <p:spPr>
          <a:xfrm>
            <a:off x="2034183" y="4398050"/>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DCD7E5"/>
                </a:solidFill>
                <a:latin typeface="Montserrat" pitchFamily="34" charset="0"/>
                <a:ea typeface="Montserrat" pitchFamily="34" charset="-122"/>
                <a:cs typeface="Montserrat" pitchFamily="34" charset="-120"/>
              </a:rPr>
              <a:t>Appel à action</a:t>
            </a:r>
            <a:endParaRPr lang="en-US" sz="1950" dirty="0"/>
          </a:p>
        </p:txBody>
      </p:sp>
      <p:sp>
        <p:nvSpPr>
          <p:cNvPr id="14" name="Text 12"/>
          <p:cNvSpPr/>
          <p:nvPr/>
        </p:nvSpPr>
        <p:spPr>
          <a:xfrm>
            <a:off x="2034183" y="4827270"/>
            <a:ext cx="11901607" cy="317540"/>
          </a:xfrm>
          <a:prstGeom prst="rect">
            <a:avLst/>
          </a:prstGeom>
          <a:noFill/>
          <a:ln/>
        </p:spPr>
        <p:txBody>
          <a:bodyPr wrap="none" lIns="0" tIns="0" rIns="0" bIns="0" rtlCol="0" anchor="t"/>
          <a:lstStyle/>
          <a:p>
            <a:pPr algn="l" indent="0" marL="0">
              <a:lnSpc>
                <a:spcPts val="2500"/>
              </a:lnSpc>
              <a:buNone/>
            </a:pPr>
            <a:r>
              <a:rPr lang="en-US" sz="1550" dirty="0">
                <a:solidFill>
                  <a:srgbClr val="DCD7E5"/>
                </a:solidFill>
                <a:latin typeface="Heebo Light" pitchFamily="34" charset="0"/>
                <a:ea typeface="Heebo Light" pitchFamily="34" charset="-122"/>
                <a:cs typeface="Heebo Light" pitchFamily="34" charset="-120"/>
              </a:rPr>
              <a:t>Mobiliser concrètement autour d'une initiative</a:t>
            </a:r>
            <a:endParaRPr lang="en-US" sz="1550" dirty="0"/>
          </a:p>
        </p:txBody>
      </p:sp>
      <p:sp>
        <p:nvSpPr>
          <p:cNvPr id="15" name="Shape 13"/>
          <p:cNvSpPr/>
          <p:nvPr/>
        </p:nvSpPr>
        <p:spPr>
          <a:xfrm>
            <a:off x="1289923" y="5343168"/>
            <a:ext cx="148828" cy="746760"/>
          </a:xfrm>
          <a:prstGeom prst="roundRect">
            <a:avLst>
              <a:gd name="adj" fmla="val 56011"/>
            </a:avLst>
          </a:prstGeom>
          <a:solidFill>
            <a:srgbClr val="31136C"/>
          </a:solidFill>
          <a:ln w="7620">
            <a:solidFill>
              <a:srgbClr val="4A2C85"/>
            </a:solidFill>
            <a:prstDash val="solid"/>
          </a:ln>
        </p:spPr>
      </p:sp>
      <p:sp>
        <p:nvSpPr>
          <p:cNvPr id="16" name="Text 14"/>
          <p:cNvSpPr/>
          <p:nvPr/>
        </p:nvSpPr>
        <p:spPr>
          <a:xfrm>
            <a:off x="1736408" y="5343168"/>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DCD7E5"/>
                </a:solidFill>
                <a:latin typeface="Montserrat" pitchFamily="34" charset="0"/>
                <a:ea typeface="Montserrat" pitchFamily="34" charset="-122"/>
                <a:cs typeface="Montserrat" pitchFamily="34" charset="-120"/>
              </a:rPr>
              <a:t>Coulisses</a:t>
            </a:r>
            <a:endParaRPr lang="en-US" sz="1950" dirty="0"/>
          </a:p>
        </p:txBody>
      </p:sp>
      <p:sp>
        <p:nvSpPr>
          <p:cNvPr id="17" name="Text 15"/>
          <p:cNvSpPr/>
          <p:nvPr/>
        </p:nvSpPr>
        <p:spPr>
          <a:xfrm>
            <a:off x="1736408" y="5772388"/>
            <a:ext cx="12199382" cy="317540"/>
          </a:xfrm>
          <a:prstGeom prst="rect">
            <a:avLst/>
          </a:prstGeom>
          <a:noFill/>
          <a:ln/>
        </p:spPr>
        <p:txBody>
          <a:bodyPr wrap="none" lIns="0" tIns="0" rIns="0" bIns="0" rtlCol="0" anchor="t"/>
          <a:lstStyle/>
          <a:p>
            <a:pPr algn="l" indent="0" marL="0">
              <a:lnSpc>
                <a:spcPts val="2500"/>
              </a:lnSpc>
              <a:buNone/>
            </a:pPr>
            <a:r>
              <a:rPr lang="en-US" sz="1550" dirty="0">
                <a:solidFill>
                  <a:srgbClr val="DCD7E5"/>
                </a:solidFill>
                <a:latin typeface="Heebo Light" pitchFamily="34" charset="0"/>
                <a:ea typeface="Heebo Light" pitchFamily="34" charset="-122"/>
                <a:cs typeface="Heebo Light" pitchFamily="34" charset="-120"/>
              </a:rPr>
              <a:t>Montrer le travail de l'association sur le terrain</a:t>
            </a:r>
            <a:endParaRPr lang="en-US" sz="1550" dirty="0"/>
          </a:p>
        </p:txBody>
      </p:sp>
      <p:sp>
        <p:nvSpPr>
          <p:cNvPr id="18" name="Text 16"/>
          <p:cNvSpPr/>
          <p:nvPr/>
        </p:nvSpPr>
        <p:spPr>
          <a:xfrm>
            <a:off x="694611" y="6511528"/>
            <a:ext cx="13241179" cy="635079"/>
          </a:xfrm>
          <a:prstGeom prst="rect">
            <a:avLst/>
          </a:prstGeom>
          <a:noFill/>
          <a:ln/>
        </p:spPr>
        <p:txBody>
          <a:bodyPr wrap="square" lIns="0" tIns="0" rIns="0" bIns="0" rtlCol="0" anchor="t"/>
          <a:lstStyle/>
          <a:p>
            <a:pPr algn="l" indent="0" marL="0">
              <a:lnSpc>
                <a:spcPts val="2500"/>
              </a:lnSpc>
              <a:buNone/>
            </a:pPr>
            <a:r>
              <a:rPr lang="en-US" sz="1550" dirty="0">
                <a:solidFill>
                  <a:srgbClr val="DCD7E5"/>
                </a:solidFill>
                <a:latin typeface="Heebo Light" pitchFamily="34" charset="0"/>
                <a:ea typeface="Heebo Light" pitchFamily="34" charset="-122"/>
                <a:cs typeface="Heebo Light" pitchFamily="34" charset="-120"/>
              </a:rPr>
              <a:t>Propose une série de 5 publications pour une association qui veut sensibiliser à [thème]. Chaque publication doit avoir un angle différent (témoignage, chiffre clé, quiz, appel à action, coulisses).</a:t>
            </a:r>
            <a:endParaRPr lang="en-US" sz="1550" dirty="0"/>
          </a:p>
        </p:txBody>
      </p:sp>
      <p:sp>
        <p:nvSpPr>
          <p:cNvPr id="19" name="Text 17"/>
          <p:cNvSpPr/>
          <p:nvPr/>
        </p:nvSpPr>
        <p:spPr>
          <a:xfrm>
            <a:off x="694611" y="7369850"/>
            <a:ext cx="13241179" cy="317540"/>
          </a:xfrm>
          <a:prstGeom prst="rect">
            <a:avLst/>
          </a:prstGeom>
          <a:noFill/>
          <a:ln/>
        </p:spPr>
        <p:txBody>
          <a:bodyPr wrap="none" lIns="0" tIns="0" rIns="0" bIns="0" rtlCol="0" anchor="t"/>
          <a:lstStyle/>
          <a:p>
            <a:pPr algn="l" indent="0" marL="0">
              <a:lnSpc>
                <a:spcPts val="2500"/>
              </a:lnSpc>
              <a:buNone/>
            </a:pPr>
            <a:r>
              <a:rPr lang="en-US" sz="1550" dirty="0">
                <a:solidFill>
                  <a:srgbClr val="DCD7E5"/>
                </a:solidFill>
                <a:latin typeface="Heebo Light" pitchFamily="34" charset="0"/>
                <a:ea typeface="Heebo Light" pitchFamily="34" charset="-122"/>
                <a:cs typeface="Heebo Light" pitchFamily="34" charset="-120"/>
              </a:rPr>
              <a:t>Exemple : Propose 5 posts pour sensibiliser à la précarité menstruelle.</a:t>
            </a:r>
            <a:endParaRPr lang="en-US" sz="15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31148"/>
          </a:xfrm>
          <a:prstGeom prst="rect">
            <a:avLst/>
          </a:prstGeom>
        </p:spPr>
      </p:pic>
      <p:sp>
        <p:nvSpPr>
          <p:cNvPr id="3" name="Text 0"/>
          <p:cNvSpPr/>
          <p:nvPr/>
        </p:nvSpPr>
        <p:spPr>
          <a:xfrm>
            <a:off x="6108025" y="488394"/>
            <a:ext cx="7900749" cy="1109901"/>
          </a:xfrm>
          <a:prstGeom prst="rect">
            <a:avLst/>
          </a:prstGeom>
          <a:noFill/>
          <a:ln/>
        </p:spPr>
        <p:txBody>
          <a:bodyPr wrap="square" lIns="0" tIns="0" rIns="0" bIns="0" rtlCol="0" anchor="t"/>
          <a:lstStyle/>
          <a:p>
            <a:pPr algn="l" indent="0" marL="0">
              <a:lnSpc>
                <a:spcPts val="4350"/>
              </a:lnSpc>
              <a:buNone/>
            </a:pPr>
            <a:r>
              <a:rPr lang="en-US" sz="3450" dirty="0">
                <a:solidFill>
                  <a:srgbClr val="F2F0F4"/>
                </a:solidFill>
                <a:latin typeface="Montserrat" pitchFamily="34" charset="0"/>
                <a:ea typeface="Montserrat" pitchFamily="34" charset="-122"/>
                <a:cs typeface="Montserrat" pitchFamily="34" charset="-120"/>
              </a:rPr>
              <a:t>Brainstorming pour une campagne anniversaire</a:t>
            </a:r>
            <a:endParaRPr lang="en-US" sz="3450" dirty="0"/>
          </a:p>
        </p:txBody>
      </p:sp>
      <p:sp>
        <p:nvSpPr>
          <p:cNvPr id="4" name="Shape 1"/>
          <p:cNvSpPr/>
          <p:nvPr/>
        </p:nvSpPr>
        <p:spPr>
          <a:xfrm>
            <a:off x="6307812" y="1864638"/>
            <a:ext cx="22860" cy="4625935"/>
          </a:xfrm>
          <a:prstGeom prst="roundRect">
            <a:avLst>
              <a:gd name="adj" fmla="val 326328"/>
            </a:avLst>
          </a:prstGeom>
          <a:solidFill>
            <a:srgbClr val="4A2C85"/>
          </a:solidFill>
          <a:ln/>
        </p:spPr>
      </p:sp>
      <p:sp>
        <p:nvSpPr>
          <p:cNvPr id="5" name="Shape 2"/>
          <p:cNvSpPr/>
          <p:nvPr/>
        </p:nvSpPr>
        <p:spPr>
          <a:xfrm>
            <a:off x="6484739" y="2252782"/>
            <a:ext cx="532805" cy="22860"/>
          </a:xfrm>
          <a:prstGeom prst="roundRect">
            <a:avLst>
              <a:gd name="adj" fmla="val 326328"/>
            </a:avLst>
          </a:prstGeom>
          <a:solidFill>
            <a:srgbClr val="4A2C85"/>
          </a:solidFill>
          <a:ln/>
        </p:spPr>
      </p:sp>
      <p:sp>
        <p:nvSpPr>
          <p:cNvPr id="6" name="Shape 3"/>
          <p:cNvSpPr/>
          <p:nvPr/>
        </p:nvSpPr>
        <p:spPr>
          <a:xfrm>
            <a:off x="6108025" y="2064425"/>
            <a:ext cx="399574" cy="399574"/>
          </a:xfrm>
          <a:prstGeom prst="roundRect">
            <a:avLst>
              <a:gd name="adj" fmla="val 18670"/>
            </a:avLst>
          </a:prstGeom>
          <a:solidFill>
            <a:srgbClr val="31136C"/>
          </a:solidFill>
          <a:ln w="7620">
            <a:solidFill>
              <a:srgbClr val="4A2C85"/>
            </a:solidFill>
            <a:prstDash val="solid"/>
          </a:ln>
        </p:spPr>
      </p:sp>
      <p:pic>
        <p:nvPicPr>
          <p:cNvPr id="7" name="Image 1" descr="preencoded.png">    </p:cNvPr>
          <p:cNvPicPr>
            <a:picLocks noChangeAspect="1"/>
          </p:cNvPicPr>
          <p:nvPr/>
        </p:nvPicPr>
        <p:blipFill>
          <a:blip r:embed="rId2"/>
          <a:stretch>
            <a:fillRect/>
          </a:stretch>
        </p:blipFill>
        <p:spPr>
          <a:xfrm>
            <a:off x="6174641" y="2097703"/>
            <a:ext cx="266343" cy="333018"/>
          </a:xfrm>
          <a:prstGeom prst="rect">
            <a:avLst/>
          </a:prstGeom>
        </p:spPr>
      </p:pic>
      <p:sp>
        <p:nvSpPr>
          <p:cNvPr id="8" name="Text 4"/>
          <p:cNvSpPr/>
          <p:nvPr/>
        </p:nvSpPr>
        <p:spPr>
          <a:xfrm>
            <a:off x="7195899" y="2042160"/>
            <a:ext cx="2220158" cy="277535"/>
          </a:xfrm>
          <a:prstGeom prst="rect">
            <a:avLst/>
          </a:prstGeom>
          <a:noFill/>
          <a:ln/>
        </p:spPr>
        <p:txBody>
          <a:bodyPr wrap="none" lIns="0" tIns="0" rIns="0" bIns="0" rtlCol="0" anchor="t"/>
          <a:lstStyle/>
          <a:p>
            <a:pPr algn="l" indent="0" marL="0">
              <a:lnSpc>
                <a:spcPts val="2150"/>
              </a:lnSpc>
              <a:buNone/>
            </a:pPr>
            <a:r>
              <a:rPr lang="en-US" sz="1700" dirty="0">
                <a:solidFill>
                  <a:srgbClr val="DCD7E5"/>
                </a:solidFill>
                <a:latin typeface="Montserrat" pitchFamily="34" charset="0"/>
                <a:ea typeface="Montserrat" pitchFamily="34" charset="-122"/>
                <a:cs typeface="Montserrat" pitchFamily="34" charset="-120"/>
              </a:rPr>
              <a:t>Rétrospective</a:t>
            </a:r>
            <a:endParaRPr lang="en-US" sz="1700" dirty="0"/>
          </a:p>
        </p:txBody>
      </p:sp>
      <p:sp>
        <p:nvSpPr>
          <p:cNvPr id="9" name="Text 5"/>
          <p:cNvSpPr/>
          <p:nvPr/>
        </p:nvSpPr>
        <p:spPr>
          <a:xfrm>
            <a:off x="7195899" y="2426256"/>
            <a:ext cx="6812875" cy="284202"/>
          </a:xfrm>
          <a:prstGeom prst="rect">
            <a:avLst/>
          </a:prstGeom>
          <a:noFill/>
          <a:ln/>
        </p:spPr>
        <p:txBody>
          <a:bodyPr wrap="none" lIns="0" tIns="0" rIns="0" bIns="0" rtlCol="0" anchor="t"/>
          <a:lstStyle/>
          <a:p>
            <a:pPr algn="l" indent="0" marL="0">
              <a:lnSpc>
                <a:spcPts val="2200"/>
              </a:lnSpc>
              <a:buNone/>
            </a:pPr>
            <a:r>
              <a:rPr lang="en-US" sz="1350" dirty="0">
                <a:solidFill>
                  <a:srgbClr val="DCD7E5"/>
                </a:solidFill>
                <a:latin typeface="Heebo Light" pitchFamily="34" charset="0"/>
                <a:ea typeface="Heebo Light" pitchFamily="34" charset="-122"/>
                <a:cs typeface="Heebo Light" pitchFamily="34" charset="-120"/>
              </a:rPr>
              <a:t>Célébrer le chemin parcouru</a:t>
            </a:r>
            <a:endParaRPr lang="en-US" sz="1350" dirty="0"/>
          </a:p>
        </p:txBody>
      </p:sp>
      <p:sp>
        <p:nvSpPr>
          <p:cNvPr id="10" name="Shape 6"/>
          <p:cNvSpPr/>
          <p:nvPr/>
        </p:nvSpPr>
        <p:spPr>
          <a:xfrm>
            <a:off x="6484739" y="3453646"/>
            <a:ext cx="532805" cy="22860"/>
          </a:xfrm>
          <a:prstGeom prst="roundRect">
            <a:avLst>
              <a:gd name="adj" fmla="val 326328"/>
            </a:avLst>
          </a:prstGeom>
          <a:solidFill>
            <a:srgbClr val="4A2C85"/>
          </a:solidFill>
          <a:ln/>
        </p:spPr>
      </p:sp>
      <p:sp>
        <p:nvSpPr>
          <p:cNvPr id="11" name="Shape 7"/>
          <p:cNvSpPr/>
          <p:nvPr/>
        </p:nvSpPr>
        <p:spPr>
          <a:xfrm>
            <a:off x="6108025" y="3265289"/>
            <a:ext cx="399574" cy="399574"/>
          </a:xfrm>
          <a:prstGeom prst="roundRect">
            <a:avLst>
              <a:gd name="adj" fmla="val 18670"/>
            </a:avLst>
          </a:prstGeom>
          <a:solidFill>
            <a:srgbClr val="31136C"/>
          </a:solidFill>
          <a:ln w="7620">
            <a:solidFill>
              <a:srgbClr val="4A2C85"/>
            </a:solidFill>
            <a:prstDash val="solid"/>
          </a:ln>
        </p:spPr>
      </p:sp>
      <p:pic>
        <p:nvPicPr>
          <p:cNvPr id="12" name="Image 2" descr="preencoded.png">    </p:cNvPr>
          <p:cNvPicPr>
            <a:picLocks noChangeAspect="1"/>
          </p:cNvPicPr>
          <p:nvPr/>
        </p:nvPicPr>
        <p:blipFill>
          <a:blip r:embed="rId3"/>
          <a:stretch>
            <a:fillRect/>
          </a:stretch>
        </p:blipFill>
        <p:spPr>
          <a:xfrm>
            <a:off x="6174641" y="3298567"/>
            <a:ext cx="266343" cy="333018"/>
          </a:xfrm>
          <a:prstGeom prst="rect">
            <a:avLst/>
          </a:prstGeom>
        </p:spPr>
      </p:pic>
      <p:sp>
        <p:nvSpPr>
          <p:cNvPr id="13" name="Text 8"/>
          <p:cNvSpPr/>
          <p:nvPr/>
        </p:nvSpPr>
        <p:spPr>
          <a:xfrm>
            <a:off x="7195899" y="3243024"/>
            <a:ext cx="2220158" cy="277535"/>
          </a:xfrm>
          <a:prstGeom prst="rect">
            <a:avLst/>
          </a:prstGeom>
          <a:noFill/>
          <a:ln/>
        </p:spPr>
        <p:txBody>
          <a:bodyPr wrap="none" lIns="0" tIns="0" rIns="0" bIns="0" rtlCol="0" anchor="t"/>
          <a:lstStyle/>
          <a:p>
            <a:pPr algn="l" indent="0" marL="0">
              <a:lnSpc>
                <a:spcPts val="2150"/>
              </a:lnSpc>
              <a:buNone/>
            </a:pPr>
            <a:r>
              <a:rPr lang="en-US" sz="1700" dirty="0">
                <a:solidFill>
                  <a:srgbClr val="DCD7E5"/>
                </a:solidFill>
                <a:latin typeface="Montserrat" pitchFamily="34" charset="0"/>
                <a:ea typeface="Montserrat" pitchFamily="34" charset="-122"/>
                <a:cs typeface="Montserrat" pitchFamily="34" charset="-120"/>
              </a:rPr>
              <a:t>Succès</a:t>
            </a:r>
            <a:endParaRPr lang="en-US" sz="1700" dirty="0"/>
          </a:p>
        </p:txBody>
      </p:sp>
      <p:sp>
        <p:nvSpPr>
          <p:cNvPr id="14" name="Text 9"/>
          <p:cNvSpPr/>
          <p:nvPr/>
        </p:nvSpPr>
        <p:spPr>
          <a:xfrm>
            <a:off x="7195899" y="3627120"/>
            <a:ext cx="6812875" cy="284202"/>
          </a:xfrm>
          <a:prstGeom prst="rect">
            <a:avLst/>
          </a:prstGeom>
          <a:noFill/>
          <a:ln/>
        </p:spPr>
        <p:txBody>
          <a:bodyPr wrap="none" lIns="0" tIns="0" rIns="0" bIns="0" rtlCol="0" anchor="t"/>
          <a:lstStyle/>
          <a:p>
            <a:pPr algn="l" indent="0" marL="0">
              <a:lnSpc>
                <a:spcPts val="2200"/>
              </a:lnSpc>
              <a:buNone/>
            </a:pPr>
            <a:r>
              <a:rPr lang="en-US" sz="1350" dirty="0">
                <a:solidFill>
                  <a:srgbClr val="DCD7E5"/>
                </a:solidFill>
                <a:latin typeface="Heebo Light" pitchFamily="34" charset="0"/>
                <a:ea typeface="Heebo Light" pitchFamily="34" charset="-122"/>
                <a:cs typeface="Heebo Light" pitchFamily="34" charset="-120"/>
              </a:rPr>
              <a:t>Mettre en avant les réussites</a:t>
            </a:r>
            <a:endParaRPr lang="en-US" sz="1350" dirty="0"/>
          </a:p>
        </p:txBody>
      </p:sp>
      <p:sp>
        <p:nvSpPr>
          <p:cNvPr id="15" name="Shape 10"/>
          <p:cNvSpPr/>
          <p:nvPr/>
        </p:nvSpPr>
        <p:spPr>
          <a:xfrm>
            <a:off x="6484739" y="4654510"/>
            <a:ext cx="532805" cy="22860"/>
          </a:xfrm>
          <a:prstGeom prst="roundRect">
            <a:avLst>
              <a:gd name="adj" fmla="val 326328"/>
            </a:avLst>
          </a:prstGeom>
          <a:solidFill>
            <a:srgbClr val="4A2C85"/>
          </a:solidFill>
          <a:ln/>
        </p:spPr>
      </p:sp>
      <p:sp>
        <p:nvSpPr>
          <p:cNvPr id="16" name="Shape 11"/>
          <p:cNvSpPr/>
          <p:nvPr/>
        </p:nvSpPr>
        <p:spPr>
          <a:xfrm>
            <a:off x="6108025" y="4466153"/>
            <a:ext cx="399574" cy="399574"/>
          </a:xfrm>
          <a:prstGeom prst="roundRect">
            <a:avLst>
              <a:gd name="adj" fmla="val 18670"/>
            </a:avLst>
          </a:prstGeom>
          <a:solidFill>
            <a:srgbClr val="31136C"/>
          </a:solidFill>
          <a:ln w="7620">
            <a:solidFill>
              <a:srgbClr val="4A2C85"/>
            </a:solidFill>
            <a:prstDash val="solid"/>
          </a:ln>
        </p:spPr>
      </p:sp>
      <p:pic>
        <p:nvPicPr>
          <p:cNvPr id="17" name="Image 3" descr="preencoded.png">    </p:cNvPr>
          <p:cNvPicPr>
            <a:picLocks noChangeAspect="1"/>
          </p:cNvPicPr>
          <p:nvPr/>
        </p:nvPicPr>
        <p:blipFill>
          <a:blip r:embed="rId4"/>
          <a:stretch>
            <a:fillRect/>
          </a:stretch>
        </p:blipFill>
        <p:spPr>
          <a:xfrm>
            <a:off x="6174641" y="4499431"/>
            <a:ext cx="266343" cy="333018"/>
          </a:xfrm>
          <a:prstGeom prst="rect">
            <a:avLst/>
          </a:prstGeom>
        </p:spPr>
      </p:pic>
      <p:sp>
        <p:nvSpPr>
          <p:cNvPr id="18" name="Text 12"/>
          <p:cNvSpPr/>
          <p:nvPr/>
        </p:nvSpPr>
        <p:spPr>
          <a:xfrm>
            <a:off x="7195899" y="4443889"/>
            <a:ext cx="2220158" cy="277535"/>
          </a:xfrm>
          <a:prstGeom prst="rect">
            <a:avLst/>
          </a:prstGeom>
          <a:noFill/>
          <a:ln/>
        </p:spPr>
        <p:txBody>
          <a:bodyPr wrap="none" lIns="0" tIns="0" rIns="0" bIns="0" rtlCol="0" anchor="t"/>
          <a:lstStyle/>
          <a:p>
            <a:pPr algn="l" indent="0" marL="0">
              <a:lnSpc>
                <a:spcPts val="2150"/>
              </a:lnSpc>
              <a:buNone/>
            </a:pPr>
            <a:r>
              <a:rPr lang="en-US" sz="1700" dirty="0">
                <a:solidFill>
                  <a:srgbClr val="DCD7E5"/>
                </a:solidFill>
                <a:latin typeface="Montserrat" pitchFamily="34" charset="0"/>
                <a:ea typeface="Montserrat" pitchFamily="34" charset="-122"/>
                <a:cs typeface="Montserrat" pitchFamily="34" charset="-120"/>
              </a:rPr>
              <a:t>Communauté</a:t>
            </a:r>
            <a:endParaRPr lang="en-US" sz="1700" dirty="0"/>
          </a:p>
        </p:txBody>
      </p:sp>
      <p:sp>
        <p:nvSpPr>
          <p:cNvPr id="19" name="Text 13"/>
          <p:cNvSpPr/>
          <p:nvPr/>
        </p:nvSpPr>
        <p:spPr>
          <a:xfrm>
            <a:off x="7195899" y="4827984"/>
            <a:ext cx="6812875" cy="284202"/>
          </a:xfrm>
          <a:prstGeom prst="rect">
            <a:avLst/>
          </a:prstGeom>
          <a:noFill/>
          <a:ln/>
        </p:spPr>
        <p:txBody>
          <a:bodyPr wrap="none" lIns="0" tIns="0" rIns="0" bIns="0" rtlCol="0" anchor="t"/>
          <a:lstStyle/>
          <a:p>
            <a:pPr algn="l" indent="0" marL="0">
              <a:lnSpc>
                <a:spcPts val="2200"/>
              </a:lnSpc>
              <a:buNone/>
            </a:pPr>
            <a:r>
              <a:rPr lang="en-US" sz="1350" dirty="0">
                <a:solidFill>
                  <a:srgbClr val="DCD7E5"/>
                </a:solidFill>
                <a:latin typeface="Heebo Light" pitchFamily="34" charset="0"/>
                <a:ea typeface="Heebo Light" pitchFamily="34" charset="-122"/>
                <a:cs typeface="Heebo Light" pitchFamily="34" charset="-120"/>
              </a:rPr>
              <a:t>Valoriser les bénévoles</a:t>
            </a:r>
            <a:endParaRPr lang="en-US" sz="1350" dirty="0"/>
          </a:p>
        </p:txBody>
      </p:sp>
      <p:sp>
        <p:nvSpPr>
          <p:cNvPr id="20" name="Shape 14"/>
          <p:cNvSpPr/>
          <p:nvPr/>
        </p:nvSpPr>
        <p:spPr>
          <a:xfrm>
            <a:off x="6484739" y="5855375"/>
            <a:ext cx="532805" cy="22860"/>
          </a:xfrm>
          <a:prstGeom prst="roundRect">
            <a:avLst>
              <a:gd name="adj" fmla="val 326328"/>
            </a:avLst>
          </a:prstGeom>
          <a:solidFill>
            <a:srgbClr val="4A2C85"/>
          </a:solidFill>
          <a:ln/>
        </p:spPr>
      </p:sp>
      <p:sp>
        <p:nvSpPr>
          <p:cNvPr id="21" name="Shape 15"/>
          <p:cNvSpPr/>
          <p:nvPr/>
        </p:nvSpPr>
        <p:spPr>
          <a:xfrm>
            <a:off x="6108025" y="5667018"/>
            <a:ext cx="399574" cy="399574"/>
          </a:xfrm>
          <a:prstGeom prst="roundRect">
            <a:avLst>
              <a:gd name="adj" fmla="val 18670"/>
            </a:avLst>
          </a:prstGeom>
          <a:solidFill>
            <a:srgbClr val="31136C"/>
          </a:solidFill>
          <a:ln w="7620">
            <a:solidFill>
              <a:srgbClr val="4A2C85"/>
            </a:solidFill>
            <a:prstDash val="solid"/>
          </a:ln>
        </p:spPr>
      </p:sp>
      <p:pic>
        <p:nvPicPr>
          <p:cNvPr id="22" name="Image 4" descr="preencoded.png">    </p:cNvPr>
          <p:cNvPicPr>
            <a:picLocks noChangeAspect="1"/>
          </p:cNvPicPr>
          <p:nvPr/>
        </p:nvPicPr>
        <p:blipFill>
          <a:blip r:embed="rId5"/>
          <a:stretch>
            <a:fillRect/>
          </a:stretch>
        </p:blipFill>
        <p:spPr>
          <a:xfrm>
            <a:off x="6174641" y="5700296"/>
            <a:ext cx="266343" cy="333018"/>
          </a:xfrm>
          <a:prstGeom prst="rect">
            <a:avLst/>
          </a:prstGeom>
        </p:spPr>
      </p:pic>
      <p:sp>
        <p:nvSpPr>
          <p:cNvPr id="23" name="Text 16"/>
          <p:cNvSpPr/>
          <p:nvPr/>
        </p:nvSpPr>
        <p:spPr>
          <a:xfrm>
            <a:off x="7195899" y="5644753"/>
            <a:ext cx="2220158" cy="277535"/>
          </a:xfrm>
          <a:prstGeom prst="rect">
            <a:avLst/>
          </a:prstGeom>
          <a:noFill/>
          <a:ln/>
        </p:spPr>
        <p:txBody>
          <a:bodyPr wrap="none" lIns="0" tIns="0" rIns="0" bIns="0" rtlCol="0" anchor="t"/>
          <a:lstStyle/>
          <a:p>
            <a:pPr algn="l" indent="0" marL="0">
              <a:lnSpc>
                <a:spcPts val="2150"/>
              </a:lnSpc>
              <a:buNone/>
            </a:pPr>
            <a:r>
              <a:rPr lang="en-US" sz="1700" dirty="0">
                <a:solidFill>
                  <a:srgbClr val="DCD7E5"/>
                </a:solidFill>
                <a:latin typeface="Montserrat" pitchFamily="34" charset="0"/>
                <a:ea typeface="Montserrat" pitchFamily="34" charset="-122"/>
                <a:cs typeface="Montserrat" pitchFamily="34" charset="-120"/>
              </a:rPr>
              <a:t>Avenir</a:t>
            </a:r>
            <a:endParaRPr lang="en-US" sz="1700" dirty="0"/>
          </a:p>
        </p:txBody>
      </p:sp>
      <p:sp>
        <p:nvSpPr>
          <p:cNvPr id="24" name="Text 17"/>
          <p:cNvSpPr/>
          <p:nvPr/>
        </p:nvSpPr>
        <p:spPr>
          <a:xfrm>
            <a:off x="7195899" y="6028849"/>
            <a:ext cx="6812875" cy="284202"/>
          </a:xfrm>
          <a:prstGeom prst="rect">
            <a:avLst/>
          </a:prstGeom>
          <a:noFill/>
          <a:ln/>
        </p:spPr>
        <p:txBody>
          <a:bodyPr wrap="none" lIns="0" tIns="0" rIns="0" bIns="0" rtlCol="0" anchor="t"/>
          <a:lstStyle/>
          <a:p>
            <a:pPr algn="l" indent="0" marL="0">
              <a:lnSpc>
                <a:spcPts val="2200"/>
              </a:lnSpc>
              <a:buNone/>
            </a:pPr>
            <a:r>
              <a:rPr lang="en-US" sz="1350" dirty="0">
                <a:solidFill>
                  <a:srgbClr val="DCD7E5"/>
                </a:solidFill>
                <a:latin typeface="Heebo Light" pitchFamily="34" charset="0"/>
                <a:ea typeface="Heebo Light" pitchFamily="34" charset="-122"/>
                <a:cs typeface="Heebo Light" pitchFamily="34" charset="-120"/>
              </a:rPr>
              <a:t>Présenter les projets futurs</a:t>
            </a:r>
            <a:endParaRPr lang="en-US" sz="1350" dirty="0"/>
          </a:p>
        </p:txBody>
      </p:sp>
      <p:sp>
        <p:nvSpPr>
          <p:cNvPr id="25" name="Text 18"/>
          <p:cNvSpPr/>
          <p:nvPr/>
        </p:nvSpPr>
        <p:spPr>
          <a:xfrm>
            <a:off x="6108025" y="6690360"/>
            <a:ext cx="7900749" cy="568404"/>
          </a:xfrm>
          <a:prstGeom prst="rect">
            <a:avLst/>
          </a:prstGeom>
          <a:noFill/>
          <a:ln/>
        </p:spPr>
        <p:txBody>
          <a:bodyPr wrap="square" lIns="0" tIns="0" rIns="0" bIns="0" rtlCol="0" anchor="t"/>
          <a:lstStyle/>
          <a:p>
            <a:pPr algn="l" indent="0" marL="0">
              <a:lnSpc>
                <a:spcPts val="2200"/>
              </a:lnSpc>
              <a:buNone/>
            </a:pPr>
            <a:r>
              <a:rPr lang="en-US" sz="1350" dirty="0">
                <a:solidFill>
                  <a:srgbClr val="DCD7E5"/>
                </a:solidFill>
                <a:latin typeface="Heebo Light" pitchFamily="34" charset="0"/>
                <a:ea typeface="Heebo Light" pitchFamily="34" charset="-122"/>
                <a:cs typeface="Heebo Light" pitchFamily="34" charset="-120"/>
              </a:rPr>
              <a:t>Propose 10 idées d'actions et de publications pour célébrer les [nombre] ans de l'association [nom]. Ton festif, communautaire et valorisant les bénévoles.</a:t>
            </a:r>
            <a:endParaRPr lang="en-US" sz="1350" dirty="0"/>
          </a:p>
        </p:txBody>
      </p:sp>
      <p:sp>
        <p:nvSpPr>
          <p:cNvPr id="26" name="Text 19"/>
          <p:cNvSpPr/>
          <p:nvPr/>
        </p:nvSpPr>
        <p:spPr>
          <a:xfrm>
            <a:off x="6108025" y="7458551"/>
            <a:ext cx="7900749" cy="284202"/>
          </a:xfrm>
          <a:prstGeom prst="rect">
            <a:avLst/>
          </a:prstGeom>
          <a:noFill/>
          <a:ln/>
        </p:spPr>
        <p:txBody>
          <a:bodyPr wrap="none" lIns="0" tIns="0" rIns="0" bIns="0" rtlCol="0" anchor="t"/>
          <a:lstStyle/>
          <a:p>
            <a:pPr algn="l" indent="0" marL="0">
              <a:lnSpc>
                <a:spcPts val="2200"/>
              </a:lnSpc>
              <a:buNone/>
            </a:pPr>
            <a:r>
              <a:rPr lang="en-US" sz="1350" dirty="0">
                <a:solidFill>
                  <a:srgbClr val="DCD7E5"/>
                </a:solidFill>
                <a:latin typeface="Heebo Light" pitchFamily="34" charset="0"/>
                <a:ea typeface="Heebo Light" pitchFamily="34" charset="-122"/>
                <a:cs typeface="Heebo Light" pitchFamily="34" charset="-120"/>
              </a:rPr>
              <a:t>Exemple : Propose 10 idées pour fêter les 10 ans de l'association Les Amis de la Forêt.</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793790" y="1027628"/>
            <a:ext cx="12889111" cy="708779"/>
          </a:xfrm>
          <a:prstGeom prst="rect">
            <a:avLst/>
          </a:prstGeom>
          <a:noFill/>
          <a:ln/>
        </p:spPr>
        <p:txBody>
          <a:bodyPr wrap="none" lIns="0" tIns="0" rIns="0" bIns="0" rtlCol="0" anchor="t"/>
          <a:lstStyle/>
          <a:p>
            <a:pPr algn="l" indent="0" marL="0">
              <a:lnSpc>
                <a:spcPts val="5550"/>
              </a:lnSpc>
              <a:buNone/>
            </a:pPr>
            <a:r>
              <a:rPr lang="en-US" sz="4450" dirty="0">
                <a:solidFill>
                  <a:srgbClr val="F2F0F4"/>
                </a:solidFill>
                <a:latin typeface="Montserrat" pitchFamily="34" charset="0"/>
                <a:ea typeface="Montserrat" pitchFamily="34" charset="-122"/>
                <a:cs typeface="Montserrat" pitchFamily="34" charset="-120"/>
              </a:rPr>
              <a:t>Trouver des idées pour valoriser les bénévoles</a:t>
            </a:r>
            <a:endParaRPr lang="en-US" sz="4450" dirty="0"/>
          </a:p>
        </p:txBody>
      </p:sp>
      <p:pic>
        <p:nvPicPr>
          <p:cNvPr id="3" name="Image 0" descr="preencoded.png">    </p:cNvPr>
          <p:cNvPicPr>
            <a:picLocks noChangeAspect="1"/>
          </p:cNvPicPr>
          <p:nvPr/>
        </p:nvPicPr>
        <p:blipFill>
          <a:blip r:embed="rId1"/>
          <a:stretch>
            <a:fillRect/>
          </a:stretch>
        </p:blipFill>
        <p:spPr>
          <a:xfrm>
            <a:off x="801410" y="2336006"/>
            <a:ext cx="3120747" cy="3120747"/>
          </a:xfrm>
          <a:prstGeom prst="rect">
            <a:avLst/>
          </a:prstGeom>
        </p:spPr>
      </p:pic>
      <p:pic>
        <p:nvPicPr>
          <p:cNvPr id="4" name="Image 1" descr="preencoded.png">    </p:cNvPr>
          <p:cNvPicPr>
            <a:picLocks noChangeAspect="1"/>
          </p:cNvPicPr>
          <p:nvPr/>
        </p:nvPicPr>
        <p:blipFill>
          <a:blip r:embed="rId2"/>
          <a:stretch>
            <a:fillRect/>
          </a:stretch>
        </p:blipFill>
        <p:spPr>
          <a:xfrm>
            <a:off x="4103608" y="2336006"/>
            <a:ext cx="3120866" cy="3120866"/>
          </a:xfrm>
          <a:prstGeom prst="rect">
            <a:avLst/>
          </a:prstGeom>
        </p:spPr>
      </p:pic>
      <p:pic>
        <p:nvPicPr>
          <p:cNvPr id="5" name="Image 2" descr="preencoded.png">    </p:cNvPr>
          <p:cNvPicPr>
            <a:picLocks noChangeAspect="1"/>
          </p:cNvPicPr>
          <p:nvPr/>
        </p:nvPicPr>
        <p:blipFill>
          <a:blip r:embed="rId3"/>
          <a:stretch>
            <a:fillRect/>
          </a:stretch>
        </p:blipFill>
        <p:spPr>
          <a:xfrm>
            <a:off x="7405926" y="2336006"/>
            <a:ext cx="3120747" cy="3120747"/>
          </a:xfrm>
          <a:prstGeom prst="rect">
            <a:avLst/>
          </a:prstGeom>
        </p:spPr>
      </p:pic>
      <p:pic>
        <p:nvPicPr>
          <p:cNvPr id="6" name="Image 3" descr="preencoded.png">    </p:cNvPr>
          <p:cNvPicPr>
            <a:picLocks noChangeAspect="1"/>
          </p:cNvPicPr>
          <p:nvPr/>
        </p:nvPicPr>
        <p:blipFill>
          <a:blip r:embed="rId4"/>
          <a:stretch>
            <a:fillRect/>
          </a:stretch>
        </p:blipFill>
        <p:spPr>
          <a:xfrm>
            <a:off x="10708124" y="2336006"/>
            <a:ext cx="3120866" cy="3120866"/>
          </a:xfrm>
          <a:prstGeom prst="rect">
            <a:avLst/>
          </a:prstGeom>
        </p:spPr>
      </p:pic>
      <p:sp>
        <p:nvSpPr>
          <p:cNvPr id="7" name="Text 1"/>
          <p:cNvSpPr/>
          <p:nvPr/>
        </p:nvSpPr>
        <p:spPr>
          <a:xfrm>
            <a:off x="793790" y="5857994"/>
            <a:ext cx="13042821" cy="725805"/>
          </a:xfrm>
          <a:prstGeom prst="rect">
            <a:avLst/>
          </a:prstGeom>
          <a:noFill/>
          <a:ln/>
        </p:spPr>
        <p:txBody>
          <a:bodyPr wrap="squar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Propose 10 idées de contenus pour valoriser les bénévoles d'une association qui [mission]. Ton chaleureux, humain et reconnaissant.</a:t>
            </a:r>
            <a:endParaRPr lang="en-US" sz="1750" dirty="0"/>
          </a:p>
        </p:txBody>
      </p:sp>
      <p:sp>
        <p:nvSpPr>
          <p:cNvPr id="8" name="Text 2"/>
          <p:cNvSpPr/>
          <p:nvPr/>
        </p:nvSpPr>
        <p:spPr>
          <a:xfrm>
            <a:off x="793790" y="6838950"/>
            <a:ext cx="13042821" cy="362903"/>
          </a:xfrm>
          <a:prstGeom prst="rect">
            <a:avLst/>
          </a:prstGeom>
          <a:noFill/>
          <a:ln/>
        </p:spPr>
        <p:txBody>
          <a:bodyPr wrap="non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Exemple : Propose 10 idées de posts pour remercier les bénévoles d'une association qui lutte contre l'isolement des seniors.</a:t>
            </a:r>
            <a:endParaRPr lang="en-US" sz="1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31969" y="917377"/>
            <a:ext cx="7652861" cy="1331357"/>
          </a:xfrm>
          <a:prstGeom prst="rect">
            <a:avLst/>
          </a:prstGeom>
          <a:noFill/>
          <a:ln/>
        </p:spPr>
        <p:txBody>
          <a:bodyPr wrap="square" lIns="0" tIns="0" rIns="0" bIns="0" rtlCol="0" anchor="t"/>
          <a:lstStyle/>
          <a:p>
            <a:pPr algn="l" indent="0" marL="0">
              <a:lnSpc>
                <a:spcPts val="5200"/>
              </a:lnSpc>
              <a:buNone/>
            </a:pPr>
            <a:r>
              <a:rPr lang="en-US" sz="4150" dirty="0">
                <a:solidFill>
                  <a:srgbClr val="F2F0F4"/>
                </a:solidFill>
                <a:latin typeface="Montserrat" pitchFamily="34" charset="0"/>
                <a:ea typeface="Montserrat" pitchFamily="34" charset="-122"/>
                <a:cs typeface="Montserrat" pitchFamily="34" charset="-120"/>
              </a:rPr>
              <a:t>Générer des idées pour une campagne de sensibilisation</a:t>
            </a:r>
            <a:endParaRPr lang="en-US" sz="4150" dirty="0"/>
          </a:p>
        </p:txBody>
      </p:sp>
      <p:pic>
        <p:nvPicPr>
          <p:cNvPr id="4" name="Image 1" descr="preencoded.png">    </p:cNvPr>
          <p:cNvPicPr>
            <a:picLocks noChangeAspect="1"/>
          </p:cNvPicPr>
          <p:nvPr/>
        </p:nvPicPr>
        <p:blipFill>
          <a:blip r:embed="rId2"/>
          <a:stretch>
            <a:fillRect/>
          </a:stretch>
        </p:blipFill>
        <p:spPr>
          <a:xfrm>
            <a:off x="6231969" y="2568178"/>
            <a:ext cx="532448" cy="532448"/>
          </a:xfrm>
          <a:prstGeom prst="rect">
            <a:avLst/>
          </a:prstGeom>
        </p:spPr>
      </p:pic>
      <p:sp>
        <p:nvSpPr>
          <p:cNvPr id="5" name="Text 1"/>
          <p:cNvSpPr/>
          <p:nvPr/>
        </p:nvSpPr>
        <p:spPr>
          <a:xfrm>
            <a:off x="6231969" y="3313628"/>
            <a:ext cx="2337911" cy="665559"/>
          </a:xfrm>
          <a:prstGeom prst="rect">
            <a:avLst/>
          </a:prstGeom>
          <a:noFill/>
          <a:ln/>
        </p:spPr>
        <p:txBody>
          <a:bodyPr wrap="square" lIns="0" tIns="0" rIns="0" bIns="0" rtlCol="0" anchor="t"/>
          <a:lstStyle/>
          <a:p>
            <a:pPr algn="l" indent="0" marL="0">
              <a:lnSpc>
                <a:spcPts val="2600"/>
              </a:lnSpc>
              <a:buNone/>
            </a:pPr>
            <a:r>
              <a:rPr lang="en-US" sz="2050" dirty="0">
                <a:solidFill>
                  <a:srgbClr val="DCD7E5"/>
                </a:solidFill>
                <a:latin typeface="Montserrat" pitchFamily="34" charset="0"/>
                <a:ea typeface="Montserrat" pitchFamily="34" charset="-122"/>
                <a:cs typeface="Montserrat" pitchFamily="34" charset="-120"/>
              </a:rPr>
              <a:t>Hashtag mémorable</a:t>
            </a:r>
            <a:endParaRPr lang="en-US" sz="2050" dirty="0"/>
          </a:p>
        </p:txBody>
      </p:sp>
      <p:sp>
        <p:nvSpPr>
          <p:cNvPr id="6" name="Text 2"/>
          <p:cNvSpPr/>
          <p:nvPr/>
        </p:nvSpPr>
        <p:spPr>
          <a:xfrm>
            <a:off x="6231969" y="4106942"/>
            <a:ext cx="2337911" cy="1022271"/>
          </a:xfrm>
          <a:prstGeom prst="rect">
            <a:avLst/>
          </a:prstGeom>
          <a:noFill/>
          <a:ln/>
        </p:spPr>
        <p:txBody>
          <a:bodyPr wrap="square" lIns="0" tIns="0" rIns="0" bIns="0" rtlCol="0" anchor="t"/>
          <a:lstStyle/>
          <a:p>
            <a:pPr algn="l" indent="0" marL="0">
              <a:lnSpc>
                <a:spcPts val="2650"/>
              </a:lnSpc>
              <a:buNone/>
            </a:pPr>
            <a:r>
              <a:rPr lang="en-US" sz="1650" dirty="0">
                <a:solidFill>
                  <a:srgbClr val="DCD7E5"/>
                </a:solidFill>
                <a:latin typeface="Heebo Light" pitchFamily="34" charset="0"/>
                <a:ea typeface="Heebo Light" pitchFamily="34" charset="-122"/>
                <a:cs typeface="Heebo Light" pitchFamily="34" charset="-120"/>
              </a:rPr>
              <a:t>Créer une identité digitale forte et partageable</a:t>
            </a:r>
            <a:endParaRPr lang="en-US" sz="1650" dirty="0"/>
          </a:p>
        </p:txBody>
      </p:sp>
      <p:pic>
        <p:nvPicPr>
          <p:cNvPr id="7" name="Image 2" descr="preencoded.png">    </p:cNvPr>
          <p:cNvPicPr>
            <a:picLocks noChangeAspect="1"/>
          </p:cNvPicPr>
          <p:nvPr/>
        </p:nvPicPr>
        <p:blipFill>
          <a:blip r:embed="rId3"/>
          <a:stretch>
            <a:fillRect/>
          </a:stretch>
        </p:blipFill>
        <p:spPr>
          <a:xfrm>
            <a:off x="8889325" y="2568178"/>
            <a:ext cx="532448" cy="532448"/>
          </a:xfrm>
          <a:prstGeom prst="rect">
            <a:avLst/>
          </a:prstGeom>
        </p:spPr>
      </p:pic>
      <p:sp>
        <p:nvSpPr>
          <p:cNvPr id="8" name="Text 3"/>
          <p:cNvSpPr/>
          <p:nvPr/>
        </p:nvSpPr>
        <p:spPr>
          <a:xfrm>
            <a:off x="8889325" y="3313628"/>
            <a:ext cx="2338030" cy="332780"/>
          </a:xfrm>
          <a:prstGeom prst="rect">
            <a:avLst/>
          </a:prstGeom>
          <a:noFill/>
          <a:ln/>
        </p:spPr>
        <p:txBody>
          <a:bodyPr wrap="none" lIns="0" tIns="0" rIns="0" bIns="0" rtlCol="0" anchor="t"/>
          <a:lstStyle/>
          <a:p>
            <a:pPr algn="l" indent="0" marL="0">
              <a:lnSpc>
                <a:spcPts val="2600"/>
              </a:lnSpc>
              <a:buNone/>
            </a:pPr>
            <a:r>
              <a:rPr lang="en-US" sz="2050" dirty="0">
                <a:solidFill>
                  <a:srgbClr val="DCD7E5"/>
                </a:solidFill>
                <a:latin typeface="Montserrat" pitchFamily="34" charset="0"/>
                <a:ea typeface="Montserrat" pitchFamily="34" charset="-122"/>
                <a:cs typeface="Montserrat" pitchFamily="34" charset="-120"/>
              </a:rPr>
              <a:t>Visuel impactant</a:t>
            </a:r>
            <a:endParaRPr lang="en-US" sz="2050" dirty="0"/>
          </a:p>
        </p:txBody>
      </p:sp>
      <p:sp>
        <p:nvSpPr>
          <p:cNvPr id="9" name="Text 4"/>
          <p:cNvSpPr/>
          <p:nvPr/>
        </p:nvSpPr>
        <p:spPr>
          <a:xfrm>
            <a:off x="8889325" y="3774162"/>
            <a:ext cx="2338030" cy="681514"/>
          </a:xfrm>
          <a:prstGeom prst="rect">
            <a:avLst/>
          </a:prstGeom>
          <a:noFill/>
          <a:ln/>
        </p:spPr>
        <p:txBody>
          <a:bodyPr wrap="square" lIns="0" tIns="0" rIns="0" bIns="0" rtlCol="0" anchor="t"/>
          <a:lstStyle/>
          <a:p>
            <a:pPr algn="l" indent="0" marL="0">
              <a:lnSpc>
                <a:spcPts val="2650"/>
              </a:lnSpc>
              <a:buNone/>
            </a:pPr>
            <a:r>
              <a:rPr lang="en-US" sz="1650" dirty="0">
                <a:solidFill>
                  <a:srgbClr val="DCD7E5"/>
                </a:solidFill>
                <a:latin typeface="Heebo Light" pitchFamily="34" charset="0"/>
                <a:ea typeface="Heebo Light" pitchFamily="34" charset="-122"/>
                <a:cs typeface="Heebo Light" pitchFamily="34" charset="-120"/>
              </a:rPr>
              <a:t>Concevoir une identité visuelle reconnaissable</a:t>
            </a:r>
            <a:endParaRPr lang="en-US" sz="1650" dirty="0"/>
          </a:p>
        </p:txBody>
      </p:sp>
      <p:pic>
        <p:nvPicPr>
          <p:cNvPr id="10" name="Image 3" descr="preencoded.png">    </p:cNvPr>
          <p:cNvPicPr>
            <a:picLocks noChangeAspect="1"/>
          </p:cNvPicPr>
          <p:nvPr/>
        </p:nvPicPr>
        <p:blipFill>
          <a:blip r:embed="rId4"/>
          <a:stretch>
            <a:fillRect/>
          </a:stretch>
        </p:blipFill>
        <p:spPr>
          <a:xfrm>
            <a:off x="11546800" y="2568178"/>
            <a:ext cx="532448" cy="532448"/>
          </a:xfrm>
          <a:prstGeom prst="rect">
            <a:avLst/>
          </a:prstGeom>
        </p:spPr>
      </p:pic>
      <p:sp>
        <p:nvSpPr>
          <p:cNvPr id="11" name="Text 5"/>
          <p:cNvSpPr/>
          <p:nvPr/>
        </p:nvSpPr>
        <p:spPr>
          <a:xfrm>
            <a:off x="11546800" y="3313628"/>
            <a:ext cx="2338030" cy="332780"/>
          </a:xfrm>
          <a:prstGeom prst="rect">
            <a:avLst/>
          </a:prstGeom>
          <a:noFill/>
          <a:ln/>
        </p:spPr>
        <p:txBody>
          <a:bodyPr wrap="none" lIns="0" tIns="0" rIns="0" bIns="0" rtlCol="0" anchor="t"/>
          <a:lstStyle/>
          <a:p>
            <a:pPr algn="l" indent="0" marL="0">
              <a:lnSpc>
                <a:spcPts val="2600"/>
              </a:lnSpc>
              <a:buNone/>
            </a:pPr>
            <a:r>
              <a:rPr lang="en-US" sz="2050" dirty="0">
                <a:solidFill>
                  <a:srgbClr val="DCD7E5"/>
                </a:solidFill>
                <a:latin typeface="Montserrat" pitchFamily="34" charset="0"/>
                <a:ea typeface="Montserrat" pitchFamily="34" charset="-122"/>
                <a:cs typeface="Montserrat" pitchFamily="34" charset="-120"/>
              </a:rPr>
              <a:t>Appel à action</a:t>
            </a:r>
            <a:endParaRPr lang="en-US" sz="2050" dirty="0"/>
          </a:p>
        </p:txBody>
      </p:sp>
      <p:sp>
        <p:nvSpPr>
          <p:cNvPr id="12" name="Text 6"/>
          <p:cNvSpPr/>
          <p:nvPr/>
        </p:nvSpPr>
        <p:spPr>
          <a:xfrm>
            <a:off x="11546800" y="3774162"/>
            <a:ext cx="2338030" cy="681514"/>
          </a:xfrm>
          <a:prstGeom prst="rect">
            <a:avLst/>
          </a:prstGeom>
          <a:noFill/>
          <a:ln/>
        </p:spPr>
        <p:txBody>
          <a:bodyPr wrap="square" lIns="0" tIns="0" rIns="0" bIns="0" rtlCol="0" anchor="t"/>
          <a:lstStyle/>
          <a:p>
            <a:pPr algn="l" indent="0" marL="0">
              <a:lnSpc>
                <a:spcPts val="2650"/>
              </a:lnSpc>
              <a:buNone/>
            </a:pPr>
            <a:r>
              <a:rPr lang="en-US" sz="1650" dirty="0">
                <a:solidFill>
                  <a:srgbClr val="DCD7E5"/>
                </a:solidFill>
                <a:latin typeface="Heebo Light" pitchFamily="34" charset="0"/>
                <a:ea typeface="Heebo Light" pitchFamily="34" charset="-122"/>
                <a:cs typeface="Heebo Light" pitchFamily="34" charset="-120"/>
              </a:rPr>
              <a:t>Inciter à un engagement concret et mesurable</a:t>
            </a:r>
            <a:endParaRPr lang="en-US" sz="1650" dirty="0"/>
          </a:p>
        </p:txBody>
      </p:sp>
      <p:sp>
        <p:nvSpPr>
          <p:cNvPr id="13" name="Text 7"/>
          <p:cNvSpPr/>
          <p:nvPr/>
        </p:nvSpPr>
        <p:spPr>
          <a:xfrm>
            <a:off x="6231969" y="5368766"/>
            <a:ext cx="7652861" cy="1022271"/>
          </a:xfrm>
          <a:prstGeom prst="rect">
            <a:avLst/>
          </a:prstGeom>
          <a:noFill/>
          <a:ln/>
        </p:spPr>
        <p:txBody>
          <a:bodyPr wrap="square" lIns="0" tIns="0" rIns="0" bIns="0" rtlCol="0" anchor="t"/>
          <a:lstStyle/>
          <a:p>
            <a:pPr algn="l" indent="0" marL="0">
              <a:lnSpc>
                <a:spcPts val="2650"/>
              </a:lnSpc>
              <a:buNone/>
            </a:pPr>
            <a:r>
              <a:rPr lang="en-US" sz="1650" dirty="0">
                <a:solidFill>
                  <a:srgbClr val="DCD7E5"/>
                </a:solidFill>
                <a:latin typeface="Heebo Light" pitchFamily="34" charset="0"/>
                <a:ea typeface="Heebo Light" pitchFamily="34" charset="-122"/>
                <a:cs typeface="Heebo Light" pitchFamily="34" charset="-120"/>
              </a:rPr>
              <a:t>Propose 5 idées de campagnes digitales pour sensibiliser le public à [thème]. Chaque campagne doit inclure une idée de hashtag, un visuel clé et un appel à action.</a:t>
            </a:r>
            <a:endParaRPr lang="en-US" sz="1650" dirty="0"/>
          </a:p>
        </p:txBody>
      </p:sp>
      <p:sp>
        <p:nvSpPr>
          <p:cNvPr id="14" name="Text 8"/>
          <p:cNvSpPr/>
          <p:nvPr/>
        </p:nvSpPr>
        <p:spPr>
          <a:xfrm>
            <a:off x="6231969" y="6630591"/>
            <a:ext cx="7652861" cy="681514"/>
          </a:xfrm>
          <a:prstGeom prst="rect">
            <a:avLst/>
          </a:prstGeom>
          <a:noFill/>
          <a:ln/>
        </p:spPr>
        <p:txBody>
          <a:bodyPr wrap="square" lIns="0" tIns="0" rIns="0" bIns="0" rtlCol="0" anchor="t"/>
          <a:lstStyle/>
          <a:p>
            <a:pPr algn="l" indent="0" marL="0">
              <a:lnSpc>
                <a:spcPts val="2650"/>
              </a:lnSpc>
              <a:buNone/>
            </a:pPr>
            <a:r>
              <a:rPr lang="en-US" sz="1650" dirty="0">
                <a:solidFill>
                  <a:srgbClr val="DCD7E5"/>
                </a:solidFill>
                <a:latin typeface="Heebo Light" pitchFamily="34" charset="0"/>
                <a:ea typeface="Heebo Light" pitchFamily="34" charset="-122"/>
                <a:cs typeface="Heebo Light" pitchFamily="34" charset="-120"/>
              </a:rPr>
              <a:t>Exemple : Propose 5 idées de campagnes pour sensibiliser au gaspillage alimentaire.</a:t>
            </a:r>
            <a:endParaRPr lang="en-US" sz="16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780812" y="613529"/>
            <a:ext cx="13068776" cy="1394460"/>
          </a:xfrm>
          <a:prstGeom prst="rect">
            <a:avLst/>
          </a:prstGeom>
          <a:noFill/>
          <a:ln/>
        </p:spPr>
        <p:txBody>
          <a:bodyPr wrap="square" lIns="0" tIns="0" rIns="0" bIns="0" rtlCol="0" anchor="t"/>
          <a:lstStyle/>
          <a:p>
            <a:pPr algn="l" indent="0" marL="0">
              <a:lnSpc>
                <a:spcPts val="5450"/>
              </a:lnSpc>
              <a:buNone/>
            </a:pPr>
            <a:r>
              <a:rPr lang="en-US" sz="4350" dirty="0">
                <a:solidFill>
                  <a:srgbClr val="F2F0F4"/>
                </a:solidFill>
                <a:latin typeface="Montserrat" pitchFamily="34" charset="0"/>
                <a:ea typeface="Montserrat" pitchFamily="34" charset="-122"/>
                <a:cs typeface="Montserrat" pitchFamily="34" charset="-120"/>
              </a:rPr>
              <a:t>Trouver des idées d'interactions avec la communauté</a:t>
            </a:r>
            <a:endParaRPr lang="en-US" sz="4350" dirty="0"/>
          </a:p>
        </p:txBody>
      </p:sp>
      <p:sp>
        <p:nvSpPr>
          <p:cNvPr id="3" name="Text 1"/>
          <p:cNvSpPr/>
          <p:nvPr/>
        </p:nvSpPr>
        <p:spPr>
          <a:xfrm>
            <a:off x="2362200" y="2776299"/>
            <a:ext cx="2788801" cy="348496"/>
          </a:xfrm>
          <a:prstGeom prst="rect">
            <a:avLst/>
          </a:prstGeom>
          <a:noFill/>
          <a:ln/>
        </p:spPr>
        <p:txBody>
          <a:bodyPr wrap="none" lIns="0" tIns="0" rIns="0" bIns="0" rtlCol="0" anchor="t"/>
          <a:lstStyle/>
          <a:p>
            <a:pPr algn="r" indent="0" marL="0">
              <a:lnSpc>
                <a:spcPts val="2700"/>
              </a:lnSpc>
              <a:buNone/>
            </a:pPr>
            <a:r>
              <a:rPr lang="en-US" sz="2150" dirty="0">
                <a:solidFill>
                  <a:srgbClr val="DCD7E5"/>
                </a:solidFill>
                <a:latin typeface="Montserrat" pitchFamily="34" charset="0"/>
                <a:ea typeface="Montserrat" pitchFamily="34" charset="-122"/>
                <a:cs typeface="Montserrat" pitchFamily="34" charset="-120"/>
              </a:rPr>
              <a:t>Quiz</a:t>
            </a:r>
            <a:endParaRPr lang="en-US" sz="2150" dirty="0"/>
          </a:p>
        </p:txBody>
      </p:sp>
      <p:sp>
        <p:nvSpPr>
          <p:cNvPr id="4" name="Text 2"/>
          <p:cNvSpPr/>
          <p:nvPr/>
        </p:nvSpPr>
        <p:spPr>
          <a:xfrm>
            <a:off x="780812" y="3258622"/>
            <a:ext cx="4370189" cy="713899"/>
          </a:xfrm>
          <a:prstGeom prst="rect">
            <a:avLst/>
          </a:prstGeom>
          <a:noFill/>
          <a:ln/>
        </p:spPr>
        <p:txBody>
          <a:bodyPr wrap="square" lIns="0" tIns="0" rIns="0" bIns="0" rtlCol="0" anchor="t"/>
          <a:lstStyle/>
          <a:p>
            <a:pPr algn="r" indent="0" marL="0">
              <a:lnSpc>
                <a:spcPts val="2800"/>
              </a:lnSpc>
              <a:buNone/>
            </a:pPr>
            <a:r>
              <a:rPr lang="en-US" sz="1750" dirty="0">
                <a:solidFill>
                  <a:srgbClr val="DCD7E5"/>
                </a:solidFill>
                <a:latin typeface="Heebo Light" pitchFamily="34" charset="0"/>
                <a:ea typeface="Heebo Light" pitchFamily="34" charset="-122"/>
                <a:cs typeface="Heebo Light" pitchFamily="34" charset="-120"/>
              </a:rPr>
              <a:t>Tester les connaissances de manière ludique</a:t>
            </a:r>
            <a:endParaRPr lang="en-US" sz="1750" dirty="0"/>
          </a:p>
        </p:txBody>
      </p:sp>
      <p:pic>
        <p:nvPicPr>
          <p:cNvPr id="5" name="Image 0" descr="preencoded.png">    </p:cNvPr>
          <p:cNvPicPr>
            <a:picLocks noChangeAspect="1"/>
          </p:cNvPicPr>
          <p:nvPr/>
        </p:nvPicPr>
        <p:blipFill>
          <a:blip r:embed="rId1"/>
          <a:stretch>
            <a:fillRect/>
          </a:stretch>
        </p:blipFill>
        <p:spPr>
          <a:xfrm>
            <a:off x="5485567" y="2454116"/>
            <a:ext cx="3659148" cy="3659148"/>
          </a:xfrm>
          <a:prstGeom prst="rect">
            <a:avLst/>
          </a:prstGeom>
        </p:spPr>
      </p:pic>
      <p:sp>
        <p:nvSpPr>
          <p:cNvPr id="6" name="Shape 3"/>
          <p:cNvSpPr/>
          <p:nvPr/>
        </p:nvSpPr>
        <p:spPr>
          <a:xfrm>
            <a:off x="5791081" y="2759631"/>
            <a:ext cx="557689" cy="557689"/>
          </a:xfrm>
          <a:prstGeom prst="roundRect">
            <a:avLst>
              <a:gd name="adj" fmla="val 1637984"/>
            </a:avLst>
          </a:prstGeom>
          <a:solidFill>
            <a:srgbClr val="31136C"/>
          </a:solidFill>
          <a:ln w="7620">
            <a:solidFill>
              <a:srgbClr val="4A2C85"/>
            </a:solidFill>
            <a:prstDash val="solid"/>
          </a:ln>
        </p:spPr>
      </p:sp>
      <p:pic>
        <p:nvPicPr>
          <p:cNvPr id="7" name="Image 1" descr="preencoded.png">    </p:cNvPr>
          <p:cNvPicPr>
            <a:picLocks noChangeAspect="1"/>
          </p:cNvPicPr>
          <p:nvPr/>
        </p:nvPicPr>
        <p:blipFill>
          <a:blip r:embed="rId2"/>
          <a:stretch>
            <a:fillRect/>
          </a:stretch>
        </p:blipFill>
        <p:spPr>
          <a:xfrm>
            <a:off x="5944433" y="2881551"/>
            <a:ext cx="250984" cy="313730"/>
          </a:xfrm>
          <a:prstGeom prst="rect">
            <a:avLst/>
          </a:prstGeom>
        </p:spPr>
      </p:pic>
      <p:sp>
        <p:nvSpPr>
          <p:cNvPr id="8" name="Text 4"/>
          <p:cNvSpPr/>
          <p:nvPr/>
        </p:nvSpPr>
        <p:spPr>
          <a:xfrm>
            <a:off x="9479280" y="2954774"/>
            <a:ext cx="2788801" cy="348496"/>
          </a:xfrm>
          <a:prstGeom prst="rect">
            <a:avLst/>
          </a:prstGeom>
          <a:noFill/>
          <a:ln/>
        </p:spPr>
        <p:txBody>
          <a:bodyPr wrap="none" lIns="0" tIns="0" rIns="0" bIns="0" rtlCol="0" anchor="t"/>
          <a:lstStyle/>
          <a:p>
            <a:pPr algn="l" indent="0" marL="0">
              <a:lnSpc>
                <a:spcPts val="2700"/>
              </a:lnSpc>
              <a:buNone/>
            </a:pPr>
            <a:r>
              <a:rPr lang="en-US" sz="2150" dirty="0">
                <a:solidFill>
                  <a:srgbClr val="DCD7E5"/>
                </a:solidFill>
                <a:latin typeface="Montserrat" pitchFamily="34" charset="0"/>
                <a:ea typeface="Montserrat" pitchFamily="34" charset="-122"/>
                <a:cs typeface="Montserrat" pitchFamily="34" charset="-120"/>
              </a:rPr>
              <a:t>Sondages</a:t>
            </a:r>
            <a:endParaRPr lang="en-US" sz="2150" dirty="0"/>
          </a:p>
        </p:txBody>
      </p:sp>
      <p:sp>
        <p:nvSpPr>
          <p:cNvPr id="9" name="Text 5"/>
          <p:cNvSpPr/>
          <p:nvPr/>
        </p:nvSpPr>
        <p:spPr>
          <a:xfrm>
            <a:off x="9479280" y="3437096"/>
            <a:ext cx="4370308" cy="356949"/>
          </a:xfrm>
          <a:prstGeom prst="rect">
            <a:avLst/>
          </a:prstGeom>
          <a:noFill/>
          <a:ln/>
        </p:spPr>
        <p:txBody>
          <a:bodyPr wrap="none" lIns="0" tIns="0" rIns="0" bIns="0" rtlCol="0" anchor="t"/>
          <a:lstStyle/>
          <a:p>
            <a:pPr algn="l" indent="0" marL="0">
              <a:lnSpc>
                <a:spcPts val="2800"/>
              </a:lnSpc>
              <a:buNone/>
            </a:pPr>
            <a:r>
              <a:rPr lang="en-US" sz="1750" dirty="0">
                <a:solidFill>
                  <a:srgbClr val="DCD7E5"/>
                </a:solidFill>
                <a:latin typeface="Heebo Light" pitchFamily="34" charset="0"/>
                <a:ea typeface="Heebo Light" pitchFamily="34" charset="-122"/>
                <a:cs typeface="Heebo Light" pitchFamily="34" charset="-120"/>
              </a:rPr>
              <a:t>Recueillir les opinions et préférences</a:t>
            </a:r>
            <a:endParaRPr lang="en-US" sz="1750" dirty="0"/>
          </a:p>
        </p:txBody>
      </p:sp>
      <p:pic>
        <p:nvPicPr>
          <p:cNvPr id="10" name="Image 2" descr="preencoded.png">    </p:cNvPr>
          <p:cNvPicPr>
            <a:picLocks noChangeAspect="1"/>
          </p:cNvPicPr>
          <p:nvPr/>
        </p:nvPicPr>
        <p:blipFill>
          <a:blip r:embed="rId3"/>
          <a:stretch>
            <a:fillRect/>
          </a:stretch>
        </p:blipFill>
        <p:spPr>
          <a:xfrm>
            <a:off x="5485567" y="2454116"/>
            <a:ext cx="3659148" cy="3659148"/>
          </a:xfrm>
          <a:prstGeom prst="rect">
            <a:avLst/>
          </a:prstGeom>
        </p:spPr>
      </p:pic>
      <p:sp>
        <p:nvSpPr>
          <p:cNvPr id="11" name="Shape 6"/>
          <p:cNvSpPr/>
          <p:nvPr/>
        </p:nvSpPr>
        <p:spPr>
          <a:xfrm>
            <a:off x="8281392" y="2759631"/>
            <a:ext cx="557689" cy="557689"/>
          </a:xfrm>
          <a:prstGeom prst="roundRect">
            <a:avLst>
              <a:gd name="adj" fmla="val 1637984"/>
            </a:avLst>
          </a:prstGeom>
          <a:solidFill>
            <a:srgbClr val="31136C"/>
          </a:solidFill>
          <a:ln w="7620">
            <a:solidFill>
              <a:srgbClr val="4A2C85"/>
            </a:solidFill>
            <a:prstDash val="solid"/>
          </a:ln>
        </p:spPr>
      </p:sp>
      <p:pic>
        <p:nvPicPr>
          <p:cNvPr id="12" name="Image 3" descr="preencoded.png">    </p:cNvPr>
          <p:cNvPicPr>
            <a:picLocks noChangeAspect="1"/>
          </p:cNvPicPr>
          <p:nvPr/>
        </p:nvPicPr>
        <p:blipFill>
          <a:blip r:embed="rId4"/>
          <a:stretch>
            <a:fillRect/>
          </a:stretch>
        </p:blipFill>
        <p:spPr>
          <a:xfrm>
            <a:off x="8434745" y="2881551"/>
            <a:ext cx="250984" cy="313730"/>
          </a:xfrm>
          <a:prstGeom prst="rect">
            <a:avLst/>
          </a:prstGeom>
        </p:spPr>
      </p:pic>
      <p:sp>
        <p:nvSpPr>
          <p:cNvPr id="13" name="Text 7"/>
          <p:cNvSpPr/>
          <p:nvPr/>
        </p:nvSpPr>
        <p:spPr>
          <a:xfrm>
            <a:off x="9479280" y="4951690"/>
            <a:ext cx="2788801" cy="348496"/>
          </a:xfrm>
          <a:prstGeom prst="rect">
            <a:avLst/>
          </a:prstGeom>
          <a:noFill/>
          <a:ln/>
        </p:spPr>
        <p:txBody>
          <a:bodyPr wrap="none" lIns="0" tIns="0" rIns="0" bIns="0" rtlCol="0" anchor="t"/>
          <a:lstStyle/>
          <a:p>
            <a:pPr algn="l" indent="0" marL="0">
              <a:lnSpc>
                <a:spcPts val="2700"/>
              </a:lnSpc>
              <a:buNone/>
            </a:pPr>
            <a:r>
              <a:rPr lang="en-US" sz="2150" dirty="0">
                <a:solidFill>
                  <a:srgbClr val="DCD7E5"/>
                </a:solidFill>
                <a:latin typeface="Montserrat" pitchFamily="34" charset="0"/>
                <a:ea typeface="Montserrat" pitchFamily="34" charset="-122"/>
                <a:cs typeface="Montserrat" pitchFamily="34" charset="-120"/>
              </a:rPr>
              <a:t>Défis</a:t>
            </a:r>
            <a:endParaRPr lang="en-US" sz="2150" dirty="0"/>
          </a:p>
        </p:txBody>
      </p:sp>
      <p:sp>
        <p:nvSpPr>
          <p:cNvPr id="14" name="Text 8"/>
          <p:cNvSpPr/>
          <p:nvPr/>
        </p:nvSpPr>
        <p:spPr>
          <a:xfrm>
            <a:off x="9479280" y="5434013"/>
            <a:ext cx="4370308" cy="356949"/>
          </a:xfrm>
          <a:prstGeom prst="rect">
            <a:avLst/>
          </a:prstGeom>
          <a:noFill/>
          <a:ln/>
        </p:spPr>
        <p:txBody>
          <a:bodyPr wrap="none" lIns="0" tIns="0" rIns="0" bIns="0" rtlCol="0" anchor="t"/>
          <a:lstStyle/>
          <a:p>
            <a:pPr algn="l" indent="0" marL="0">
              <a:lnSpc>
                <a:spcPts val="2800"/>
              </a:lnSpc>
              <a:buNone/>
            </a:pPr>
            <a:r>
              <a:rPr lang="en-US" sz="1750" dirty="0">
                <a:solidFill>
                  <a:srgbClr val="DCD7E5"/>
                </a:solidFill>
                <a:latin typeface="Heebo Light" pitchFamily="34" charset="0"/>
                <a:ea typeface="Heebo Light" pitchFamily="34" charset="-122"/>
                <a:cs typeface="Heebo Light" pitchFamily="34" charset="-120"/>
              </a:rPr>
              <a:t>Encourager la participation active</a:t>
            </a:r>
            <a:endParaRPr lang="en-US" sz="1750" dirty="0"/>
          </a:p>
        </p:txBody>
      </p:sp>
      <p:pic>
        <p:nvPicPr>
          <p:cNvPr id="15" name="Image 4" descr="preencoded.png">    </p:cNvPr>
          <p:cNvPicPr>
            <a:picLocks noChangeAspect="1"/>
          </p:cNvPicPr>
          <p:nvPr/>
        </p:nvPicPr>
        <p:blipFill>
          <a:blip r:embed="rId5"/>
          <a:stretch>
            <a:fillRect/>
          </a:stretch>
        </p:blipFill>
        <p:spPr>
          <a:xfrm>
            <a:off x="5485567" y="2454116"/>
            <a:ext cx="3659148" cy="3659148"/>
          </a:xfrm>
          <a:prstGeom prst="rect">
            <a:avLst/>
          </a:prstGeom>
        </p:spPr>
      </p:pic>
      <p:sp>
        <p:nvSpPr>
          <p:cNvPr id="16" name="Shape 9"/>
          <p:cNvSpPr/>
          <p:nvPr/>
        </p:nvSpPr>
        <p:spPr>
          <a:xfrm>
            <a:off x="8281392" y="5249942"/>
            <a:ext cx="557689" cy="557689"/>
          </a:xfrm>
          <a:prstGeom prst="roundRect">
            <a:avLst>
              <a:gd name="adj" fmla="val 1637984"/>
            </a:avLst>
          </a:prstGeom>
          <a:solidFill>
            <a:srgbClr val="31136C"/>
          </a:solidFill>
          <a:ln w="7620">
            <a:solidFill>
              <a:srgbClr val="4A2C85"/>
            </a:solidFill>
            <a:prstDash val="solid"/>
          </a:ln>
        </p:spPr>
      </p:sp>
      <p:pic>
        <p:nvPicPr>
          <p:cNvPr id="17" name="Image 5" descr="preencoded.png">    </p:cNvPr>
          <p:cNvPicPr>
            <a:picLocks noChangeAspect="1"/>
          </p:cNvPicPr>
          <p:nvPr/>
        </p:nvPicPr>
        <p:blipFill>
          <a:blip r:embed="rId6"/>
          <a:stretch>
            <a:fillRect/>
          </a:stretch>
        </p:blipFill>
        <p:spPr>
          <a:xfrm>
            <a:off x="8434745" y="5371862"/>
            <a:ext cx="250984" cy="313730"/>
          </a:xfrm>
          <a:prstGeom prst="rect">
            <a:avLst/>
          </a:prstGeom>
        </p:spPr>
      </p:pic>
      <p:sp>
        <p:nvSpPr>
          <p:cNvPr id="18" name="Text 10"/>
          <p:cNvSpPr/>
          <p:nvPr/>
        </p:nvSpPr>
        <p:spPr>
          <a:xfrm>
            <a:off x="2362200" y="4951690"/>
            <a:ext cx="2788801" cy="348496"/>
          </a:xfrm>
          <a:prstGeom prst="rect">
            <a:avLst/>
          </a:prstGeom>
          <a:noFill/>
          <a:ln/>
        </p:spPr>
        <p:txBody>
          <a:bodyPr wrap="none" lIns="0" tIns="0" rIns="0" bIns="0" rtlCol="0" anchor="t"/>
          <a:lstStyle/>
          <a:p>
            <a:pPr algn="r" indent="0" marL="0">
              <a:lnSpc>
                <a:spcPts val="2700"/>
              </a:lnSpc>
              <a:buNone/>
            </a:pPr>
            <a:r>
              <a:rPr lang="en-US" sz="2150" dirty="0">
                <a:solidFill>
                  <a:srgbClr val="DCD7E5"/>
                </a:solidFill>
                <a:latin typeface="Montserrat" pitchFamily="34" charset="0"/>
                <a:ea typeface="Montserrat" pitchFamily="34" charset="-122"/>
                <a:cs typeface="Montserrat" pitchFamily="34" charset="-120"/>
              </a:rPr>
              <a:t>Questions ouvertes</a:t>
            </a:r>
            <a:endParaRPr lang="en-US" sz="2150" dirty="0"/>
          </a:p>
        </p:txBody>
      </p:sp>
      <p:sp>
        <p:nvSpPr>
          <p:cNvPr id="19" name="Text 11"/>
          <p:cNvSpPr/>
          <p:nvPr/>
        </p:nvSpPr>
        <p:spPr>
          <a:xfrm>
            <a:off x="780812" y="5434013"/>
            <a:ext cx="4370189" cy="356949"/>
          </a:xfrm>
          <a:prstGeom prst="rect">
            <a:avLst/>
          </a:prstGeom>
          <a:noFill/>
          <a:ln/>
        </p:spPr>
        <p:txBody>
          <a:bodyPr wrap="none" lIns="0" tIns="0" rIns="0" bIns="0" rtlCol="0" anchor="t"/>
          <a:lstStyle/>
          <a:p>
            <a:pPr algn="r" indent="0" marL="0">
              <a:lnSpc>
                <a:spcPts val="2800"/>
              </a:lnSpc>
              <a:buNone/>
            </a:pPr>
            <a:r>
              <a:rPr lang="en-US" sz="1750" dirty="0">
                <a:solidFill>
                  <a:srgbClr val="DCD7E5"/>
                </a:solidFill>
                <a:latin typeface="Heebo Light" pitchFamily="34" charset="0"/>
                <a:ea typeface="Heebo Light" pitchFamily="34" charset="-122"/>
                <a:cs typeface="Heebo Light" pitchFamily="34" charset="-120"/>
              </a:rPr>
              <a:t>Stimuler la discussion et l'échange</a:t>
            </a:r>
            <a:endParaRPr lang="en-US" sz="1750" dirty="0"/>
          </a:p>
        </p:txBody>
      </p:sp>
      <p:pic>
        <p:nvPicPr>
          <p:cNvPr id="20" name="Image 6" descr="preencoded.png">    </p:cNvPr>
          <p:cNvPicPr>
            <a:picLocks noChangeAspect="1"/>
          </p:cNvPicPr>
          <p:nvPr/>
        </p:nvPicPr>
        <p:blipFill>
          <a:blip r:embed="rId7"/>
          <a:stretch>
            <a:fillRect/>
          </a:stretch>
        </p:blipFill>
        <p:spPr>
          <a:xfrm>
            <a:off x="5485567" y="2454116"/>
            <a:ext cx="3659148" cy="3659148"/>
          </a:xfrm>
          <a:prstGeom prst="rect">
            <a:avLst/>
          </a:prstGeom>
        </p:spPr>
      </p:pic>
      <p:sp>
        <p:nvSpPr>
          <p:cNvPr id="21" name="Shape 12"/>
          <p:cNvSpPr/>
          <p:nvPr/>
        </p:nvSpPr>
        <p:spPr>
          <a:xfrm>
            <a:off x="5791081" y="5249942"/>
            <a:ext cx="557689" cy="557689"/>
          </a:xfrm>
          <a:prstGeom prst="roundRect">
            <a:avLst>
              <a:gd name="adj" fmla="val 1637984"/>
            </a:avLst>
          </a:prstGeom>
          <a:solidFill>
            <a:srgbClr val="31136C"/>
          </a:solidFill>
          <a:ln w="7620">
            <a:solidFill>
              <a:srgbClr val="4A2C85"/>
            </a:solidFill>
            <a:prstDash val="solid"/>
          </a:ln>
        </p:spPr>
      </p:sp>
      <p:pic>
        <p:nvPicPr>
          <p:cNvPr id="22" name="Image 7" descr="preencoded.png">    </p:cNvPr>
          <p:cNvPicPr>
            <a:picLocks noChangeAspect="1"/>
          </p:cNvPicPr>
          <p:nvPr/>
        </p:nvPicPr>
        <p:blipFill>
          <a:blip r:embed="rId8"/>
          <a:stretch>
            <a:fillRect/>
          </a:stretch>
        </p:blipFill>
        <p:spPr>
          <a:xfrm>
            <a:off x="5944433" y="5371862"/>
            <a:ext cx="250984" cy="313730"/>
          </a:xfrm>
          <a:prstGeom prst="rect">
            <a:avLst/>
          </a:prstGeom>
        </p:spPr>
      </p:pic>
      <p:sp>
        <p:nvSpPr>
          <p:cNvPr id="23" name="Text 13"/>
          <p:cNvSpPr/>
          <p:nvPr/>
        </p:nvSpPr>
        <p:spPr>
          <a:xfrm>
            <a:off x="780812" y="6364248"/>
            <a:ext cx="13068776" cy="713899"/>
          </a:xfrm>
          <a:prstGeom prst="rect">
            <a:avLst/>
          </a:prstGeom>
          <a:noFill/>
          <a:ln/>
        </p:spPr>
        <p:txBody>
          <a:bodyPr wrap="square" lIns="0" tIns="0" rIns="0" bIns="0" rtlCol="0" anchor="t"/>
          <a:lstStyle/>
          <a:p>
            <a:pPr algn="l" indent="0" marL="0">
              <a:lnSpc>
                <a:spcPts val="2800"/>
              </a:lnSpc>
              <a:buNone/>
            </a:pPr>
            <a:r>
              <a:rPr lang="en-US" sz="1750" dirty="0">
                <a:solidFill>
                  <a:srgbClr val="DCD7E5"/>
                </a:solidFill>
                <a:latin typeface="Heebo Light" pitchFamily="34" charset="0"/>
                <a:ea typeface="Heebo Light" pitchFamily="34" charset="-122"/>
                <a:cs typeface="Heebo Light" pitchFamily="34" charset="-120"/>
              </a:rPr>
              <a:t>Propose 10 idées de publications interactives (quiz, sondages, défis) pour animer la page Facebook d'une association qui [activité]. Ton convivial et participatif.</a:t>
            </a:r>
            <a:endParaRPr lang="en-US" sz="1750" dirty="0"/>
          </a:p>
        </p:txBody>
      </p:sp>
      <p:sp>
        <p:nvSpPr>
          <p:cNvPr id="24" name="Text 14"/>
          <p:cNvSpPr/>
          <p:nvPr/>
        </p:nvSpPr>
        <p:spPr>
          <a:xfrm>
            <a:off x="780812" y="7329130"/>
            <a:ext cx="13068776" cy="356949"/>
          </a:xfrm>
          <a:prstGeom prst="rect">
            <a:avLst/>
          </a:prstGeom>
          <a:noFill/>
          <a:ln/>
        </p:spPr>
        <p:txBody>
          <a:bodyPr wrap="none" lIns="0" tIns="0" rIns="0" bIns="0" rtlCol="0" anchor="t"/>
          <a:lstStyle/>
          <a:p>
            <a:pPr algn="l" indent="0" marL="0">
              <a:lnSpc>
                <a:spcPts val="2800"/>
              </a:lnSpc>
              <a:buNone/>
            </a:pPr>
            <a:r>
              <a:rPr lang="en-US" sz="1750" dirty="0">
                <a:solidFill>
                  <a:srgbClr val="DCD7E5"/>
                </a:solidFill>
                <a:latin typeface="Heebo Light" pitchFamily="34" charset="0"/>
                <a:ea typeface="Heebo Light" pitchFamily="34" charset="-122"/>
                <a:cs typeface="Heebo Light" pitchFamily="34" charset="-120"/>
              </a:rPr>
              <a:t>Exemple : Propose 10 idées de publications interactives pour une association qui promeut le vélo en ville.</a:t>
            </a:r>
            <a:endParaRPr lang="en-US" sz="1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457676" y="563761"/>
            <a:ext cx="7119342" cy="408623"/>
          </a:xfrm>
          <a:prstGeom prst="rect">
            <a:avLst/>
          </a:prstGeom>
          <a:noFill/>
          <a:ln/>
        </p:spPr>
        <p:txBody>
          <a:bodyPr wrap="none" lIns="0" tIns="0" rIns="0" bIns="0" rtlCol="0" anchor="t"/>
          <a:lstStyle/>
          <a:p>
            <a:pPr algn="l" indent="0" marL="0">
              <a:lnSpc>
                <a:spcPts val="3200"/>
              </a:lnSpc>
              <a:buNone/>
            </a:pPr>
            <a:r>
              <a:rPr lang="en-US" sz="2550" dirty="0">
                <a:solidFill>
                  <a:srgbClr val="F2F0F4"/>
                </a:solidFill>
                <a:latin typeface="Montserrat" pitchFamily="34" charset="0"/>
                <a:ea typeface="Montserrat" pitchFamily="34" charset="-122"/>
                <a:cs typeface="Montserrat" pitchFamily="34" charset="-120"/>
              </a:rPr>
              <a:t>MISE EN ROUTINE : LA MÉTHODE EXPRESS</a:t>
            </a:r>
            <a:endParaRPr lang="en-US" sz="2550" dirty="0"/>
          </a:p>
        </p:txBody>
      </p:sp>
      <p:sp>
        <p:nvSpPr>
          <p:cNvPr id="4" name="Text 1"/>
          <p:cNvSpPr/>
          <p:nvPr/>
        </p:nvSpPr>
        <p:spPr>
          <a:xfrm>
            <a:off x="457676" y="1233845"/>
            <a:ext cx="8228648" cy="431483"/>
          </a:xfrm>
          <a:prstGeom prst="rect">
            <a:avLst/>
          </a:prstGeom>
          <a:noFill/>
          <a:ln/>
        </p:spPr>
        <p:txBody>
          <a:bodyPr wrap="none" lIns="0" tIns="0" rIns="0" bIns="0" rtlCol="0" anchor="t"/>
          <a:lstStyle/>
          <a:p>
            <a:pPr algn="ctr" indent="0" marL="0">
              <a:lnSpc>
                <a:spcPts val="3350"/>
              </a:lnSpc>
              <a:buNone/>
            </a:pPr>
            <a:r>
              <a:rPr lang="en-US" sz="3350" dirty="0">
                <a:solidFill>
                  <a:srgbClr val="DCD7E5"/>
                </a:solidFill>
                <a:latin typeface="Montserrat" pitchFamily="34" charset="0"/>
                <a:ea typeface="Montserrat" pitchFamily="34" charset="-122"/>
                <a:cs typeface="Montserrat" pitchFamily="34" charset="-120"/>
              </a:rPr>
              <a:t>1</a:t>
            </a:r>
            <a:endParaRPr lang="en-US" sz="3350" dirty="0"/>
          </a:p>
        </p:txBody>
      </p:sp>
      <p:sp>
        <p:nvSpPr>
          <p:cNvPr id="5" name="Text 2"/>
          <p:cNvSpPr/>
          <p:nvPr/>
        </p:nvSpPr>
        <p:spPr>
          <a:xfrm>
            <a:off x="3747016" y="1828681"/>
            <a:ext cx="1649968" cy="204311"/>
          </a:xfrm>
          <a:prstGeom prst="rect">
            <a:avLst/>
          </a:prstGeom>
          <a:noFill/>
          <a:ln/>
        </p:spPr>
        <p:txBody>
          <a:bodyPr wrap="none" lIns="0" tIns="0" rIns="0" bIns="0" rtlCol="0" anchor="t"/>
          <a:lstStyle/>
          <a:p>
            <a:pPr algn="ctr" indent="0" marL="0">
              <a:lnSpc>
                <a:spcPts val="1600"/>
              </a:lnSpc>
              <a:buNone/>
            </a:pPr>
            <a:r>
              <a:rPr lang="en-US" sz="1250" dirty="0">
                <a:solidFill>
                  <a:srgbClr val="DCD7E5"/>
                </a:solidFill>
                <a:latin typeface="Montserrat" pitchFamily="34" charset="0"/>
                <a:ea typeface="Montserrat" pitchFamily="34" charset="-122"/>
                <a:cs typeface="Montserrat" pitchFamily="34" charset="-120"/>
              </a:rPr>
              <a:t>Préparer le contexte</a:t>
            </a:r>
            <a:endParaRPr lang="en-US" sz="1250" dirty="0"/>
          </a:p>
        </p:txBody>
      </p:sp>
      <p:sp>
        <p:nvSpPr>
          <p:cNvPr id="6" name="Text 3"/>
          <p:cNvSpPr/>
          <p:nvPr/>
        </p:nvSpPr>
        <p:spPr>
          <a:xfrm>
            <a:off x="457676" y="2111454"/>
            <a:ext cx="8228648" cy="209074"/>
          </a:xfrm>
          <a:prstGeom prst="rect">
            <a:avLst/>
          </a:prstGeom>
          <a:noFill/>
          <a:ln/>
        </p:spPr>
        <p:txBody>
          <a:bodyPr wrap="none" lIns="0" tIns="0" rIns="0" bIns="0" rtlCol="0" anchor="t"/>
          <a:lstStyle/>
          <a:p>
            <a:pPr algn="ctr" indent="0" marL="0">
              <a:lnSpc>
                <a:spcPts val="1600"/>
              </a:lnSpc>
              <a:buNone/>
            </a:pPr>
            <a:r>
              <a:rPr lang="en-US" sz="1000" dirty="0">
                <a:solidFill>
                  <a:srgbClr val="DCD7E5"/>
                </a:solidFill>
                <a:latin typeface="Heebo Light" pitchFamily="34" charset="0"/>
                <a:ea typeface="Heebo Light" pitchFamily="34" charset="-122"/>
                <a:cs typeface="Heebo Light" pitchFamily="34" charset="-120"/>
              </a:rPr>
              <a:t>Objectifs de la période (mois, campagne, événement)</a:t>
            </a:r>
            <a:endParaRPr lang="en-US" sz="1000" dirty="0"/>
          </a:p>
        </p:txBody>
      </p:sp>
      <p:sp>
        <p:nvSpPr>
          <p:cNvPr id="7" name="Text 4"/>
          <p:cNvSpPr/>
          <p:nvPr/>
        </p:nvSpPr>
        <p:spPr>
          <a:xfrm>
            <a:off x="457676" y="2778204"/>
            <a:ext cx="8228648" cy="431483"/>
          </a:xfrm>
          <a:prstGeom prst="rect">
            <a:avLst/>
          </a:prstGeom>
          <a:noFill/>
          <a:ln/>
        </p:spPr>
        <p:txBody>
          <a:bodyPr wrap="none" lIns="0" tIns="0" rIns="0" bIns="0" rtlCol="0" anchor="t"/>
          <a:lstStyle/>
          <a:p>
            <a:pPr algn="ctr" indent="0" marL="0">
              <a:lnSpc>
                <a:spcPts val="3350"/>
              </a:lnSpc>
              <a:buNone/>
            </a:pPr>
            <a:r>
              <a:rPr lang="en-US" sz="3350" dirty="0">
                <a:solidFill>
                  <a:srgbClr val="DCD7E5"/>
                </a:solidFill>
                <a:latin typeface="Montserrat" pitchFamily="34" charset="0"/>
                <a:ea typeface="Montserrat" pitchFamily="34" charset="-122"/>
                <a:cs typeface="Montserrat" pitchFamily="34" charset="-120"/>
              </a:rPr>
              <a:t>2</a:t>
            </a:r>
            <a:endParaRPr lang="en-US" sz="3350" dirty="0"/>
          </a:p>
        </p:txBody>
      </p:sp>
      <p:sp>
        <p:nvSpPr>
          <p:cNvPr id="8" name="Text 5"/>
          <p:cNvSpPr/>
          <p:nvPr/>
        </p:nvSpPr>
        <p:spPr>
          <a:xfrm>
            <a:off x="3754636" y="3373041"/>
            <a:ext cx="1634728" cy="204311"/>
          </a:xfrm>
          <a:prstGeom prst="rect">
            <a:avLst/>
          </a:prstGeom>
          <a:noFill/>
          <a:ln/>
        </p:spPr>
        <p:txBody>
          <a:bodyPr wrap="none" lIns="0" tIns="0" rIns="0" bIns="0" rtlCol="0" anchor="t"/>
          <a:lstStyle/>
          <a:p>
            <a:pPr algn="ctr" indent="0" marL="0">
              <a:lnSpc>
                <a:spcPts val="1600"/>
              </a:lnSpc>
              <a:buNone/>
            </a:pPr>
            <a:r>
              <a:rPr lang="en-US" sz="1250" dirty="0">
                <a:solidFill>
                  <a:srgbClr val="DCD7E5"/>
                </a:solidFill>
                <a:latin typeface="Montserrat" pitchFamily="34" charset="0"/>
                <a:ea typeface="Montserrat" pitchFamily="34" charset="-122"/>
                <a:cs typeface="Montserrat" pitchFamily="34" charset="-120"/>
              </a:rPr>
              <a:t>Lancer les prompts</a:t>
            </a:r>
            <a:endParaRPr lang="en-US" sz="1250" dirty="0"/>
          </a:p>
        </p:txBody>
      </p:sp>
      <p:sp>
        <p:nvSpPr>
          <p:cNvPr id="9" name="Text 6"/>
          <p:cNvSpPr/>
          <p:nvPr/>
        </p:nvSpPr>
        <p:spPr>
          <a:xfrm>
            <a:off x="457676" y="3655814"/>
            <a:ext cx="8228648" cy="209074"/>
          </a:xfrm>
          <a:prstGeom prst="rect">
            <a:avLst/>
          </a:prstGeom>
          <a:noFill/>
          <a:ln/>
        </p:spPr>
        <p:txBody>
          <a:bodyPr wrap="none" lIns="0" tIns="0" rIns="0" bIns="0" rtlCol="0" anchor="t"/>
          <a:lstStyle/>
          <a:p>
            <a:pPr algn="ctr" indent="0" marL="0">
              <a:lnSpc>
                <a:spcPts val="1600"/>
              </a:lnSpc>
              <a:buNone/>
            </a:pPr>
            <a:r>
              <a:rPr lang="en-US" sz="1000" dirty="0">
                <a:solidFill>
                  <a:srgbClr val="DCD7E5"/>
                </a:solidFill>
                <a:latin typeface="Heebo Light" pitchFamily="34" charset="0"/>
                <a:ea typeface="Heebo Light" pitchFamily="34" charset="-122"/>
                <a:cs typeface="Heebo Light" pitchFamily="34" charset="-120"/>
              </a:rPr>
              <a:t>Utiliser les exemples adaptés à vos besoins</a:t>
            </a:r>
            <a:endParaRPr lang="en-US" sz="1000" dirty="0"/>
          </a:p>
        </p:txBody>
      </p:sp>
      <p:sp>
        <p:nvSpPr>
          <p:cNvPr id="10" name="Text 7"/>
          <p:cNvSpPr/>
          <p:nvPr/>
        </p:nvSpPr>
        <p:spPr>
          <a:xfrm>
            <a:off x="457676" y="4322564"/>
            <a:ext cx="8228648" cy="431483"/>
          </a:xfrm>
          <a:prstGeom prst="rect">
            <a:avLst/>
          </a:prstGeom>
          <a:noFill/>
          <a:ln/>
        </p:spPr>
        <p:txBody>
          <a:bodyPr wrap="none" lIns="0" tIns="0" rIns="0" bIns="0" rtlCol="0" anchor="t"/>
          <a:lstStyle/>
          <a:p>
            <a:pPr algn="ctr" indent="0" marL="0">
              <a:lnSpc>
                <a:spcPts val="3350"/>
              </a:lnSpc>
              <a:buNone/>
            </a:pPr>
            <a:r>
              <a:rPr lang="en-US" sz="3350" dirty="0">
                <a:solidFill>
                  <a:srgbClr val="DCD7E5"/>
                </a:solidFill>
                <a:latin typeface="Montserrat" pitchFamily="34" charset="0"/>
                <a:ea typeface="Montserrat" pitchFamily="34" charset="-122"/>
                <a:cs typeface="Montserrat" pitchFamily="34" charset="-120"/>
              </a:rPr>
              <a:t>3</a:t>
            </a:r>
            <a:endParaRPr lang="en-US" sz="3350" dirty="0"/>
          </a:p>
        </p:txBody>
      </p:sp>
      <p:sp>
        <p:nvSpPr>
          <p:cNvPr id="11" name="Text 8"/>
          <p:cNvSpPr/>
          <p:nvPr/>
        </p:nvSpPr>
        <p:spPr>
          <a:xfrm>
            <a:off x="3754636" y="4917400"/>
            <a:ext cx="1634728" cy="204311"/>
          </a:xfrm>
          <a:prstGeom prst="rect">
            <a:avLst/>
          </a:prstGeom>
          <a:noFill/>
          <a:ln/>
        </p:spPr>
        <p:txBody>
          <a:bodyPr wrap="none" lIns="0" tIns="0" rIns="0" bIns="0" rtlCol="0" anchor="t"/>
          <a:lstStyle/>
          <a:p>
            <a:pPr algn="ctr" indent="0" marL="0">
              <a:lnSpc>
                <a:spcPts val="1600"/>
              </a:lnSpc>
              <a:buNone/>
            </a:pPr>
            <a:r>
              <a:rPr lang="en-US" sz="1250" dirty="0">
                <a:solidFill>
                  <a:srgbClr val="DCD7E5"/>
                </a:solidFill>
                <a:latin typeface="Montserrat" pitchFamily="34" charset="0"/>
                <a:ea typeface="Montserrat" pitchFamily="34" charset="-122"/>
                <a:cs typeface="Montserrat" pitchFamily="34" charset="-120"/>
              </a:rPr>
              <a:t>Sélectionner</a:t>
            </a:r>
            <a:endParaRPr lang="en-US" sz="1250" dirty="0"/>
          </a:p>
        </p:txBody>
      </p:sp>
      <p:sp>
        <p:nvSpPr>
          <p:cNvPr id="12" name="Text 9"/>
          <p:cNvSpPr/>
          <p:nvPr/>
        </p:nvSpPr>
        <p:spPr>
          <a:xfrm>
            <a:off x="457676" y="5200174"/>
            <a:ext cx="8228648" cy="209074"/>
          </a:xfrm>
          <a:prstGeom prst="rect">
            <a:avLst/>
          </a:prstGeom>
          <a:noFill/>
          <a:ln/>
        </p:spPr>
        <p:txBody>
          <a:bodyPr wrap="none" lIns="0" tIns="0" rIns="0" bIns="0" rtlCol="0" anchor="t"/>
          <a:lstStyle/>
          <a:p>
            <a:pPr algn="ctr" indent="0" marL="0">
              <a:lnSpc>
                <a:spcPts val="1600"/>
              </a:lnSpc>
              <a:buNone/>
            </a:pPr>
            <a:r>
              <a:rPr lang="en-US" sz="1000" dirty="0">
                <a:solidFill>
                  <a:srgbClr val="DCD7E5"/>
                </a:solidFill>
                <a:latin typeface="Heebo Light" pitchFamily="34" charset="0"/>
                <a:ea typeface="Heebo Light" pitchFamily="34" charset="-122"/>
                <a:cs typeface="Heebo Light" pitchFamily="34" charset="-120"/>
              </a:rPr>
              <a:t>Choisir les idées les plus pertinentes</a:t>
            </a:r>
            <a:endParaRPr lang="en-US" sz="1000" dirty="0"/>
          </a:p>
        </p:txBody>
      </p:sp>
      <p:sp>
        <p:nvSpPr>
          <p:cNvPr id="13" name="Text 10"/>
          <p:cNvSpPr/>
          <p:nvPr/>
        </p:nvSpPr>
        <p:spPr>
          <a:xfrm>
            <a:off x="457676" y="5866924"/>
            <a:ext cx="8228648" cy="431483"/>
          </a:xfrm>
          <a:prstGeom prst="rect">
            <a:avLst/>
          </a:prstGeom>
          <a:noFill/>
          <a:ln/>
        </p:spPr>
        <p:txBody>
          <a:bodyPr wrap="none" lIns="0" tIns="0" rIns="0" bIns="0" rtlCol="0" anchor="t"/>
          <a:lstStyle/>
          <a:p>
            <a:pPr algn="ctr" indent="0" marL="0">
              <a:lnSpc>
                <a:spcPts val="3350"/>
              </a:lnSpc>
              <a:buNone/>
            </a:pPr>
            <a:r>
              <a:rPr lang="en-US" sz="3350" dirty="0">
                <a:solidFill>
                  <a:srgbClr val="DCD7E5"/>
                </a:solidFill>
                <a:latin typeface="Montserrat" pitchFamily="34" charset="0"/>
                <a:ea typeface="Montserrat" pitchFamily="34" charset="-122"/>
                <a:cs typeface="Montserrat" pitchFamily="34" charset="-120"/>
              </a:rPr>
              <a:t>4</a:t>
            </a:r>
            <a:endParaRPr lang="en-US" sz="3350" dirty="0"/>
          </a:p>
        </p:txBody>
      </p:sp>
      <p:sp>
        <p:nvSpPr>
          <p:cNvPr id="14" name="Text 11"/>
          <p:cNvSpPr/>
          <p:nvPr/>
        </p:nvSpPr>
        <p:spPr>
          <a:xfrm>
            <a:off x="3754636" y="6461760"/>
            <a:ext cx="1634728" cy="204311"/>
          </a:xfrm>
          <a:prstGeom prst="rect">
            <a:avLst/>
          </a:prstGeom>
          <a:noFill/>
          <a:ln/>
        </p:spPr>
        <p:txBody>
          <a:bodyPr wrap="none" lIns="0" tIns="0" rIns="0" bIns="0" rtlCol="0" anchor="t"/>
          <a:lstStyle/>
          <a:p>
            <a:pPr algn="ctr" indent="0" marL="0">
              <a:lnSpc>
                <a:spcPts val="1600"/>
              </a:lnSpc>
              <a:buNone/>
            </a:pPr>
            <a:r>
              <a:rPr lang="en-US" sz="1250" dirty="0">
                <a:solidFill>
                  <a:srgbClr val="DCD7E5"/>
                </a:solidFill>
                <a:latin typeface="Montserrat" pitchFamily="34" charset="0"/>
                <a:ea typeface="Montserrat" pitchFamily="34" charset="-122"/>
                <a:cs typeface="Montserrat" pitchFamily="34" charset="-120"/>
              </a:rPr>
              <a:t>Adapter</a:t>
            </a:r>
            <a:endParaRPr lang="en-US" sz="1250" dirty="0"/>
          </a:p>
        </p:txBody>
      </p:sp>
      <p:sp>
        <p:nvSpPr>
          <p:cNvPr id="15" name="Text 12"/>
          <p:cNvSpPr/>
          <p:nvPr/>
        </p:nvSpPr>
        <p:spPr>
          <a:xfrm>
            <a:off x="457676" y="6744533"/>
            <a:ext cx="8228648" cy="209074"/>
          </a:xfrm>
          <a:prstGeom prst="rect">
            <a:avLst/>
          </a:prstGeom>
          <a:noFill/>
          <a:ln/>
        </p:spPr>
        <p:txBody>
          <a:bodyPr wrap="none" lIns="0" tIns="0" rIns="0" bIns="0" rtlCol="0" anchor="t"/>
          <a:lstStyle/>
          <a:p>
            <a:pPr algn="ctr" indent="0" marL="0">
              <a:lnSpc>
                <a:spcPts val="1600"/>
              </a:lnSpc>
              <a:buNone/>
            </a:pPr>
            <a:r>
              <a:rPr lang="en-US" sz="1000" dirty="0">
                <a:solidFill>
                  <a:srgbClr val="DCD7E5"/>
                </a:solidFill>
                <a:latin typeface="Heebo Light" pitchFamily="34" charset="0"/>
                <a:ea typeface="Heebo Light" pitchFamily="34" charset="-122"/>
                <a:cs typeface="Heebo Light" pitchFamily="34" charset="-120"/>
              </a:rPr>
              <a:t>Affiner avec votre équipe</a:t>
            </a:r>
            <a:endParaRPr lang="en-US" sz="1000" dirty="0"/>
          </a:p>
        </p:txBody>
      </p:sp>
      <p:sp>
        <p:nvSpPr>
          <p:cNvPr id="16" name="Text 13"/>
          <p:cNvSpPr/>
          <p:nvPr/>
        </p:nvSpPr>
        <p:spPr>
          <a:xfrm>
            <a:off x="457676" y="7100649"/>
            <a:ext cx="8228648" cy="209074"/>
          </a:xfrm>
          <a:prstGeom prst="rect">
            <a:avLst/>
          </a:prstGeom>
          <a:noFill/>
          <a:ln/>
        </p:spPr>
        <p:txBody>
          <a:bodyPr wrap="none" lIns="0" tIns="0" rIns="0" bIns="0" rtlCol="0" anchor="t"/>
          <a:lstStyle/>
          <a:p>
            <a:pPr algn="l" indent="0" marL="0">
              <a:lnSpc>
                <a:spcPts val="1600"/>
              </a:lnSpc>
              <a:buNone/>
            </a:pPr>
            <a:r>
              <a:rPr lang="en-US" sz="1000" dirty="0">
                <a:solidFill>
                  <a:srgbClr val="DCD7E5"/>
                </a:solidFill>
                <a:latin typeface="Heebo Light" pitchFamily="34" charset="0"/>
                <a:ea typeface="Heebo Light" pitchFamily="34" charset="-122"/>
                <a:cs typeface="Heebo Light" pitchFamily="34" charset="-120"/>
              </a:rPr>
              <a:t>5. Construire votre calendrier éditorial avec vos formats et vos visuels.</a:t>
            </a:r>
            <a:endParaRPr lang="en-US" sz="1000" dirty="0"/>
          </a:p>
        </p:txBody>
      </p:sp>
      <p:sp>
        <p:nvSpPr>
          <p:cNvPr id="17" name="Text 14"/>
          <p:cNvSpPr/>
          <p:nvPr/>
        </p:nvSpPr>
        <p:spPr>
          <a:xfrm>
            <a:off x="457676" y="7456765"/>
            <a:ext cx="8228648" cy="209074"/>
          </a:xfrm>
          <a:prstGeom prst="rect">
            <a:avLst/>
          </a:prstGeom>
          <a:noFill/>
          <a:ln/>
        </p:spPr>
        <p:txBody>
          <a:bodyPr wrap="none" lIns="0" tIns="0" rIns="0" bIns="0" rtlCol="0" anchor="t"/>
          <a:lstStyle/>
          <a:p>
            <a:pPr algn="l" indent="0" marL="0">
              <a:lnSpc>
                <a:spcPts val="1600"/>
              </a:lnSpc>
              <a:buNone/>
            </a:pPr>
            <a:r>
              <a:rPr lang="en-US" sz="1000" dirty="0">
                <a:solidFill>
                  <a:srgbClr val="DCD7E5"/>
                </a:solidFill>
                <a:latin typeface="Heebo Light" pitchFamily="34" charset="0"/>
                <a:ea typeface="Heebo Light" pitchFamily="34" charset="-122"/>
                <a:cs typeface="Heebo Light" pitchFamily="34" charset="-120"/>
              </a:rPr>
              <a:t>6. Garder une place pour l'actualité chaude et les idées spontanées.</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793790" y="2080855"/>
            <a:ext cx="6049089" cy="708779"/>
          </a:xfrm>
          <a:prstGeom prst="rect">
            <a:avLst/>
          </a:prstGeom>
          <a:noFill/>
          <a:ln/>
        </p:spPr>
        <p:txBody>
          <a:bodyPr wrap="none" lIns="0" tIns="0" rIns="0" bIns="0" rtlCol="0" anchor="t"/>
          <a:lstStyle/>
          <a:p>
            <a:pPr algn="l" indent="0" marL="0">
              <a:lnSpc>
                <a:spcPts val="5550"/>
              </a:lnSpc>
              <a:buNone/>
            </a:pPr>
            <a:r>
              <a:rPr lang="en-US" sz="4450" dirty="0">
                <a:solidFill>
                  <a:srgbClr val="F2F0F4"/>
                </a:solidFill>
                <a:latin typeface="Montserrat" pitchFamily="34" charset="0"/>
                <a:ea typeface="Montserrat" pitchFamily="34" charset="-122"/>
                <a:cs typeface="Montserrat" pitchFamily="34" charset="-120"/>
              </a:rPr>
              <a:t>BONNES PRATIQUES</a:t>
            </a:r>
            <a:endParaRPr lang="en-US" sz="4450" dirty="0"/>
          </a:p>
        </p:txBody>
      </p:sp>
      <p:sp>
        <p:nvSpPr>
          <p:cNvPr id="3" name="Text 1"/>
          <p:cNvSpPr/>
          <p:nvPr/>
        </p:nvSpPr>
        <p:spPr>
          <a:xfrm>
            <a:off x="793790" y="3356610"/>
            <a:ext cx="2835235" cy="354330"/>
          </a:xfrm>
          <a:prstGeom prst="rect">
            <a:avLst/>
          </a:prstGeom>
          <a:noFill/>
          <a:ln/>
        </p:spPr>
        <p:txBody>
          <a:bodyPr wrap="none" lIns="0" tIns="0" rIns="0" bIns="0" rtlCol="0" anchor="t"/>
          <a:lstStyle/>
          <a:p>
            <a:pPr algn="l" indent="0" marL="0">
              <a:lnSpc>
                <a:spcPts val="2750"/>
              </a:lnSpc>
              <a:buNone/>
            </a:pPr>
            <a:r>
              <a:rPr lang="en-US" sz="2200" dirty="0">
                <a:solidFill>
                  <a:srgbClr val="F2F0F4"/>
                </a:solidFill>
                <a:latin typeface="Montserrat" pitchFamily="34" charset="0"/>
                <a:ea typeface="Montserrat" pitchFamily="34" charset="-122"/>
                <a:cs typeface="Montserrat" pitchFamily="34" charset="-120"/>
              </a:rPr>
              <a:t>À faire</a:t>
            </a:r>
            <a:endParaRPr lang="en-US" sz="2200" dirty="0"/>
          </a:p>
        </p:txBody>
      </p:sp>
      <p:sp>
        <p:nvSpPr>
          <p:cNvPr id="4" name="Text 2"/>
          <p:cNvSpPr/>
          <p:nvPr/>
        </p:nvSpPr>
        <p:spPr>
          <a:xfrm>
            <a:off x="793790" y="3937754"/>
            <a:ext cx="6244709" cy="362903"/>
          </a:xfrm>
          <a:prstGeom prst="rect">
            <a:avLst/>
          </a:prstGeom>
          <a:noFill/>
          <a:ln/>
        </p:spPr>
        <p:txBody>
          <a:bodyPr wrap="none" lIns="0" tIns="0" rIns="0" bIns="0" rtlCol="0" anchor="t"/>
          <a:lstStyle/>
          <a:p>
            <a:pPr algn="l" marL="342900" indent="-342900">
              <a:lnSpc>
                <a:spcPts val="2850"/>
              </a:lnSpc>
              <a:buSzPct val="100000"/>
              <a:buChar char="•"/>
            </a:pPr>
            <a:r>
              <a:rPr lang="en-US" sz="1750" dirty="0">
                <a:solidFill>
                  <a:srgbClr val="DCD7E5"/>
                </a:solidFill>
                <a:latin typeface="Heebo Light" pitchFamily="34" charset="0"/>
                <a:ea typeface="Heebo Light" pitchFamily="34" charset="-122"/>
                <a:cs typeface="Heebo Light" pitchFamily="34" charset="-120"/>
              </a:rPr>
              <a:t>Relire et adapter les idées proposées</a:t>
            </a:r>
            <a:endParaRPr lang="en-US" sz="1750" dirty="0"/>
          </a:p>
        </p:txBody>
      </p:sp>
      <p:sp>
        <p:nvSpPr>
          <p:cNvPr id="5" name="Text 3"/>
          <p:cNvSpPr/>
          <p:nvPr/>
        </p:nvSpPr>
        <p:spPr>
          <a:xfrm>
            <a:off x="793790" y="4379952"/>
            <a:ext cx="6244709" cy="362903"/>
          </a:xfrm>
          <a:prstGeom prst="rect">
            <a:avLst/>
          </a:prstGeom>
          <a:noFill/>
          <a:ln/>
        </p:spPr>
        <p:txBody>
          <a:bodyPr wrap="none" lIns="0" tIns="0" rIns="0" bIns="0" rtlCol="0" anchor="t"/>
          <a:lstStyle/>
          <a:p>
            <a:pPr algn="l" marL="342900" indent="-342900">
              <a:lnSpc>
                <a:spcPts val="2850"/>
              </a:lnSpc>
              <a:buSzPct val="100000"/>
              <a:buChar char="•"/>
            </a:pPr>
            <a:r>
              <a:rPr lang="en-US" sz="1750" dirty="0">
                <a:solidFill>
                  <a:srgbClr val="DCD7E5"/>
                </a:solidFill>
                <a:latin typeface="Heebo Light" pitchFamily="34" charset="0"/>
                <a:ea typeface="Heebo Light" pitchFamily="34" charset="-122"/>
                <a:cs typeface="Heebo Light" pitchFamily="34" charset="-120"/>
              </a:rPr>
              <a:t>Préciser votre identité associative dans chaque prompt</a:t>
            </a:r>
            <a:endParaRPr lang="en-US" sz="1750" dirty="0"/>
          </a:p>
        </p:txBody>
      </p:sp>
      <p:sp>
        <p:nvSpPr>
          <p:cNvPr id="6" name="Text 4"/>
          <p:cNvSpPr/>
          <p:nvPr/>
        </p:nvSpPr>
        <p:spPr>
          <a:xfrm>
            <a:off x="793790" y="4822150"/>
            <a:ext cx="6244709" cy="362903"/>
          </a:xfrm>
          <a:prstGeom prst="rect">
            <a:avLst/>
          </a:prstGeom>
          <a:noFill/>
          <a:ln/>
        </p:spPr>
        <p:txBody>
          <a:bodyPr wrap="none" lIns="0" tIns="0" rIns="0" bIns="0" rtlCol="0" anchor="t"/>
          <a:lstStyle/>
          <a:p>
            <a:pPr algn="l" marL="342900" indent="-342900">
              <a:lnSpc>
                <a:spcPts val="2850"/>
              </a:lnSpc>
              <a:buSzPct val="100000"/>
              <a:buChar char="•"/>
            </a:pPr>
            <a:r>
              <a:rPr lang="en-US" sz="1750" dirty="0">
                <a:solidFill>
                  <a:srgbClr val="DCD7E5"/>
                </a:solidFill>
                <a:latin typeface="Heebo Light" pitchFamily="34" charset="0"/>
                <a:ea typeface="Heebo Light" pitchFamily="34" charset="-122"/>
                <a:cs typeface="Heebo Light" pitchFamily="34" charset="-120"/>
              </a:rPr>
              <a:t>Varier les formats (vidéo, témoignages, infographies)</a:t>
            </a:r>
            <a:endParaRPr lang="en-US" sz="1750" dirty="0"/>
          </a:p>
        </p:txBody>
      </p:sp>
      <p:sp>
        <p:nvSpPr>
          <p:cNvPr id="7" name="Text 5"/>
          <p:cNvSpPr/>
          <p:nvPr/>
        </p:nvSpPr>
        <p:spPr>
          <a:xfrm>
            <a:off x="793790" y="5264348"/>
            <a:ext cx="6244709" cy="362903"/>
          </a:xfrm>
          <a:prstGeom prst="rect">
            <a:avLst/>
          </a:prstGeom>
          <a:noFill/>
          <a:ln/>
        </p:spPr>
        <p:txBody>
          <a:bodyPr wrap="none" lIns="0" tIns="0" rIns="0" bIns="0" rtlCol="0" anchor="t"/>
          <a:lstStyle/>
          <a:p>
            <a:pPr algn="l" marL="342900" indent="-342900">
              <a:lnSpc>
                <a:spcPts val="2850"/>
              </a:lnSpc>
              <a:buSzPct val="100000"/>
              <a:buChar char="•"/>
            </a:pPr>
            <a:r>
              <a:rPr lang="en-US" sz="1750" dirty="0">
                <a:solidFill>
                  <a:srgbClr val="DCD7E5"/>
                </a:solidFill>
                <a:latin typeface="Heebo Light" pitchFamily="34" charset="0"/>
                <a:ea typeface="Heebo Light" pitchFamily="34" charset="-122"/>
                <a:cs typeface="Heebo Light" pitchFamily="34" charset="-120"/>
              </a:rPr>
              <a:t>Combiner IA et créativité de l'équipe</a:t>
            </a:r>
            <a:endParaRPr lang="en-US" sz="1750" dirty="0"/>
          </a:p>
        </p:txBody>
      </p:sp>
      <p:sp>
        <p:nvSpPr>
          <p:cNvPr id="8" name="Text 6"/>
          <p:cNvSpPr/>
          <p:nvPr/>
        </p:nvSpPr>
        <p:spPr>
          <a:xfrm>
            <a:off x="793790" y="5706547"/>
            <a:ext cx="6244709" cy="362903"/>
          </a:xfrm>
          <a:prstGeom prst="rect">
            <a:avLst/>
          </a:prstGeom>
          <a:noFill/>
          <a:ln/>
        </p:spPr>
        <p:txBody>
          <a:bodyPr wrap="none" lIns="0" tIns="0" rIns="0" bIns="0" rtlCol="0" anchor="t"/>
          <a:lstStyle/>
          <a:p>
            <a:pPr algn="l" marL="342900" indent="-342900">
              <a:lnSpc>
                <a:spcPts val="2850"/>
              </a:lnSpc>
              <a:buSzPct val="100000"/>
              <a:buChar char="•"/>
            </a:pPr>
            <a:r>
              <a:rPr lang="en-US" sz="1750" dirty="0">
                <a:solidFill>
                  <a:srgbClr val="DCD7E5"/>
                </a:solidFill>
                <a:latin typeface="Heebo Light" pitchFamily="34" charset="0"/>
                <a:ea typeface="Heebo Light" pitchFamily="34" charset="-122"/>
                <a:cs typeface="Heebo Light" pitchFamily="34" charset="-120"/>
              </a:rPr>
              <a:t>Tester et ajuster chaque mois</a:t>
            </a:r>
            <a:endParaRPr lang="en-US" sz="1750" dirty="0"/>
          </a:p>
        </p:txBody>
      </p:sp>
      <p:sp>
        <p:nvSpPr>
          <p:cNvPr id="9" name="Text 7"/>
          <p:cNvSpPr/>
          <p:nvPr/>
        </p:nvSpPr>
        <p:spPr>
          <a:xfrm>
            <a:off x="7599521" y="3356610"/>
            <a:ext cx="2835235" cy="354330"/>
          </a:xfrm>
          <a:prstGeom prst="rect">
            <a:avLst/>
          </a:prstGeom>
          <a:noFill/>
          <a:ln/>
        </p:spPr>
        <p:txBody>
          <a:bodyPr wrap="none" lIns="0" tIns="0" rIns="0" bIns="0" rtlCol="0" anchor="t"/>
          <a:lstStyle/>
          <a:p>
            <a:pPr algn="l" indent="0" marL="0">
              <a:lnSpc>
                <a:spcPts val="2750"/>
              </a:lnSpc>
              <a:buNone/>
            </a:pPr>
            <a:r>
              <a:rPr lang="en-US" sz="2200" dirty="0">
                <a:solidFill>
                  <a:srgbClr val="F2F0F4"/>
                </a:solidFill>
                <a:latin typeface="Montserrat" pitchFamily="34" charset="0"/>
                <a:ea typeface="Montserrat" pitchFamily="34" charset="-122"/>
                <a:cs typeface="Montserrat" pitchFamily="34" charset="-120"/>
              </a:rPr>
              <a:t>À éviter</a:t>
            </a:r>
            <a:endParaRPr lang="en-US" sz="2200" dirty="0"/>
          </a:p>
        </p:txBody>
      </p:sp>
      <p:sp>
        <p:nvSpPr>
          <p:cNvPr id="10" name="Text 8"/>
          <p:cNvSpPr/>
          <p:nvPr/>
        </p:nvSpPr>
        <p:spPr>
          <a:xfrm>
            <a:off x="7599521" y="3937754"/>
            <a:ext cx="6244709" cy="362903"/>
          </a:xfrm>
          <a:prstGeom prst="rect">
            <a:avLst/>
          </a:prstGeom>
          <a:noFill/>
          <a:ln/>
        </p:spPr>
        <p:txBody>
          <a:bodyPr wrap="none" lIns="0" tIns="0" rIns="0" bIns="0" rtlCol="0" anchor="t"/>
          <a:lstStyle/>
          <a:p>
            <a:pPr algn="l" marL="342900" indent="-342900">
              <a:lnSpc>
                <a:spcPts val="2850"/>
              </a:lnSpc>
              <a:buSzPct val="100000"/>
              <a:buChar char="•"/>
            </a:pPr>
            <a:r>
              <a:rPr lang="en-US" sz="1750" dirty="0">
                <a:solidFill>
                  <a:srgbClr val="DCD7E5"/>
                </a:solidFill>
                <a:latin typeface="Heebo Light" pitchFamily="34" charset="0"/>
                <a:ea typeface="Heebo Light" pitchFamily="34" charset="-122"/>
                <a:cs typeface="Heebo Light" pitchFamily="34" charset="-120"/>
              </a:rPr>
              <a:t>Copier-coller sans adaptation</a:t>
            </a:r>
            <a:endParaRPr lang="en-US" sz="1750" dirty="0"/>
          </a:p>
        </p:txBody>
      </p:sp>
      <p:sp>
        <p:nvSpPr>
          <p:cNvPr id="11" name="Text 9"/>
          <p:cNvSpPr/>
          <p:nvPr/>
        </p:nvSpPr>
        <p:spPr>
          <a:xfrm>
            <a:off x="7599521" y="4379952"/>
            <a:ext cx="6244709" cy="362903"/>
          </a:xfrm>
          <a:prstGeom prst="rect">
            <a:avLst/>
          </a:prstGeom>
          <a:noFill/>
          <a:ln/>
        </p:spPr>
        <p:txBody>
          <a:bodyPr wrap="none" lIns="0" tIns="0" rIns="0" bIns="0" rtlCol="0" anchor="t"/>
          <a:lstStyle/>
          <a:p>
            <a:pPr algn="l" marL="342900" indent="-342900">
              <a:lnSpc>
                <a:spcPts val="2850"/>
              </a:lnSpc>
              <a:buSzPct val="100000"/>
              <a:buChar char="•"/>
            </a:pPr>
            <a:r>
              <a:rPr lang="en-US" sz="1750" dirty="0">
                <a:solidFill>
                  <a:srgbClr val="DCD7E5"/>
                </a:solidFill>
                <a:latin typeface="Heebo Light" pitchFamily="34" charset="0"/>
                <a:ea typeface="Heebo Light" pitchFamily="34" charset="-122"/>
                <a:cs typeface="Heebo Light" pitchFamily="34" charset="-120"/>
              </a:rPr>
              <a:t>Demander des idées génériques sans contexte</a:t>
            </a:r>
            <a:endParaRPr lang="en-US" sz="1750" dirty="0"/>
          </a:p>
        </p:txBody>
      </p:sp>
      <p:sp>
        <p:nvSpPr>
          <p:cNvPr id="12" name="Text 10"/>
          <p:cNvSpPr/>
          <p:nvPr/>
        </p:nvSpPr>
        <p:spPr>
          <a:xfrm>
            <a:off x="7599521" y="4822150"/>
            <a:ext cx="6244709" cy="362903"/>
          </a:xfrm>
          <a:prstGeom prst="rect">
            <a:avLst/>
          </a:prstGeom>
          <a:noFill/>
          <a:ln/>
        </p:spPr>
        <p:txBody>
          <a:bodyPr wrap="none" lIns="0" tIns="0" rIns="0" bIns="0" rtlCol="0" anchor="t"/>
          <a:lstStyle/>
          <a:p>
            <a:pPr algn="l" marL="342900" indent="-342900">
              <a:lnSpc>
                <a:spcPts val="2850"/>
              </a:lnSpc>
              <a:buSzPct val="100000"/>
              <a:buChar char="•"/>
            </a:pPr>
            <a:r>
              <a:rPr lang="en-US" sz="1750" dirty="0">
                <a:solidFill>
                  <a:srgbClr val="DCD7E5"/>
                </a:solidFill>
                <a:latin typeface="Heebo Light" pitchFamily="34" charset="0"/>
                <a:ea typeface="Heebo Light" pitchFamily="34" charset="-122"/>
                <a:cs typeface="Heebo Light" pitchFamily="34" charset="-120"/>
              </a:rPr>
              <a:t>Rester bloqué sur du texte simple</a:t>
            </a:r>
            <a:endParaRPr lang="en-US" sz="1750" dirty="0"/>
          </a:p>
        </p:txBody>
      </p:sp>
      <p:sp>
        <p:nvSpPr>
          <p:cNvPr id="13" name="Text 11"/>
          <p:cNvSpPr/>
          <p:nvPr/>
        </p:nvSpPr>
        <p:spPr>
          <a:xfrm>
            <a:off x="7599521" y="5264348"/>
            <a:ext cx="6244709" cy="362903"/>
          </a:xfrm>
          <a:prstGeom prst="rect">
            <a:avLst/>
          </a:prstGeom>
          <a:noFill/>
          <a:ln/>
        </p:spPr>
        <p:txBody>
          <a:bodyPr wrap="none" lIns="0" tIns="0" rIns="0" bIns="0" rtlCol="0" anchor="t"/>
          <a:lstStyle/>
          <a:p>
            <a:pPr algn="l" marL="342900" indent="-342900">
              <a:lnSpc>
                <a:spcPts val="2850"/>
              </a:lnSpc>
              <a:buSzPct val="100000"/>
              <a:buChar char="•"/>
            </a:pPr>
            <a:r>
              <a:rPr lang="en-US" sz="1750" dirty="0">
                <a:solidFill>
                  <a:srgbClr val="DCD7E5"/>
                </a:solidFill>
                <a:latin typeface="Heebo Light" pitchFamily="34" charset="0"/>
                <a:ea typeface="Heebo Light" pitchFamily="34" charset="-122"/>
                <a:cs typeface="Heebo Light" pitchFamily="34" charset="-120"/>
              </a:rPr>
              <a:t>Déléguer toute la réflexion à l'IA</a:t>
            </a:r>
            <a:endParaRPr lang="en-US" sz="1750" dirty="0"/>
          </a:p>
        </p:txBody>
      </p:sp>
      <p:sp>
        <p:nvSpPr>
          <p:cNvPr id="14" name="Text 12"/>
          <p:cNvSpPr/>
          <p:nvPr/>
        </p:nvSpPr>
        <p:spPr>
          <a:xfrm>
            <a:off x="7599521" y="5706547"/>
            <a:ext cx="6244709" cy="362903"/>
          </a:xfrm>
          <a:prstGeom prst="rect">
            <a:avLst/>
          </a:prstGeom>
          <a:noFill/>
          <a:ln/>
        </p:spPr>
        <p:txBody>
          <a:bodyPr wrap="none" lIns="0" tIns="0" rIns="0" bIns="0" rtlCol="0" anchor="t"/>
          <a:lstStyle/>
          <a:p>
            <a:pPr algn="l" marL="342900" indent="-342900">
              <a:lnSpc>
                <a:spcPts val="2850"/>
              </a:lnSpc>
              <a:buSzPct val="100000"/>
              <a:buChar char="•"/>
            </a:pPr>
            <a:r>
              <a:rPr lang="en-US" sz="1750" dirty="0">
                <a:solidFill>
                  <a:srgbClr val="DCD7E5"/>
                </a:solidFill>
                <a:latin typeface="Heebo Light" pitchFamily="34" charset="0"/>
                <a:ea typeface="Heebo Light" pitchFamily="34" charset="-122"/>
                <a:cs typeface="Heebo Light" pitchFamily="34" charset="-120"/>
              </a:rPr>
              <a:t>Suivre mécaniquement un plan sans recul</a:t>
            </a:r>
            <a:endParaRPr lang="en-US" sz="17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705683" y="554593"/>
            <a:ext cx="5040511" cy="630079"/>
          </a:xfrm>
          <a:prstGeom prst="rect">
            <a:avLst/>
          </a:prstGeom>
          <a:noFill/>
          <a:ln/>
        </p:spPr>
        <p:txBody>
          <a:bodyPr wrap="none" lIns="0" tIns="0" rIns="0" bIns="0" rtlCol="0" anchor="t"/>
          <a:lstStyle/>
          <a:p>
            <a:pPr algn="l" indent="0" marL="0">
              <a:lnSpc>
                <a:spcPts val="4950"/>
              </a:lnSpc>
              <a:buNone/>
            </a:pPr>
            <a:r>
              <a:rPr lang="en-US" sz="3950" dirty="0">
                <a:solidFill>
                  <a:srgbClr val="F2F0F4"/>
                </a:solidFill>
                <a:latin typeface="Montserrat" pitchFamily="34" charset="0"/>
                <a:ea typeface="Montserrat" pitchFamily="34" charset="-122"/>
                <a:cs typeface="Montserrat" pitchFamily="34" charset="-120"/>
              </a:rPr>
              <a:t>ENJEUX ÉTHIQUES</a:t>
            </a:r>
            <a:endParaRPr lang="en-US" sz="3950" dirty="0"/>
          </a:p>
        </p:txBody>
      </p:sp>
      <p:pic>
        <p:nvPicPr>
          <p:cNvPr id="3" name="Image 0" descr="preencoded.png">    </p:cNvPr>
          <p:cNvPicPr>
            <a:picLocks noChangeAspect="1"/>
          </p:cNvPicPr>
          <p:nvPr/>
        </p:nvPicPr>
        <p:blipFill>
          <a:blip r:embed="rId1"/>
          <a:stretch>
            <a:fillRect/>
          </a:stretch>
        </p:blipFill>
        <p:spPr>
          <a:xfrm>
            <a:off x="3192423" y="1587818"/>
            <a:ext cx="1635800" cy="1483995"/>
          </a:xfrm>
          <a:prstGeom prst="rect">
            <a:avLst/>
          </a:prstGeom>
        </p:spPr>
      </p:pic>
      <p:pic>
        <p:nvPicPr>
          <p:cNvPr id="4" name="Image 1" descr="preencoded.png">    </p:cNvPr>
          <p:cNvPicPr>
            <a:picLocks noChangeAspect="1"/>
          </p:cNvPicPr>
          <p:nvPr/>
        </p:nvPicPr>
        <p:blipFill>
          <a:blip r:embed="rId2"/>
          <a:stretch>
            <a:fillRect/>
          </a:stretch>
        </p:blipFill>
        <p:spPr>
          <a:xfrm>
            <a:off x="3868579" y="2344936"/>
            <a:ext cx="283488" cy="354330"/>
          </a:xfrm>
          <a:prstGeom prst="rect">
            <a:avLst/>
          </a:prstGeom>
        </p:spPr>
      </p:pic>
      <p:sp>
        <p:nvSpPr>
          <p:cNvPr id="5" name="Text 1"/>
          <p:cNvSpPr/>
          <p:nvPr/>
        </p:nvSpPr>
        <p:spPr>
          <a:xfrm>
            <a:off x="5029795" y="1950601"/>
            <a:ext cx="2520196" cy="315039"/>
          </a:xfrm>
          <a:prstGeom prst="rect">
            <a:avLst/>
          </a:prstGeom>
          <a:noFill/>
          <a:ln/>
        </p:spPr>
        <p:txBody>
          <a:bodyPr wrap="none" lIns="0" tIns="0" rIns="0" bIns="0" rtlCol="0" anchor="t"/>
          <a:lstStyle/>
          <a:p>
            <a:pPr algn="l" indent="0" marL="0">
              <a:lnSpc>
                <a:spcPts val="2450"/>
              </a:lnSpc>
              <a:buNone/>
            </a:pPr>
            <a:r>
              <a:rPr lang="en-US" sz="1950" dirty="0">
                <a:solidFill>
                  <a:srgbClr val="DCD7E5"/>
                </a:solidFill>
                <a:latin typeface="Montserrat" pitchFamily="34" charset="0"/>
                <a:ea typeface="Montserrat" pitchFamily="34" charset="-122"/>
                <a:cs typeface="Montserrat" pitchFamily="34" charset="-120"/>
              </a:rPr>
              <a:t>Valeurs associatives</a:t>
            </a:r>
            <a:endParaRPr lang="en-US" sz="1950" dirty="0"/>
          </a:p>
        </p:txBody>
      </p:sp>
      <p:sp>
        <p:nvSpPr>
          <p:cNvPr id="6" name="Text 2"/>
          <p:cNvSpPr/>
          <p:nvPr/>
        </p:nvSpPr>
        <p:spPr>
          <a:xfrm>
            <a:off x="5029795" y="2386608"/>
            <a:ext cx="5945386" cy="322421"/>
          </a:xfrm>
          <a:prstGeom prst="rect">
            <a:avLst/>
          </a:prstGeom>
          <a:noFill/>
          <a:ln/>
        </p:spPr>
        <p:txBody>
          <a:bodyPr wrap="none" lIns="0" tIns="0" rIns="0" bIns="0" rtlCol="0" anchor="t"/>
          <a:lstStyle/>
          <a:p>
            <a:pPr algn="l" indent="0" marL="0">
              <a:lnSpc>
                <a:spcPts val="2500"/>
              </a:lnSpc>
              <a:buNone/>
            </a:pPr>
            <a:r>
              <a:rPr lang="en-US" sz="1550" dirty="0">
                <a:solidFill>
                  <a:srgbClr val="DCD7E5"/>
                </a:solidFill>
                <a:latin typeface="Heebo Light" pitchFamily="34" charset="0"/>
                <a:ea typeface="Heebo Light" pitchFamily="34" charset="-122"/>
                <a:cs typeface="Heebo Light" pitchFamily="34" charset="-120"/>
              </a:rPr>
              <a:t>L'IA n'a pas vos valeurs : à vous d'incarner votre identité associative.</a:t>
            </a:r>
            <a:endParaRPr lang="en-US" sz="1550" dirty="0"/>
          </a:p>
        </p:txBody>
      </p:sp>
      <p:sp>
        <p:nvSpPr>
          <p:cNvPr id="7" name="Shape 3"/>
          <p:cNvSpPr/>
          <p:nvPr/>
        </p:nvSpPr>
        <p:spPr>
          <a:xfrm>
            <a:off x="4878586" y="3087410"/>
            <a:ext cx="8995767" cy="11430"/>
          </a:xfrm>
          <a:prstGeom prst="roundRect">
            <a:avLst>
              <a:gd name="adj" fmla="val 740878"/>
            </a:avLst>
          </a:prstGeom>
          <a:solidFill>
            <a:srgbClr val="4A2C85"/>
          </a:solidFill>
          <a:ln/>
        </p:spPr>
      </p:sp>
      <p:pic>
        <p:nvPicPr>
          <p:cNvPr id="8" name="Image 2" descr="preencoded.png">    </p:cNvPr>
          <p:cNvPicPr>
            <a:picLocks noChangeAspect="1"/>
          </p:cNvPicPr>
          <p:nvPr/>
        </p:nvPicPr>
        <p:blipFill>
          <a:blip r:embed="rId3"/>
          <a:stretch>
            <a:fillRect/>
          </a:stretch>
        </p:blipFill>
        <p:spPr>
          <a:xfrm>
            <a:off x="2374583" y="3122176"/>
            <a:ext cx="3271599" cy="1483995"/>
          </a:xfrm>
          <a:prstGeom prst="rect">
            <a:avLst/>
          </a:prstGeom>
        </p:spPr>
      </p:pic>
      <p:pic>
        <p:nvPicPr>
          <p:cNvPr id="9" name="Image 3" descr="preencoded.png">    </p:cNvPr>
          <p:cNvPicPr>
            <a:picLocks noChangeAspect="1"/>
          </p:cNvPicPr>
          <p:nvPr/>
        </p:nvPicPr>
        <p:blipFill>
          <a:blip r:embed="rId4"/>
          <a:stretch>
            <a:fillRect/>
          </a:stretch>
        </p:blipFill>
        <p:spPr>
          <a:xfrm>
            <a:off x="3868579" y="3687008"/>
            <a:ext cx="283488" cy="354330"/>
          </a:xfrm>
          <a:prstGeom prst="rect">
            <a:avLst/>
          </a:prstGeom>
        </p:spPr>
      </p:pic>
      <p:sp>
        <p:nvSpPr>
          <p:cNvPr id="10" name="Text 4"/>
          <p:cNvSpPr/>
          <p:nvPr/>
        </p:nvSpPr>
        <p:spPr>
          <a:xfrm>
            <a:off x="5847755" y="3484959"/>
            <a:ext cx="2520196" cy="315039"/>
          </a:xfrm>
          <a:prstGeom prst="rect">
            <a:avLst/>
          </a:prstGeom>
          <a:noFill/>
          <a:ln/>
        </p:spPr>
        <p:txBody>
          <a:bodyPr wrap="none" lIns="0" tIns="0" rIns="0" bIns="0" rtlCol="0" anchor="t"/>
          <a:lstStyle/>
          <a:p>
            <a:pPr algn="l" indent="0" marL="0">
              <a:lnSpc>
                <a:spcPts val="2450"/>
              </a:lnSpc>
              <a:buNone/>
            </a:pPr>
            <a:r>
              <a:rPr lang="en-US" sz="1950" dirty="0">
                <a:solidFill>
                  <a:srgbClr val="DCD7E5"/>
                </a:solidFill>
                <a:latin typeface="Montserrat" pitchFamily="34" charset="0"/>
                <a:ea typeface="Montserrat" pitchFamily="34" charset="-122"/>
                <a:cs typeface="Montserrat" pitchFamily="34" charset="-120"/>
              </a:rPr>
              <a:t>Attention aux biais</a:t>
            </a:r>
            <a:endParaRPr lang="en-US" sz="1950" dirty="0"/>
          </a:p>
        </p:txBody>
      </p:sp>
      <p:sp>
        <p:nvSpPr>
          <p:cNvPr id="11" name="Text 5"/>
          <p:cNvSpPr/>
          <p:nvPr/>
        </p:nvSpPr>
        <p:spPr>
          <a:xfrm>
            <a:off x="5847755" y="3920966"/>
            <a:ext cx="5689878" cy="322421"/>
          </a:xfrm>
          <a:prstGeom prst="rect">
            <a:avLst/>
          </a:prstGeom>
          <a:noFill/>
          <a:ln/>
        </p:spPr>
        <p:txBody>
          <a:bodyPr wrap="none" lIns="0" tIns="0" rIns="0" bIns="0" rtlCol="0" anchor="t"/>
          <a:lstStyle/>
          <a:p>
            <a:pPr algn="l" indent="0" marL="0">
              <a:lnSpc>
                <a:spcPts val="2500"/>
              </a:lnSpc>
              <a:buNone/>
            </a:pPr>
            <a:r>
              <a:rPr lang="en-US" sz="1550" dirty="0">
                <a:solidFill>
                  <a:srgbClr val="DCD7E5"/>
                </a:solidFill>
                <a:latin typeface="Heebo Light" pitchFamily="34" charset="0"/>
                <a:ea typeface="Heebo Light" pitchFamily="34" charset="-122"/>
                <a:cs typeface="Heebo Light" pitchFamily="34" charset="-120"/>
              </a:rPr>
              <a:t>L'IA reproduit les contenus dominants du web. Relisez et ajustez.</a:t>
            </a:r>
            <a:endParaRPr lang="en-US" sz="1550" dirty="0"/>
          </a:p>
        </p:txBody>
      </p:sp>
      <p:sp>
        <p:nvSpPr>
          <p:cNvPr id="12" name="Shape 6"/>
          <p:cNvSpPr/>
          <p:nvPr/>
        </p:nvSpPr>
        <p:spPr>
          <a:xfrm>
            <a:off x="5696545" y="4621768"/>
            <a:ext cx="8177808" cy="11430"/>
          </a:xfrm>
          <a:prstGeom prst="roundRect">
            <a:avLst>
              <a:gd name="adj" fmla="val 740878"/>
            </a:avLst>
          </a:prstGeom>
          <a:solidFill>
            <a:srgbClr val="4A2C85"/>
          </a:solidFill>
          <a:ln/>
        </p:spPr>
      </p:sp>
      <p:pic>
        <p:nvPicPr>
          <p:cNvPr id="13" name="Image 4" descr="preencoded.png">    </p:cNvPr>
          <p:cNvPicPr>
            <a:picLocks noChangeAspect="1"/>
          </p:cNvPicPr>
          <p:nvPr/>
        </p:nvPicPr>
        <p:blipFill>
          <a:blip r:embed="rId5"/>
          <a:stretch>
            <a:fillRect/>
          </a:stretch>
        </p:blipFill>
        <p:spPr>
          <a:xfrm>
            <a:off x="1556623" y="4656534"/>
            <a:ext cx="4907518" cy="1483995"/>
          </a:xfrm>
          <a:prstGeom prst="rect">
            <a:avLst/>
          </a:prstGeom>
        </p:spPr>
      </p:pic>
      <p:pic>
        <p:nvPicPr>
          <p:cNvPr id="14" name="Image 5" descr="preencoded.png">    </p:cNvPr>
          <p:cNvPicPr>
            <a:picLocks noChangeAspect="1"/>
          </p:cNvPicPr>
          <p:nvPr/>
        </p:nvPicPr>
        <p:blipFill>
          <a:blip r:embed="rId6"/>
          <a:stretch>
            <a:fillRect/>
          </a:stretch>
        </p:blipFill>
        <p:spPr>
          <a:xfrm>
            <a:off x="3868579" y="5221367"/>
            <a:ext cx="283488" cy="354330"/>
          </a:xfrm>
          <a:prstGeom prst="rect">
            <a:avLst/>
          </a:prstGeom>
        </p:spPr>
      </p:pic>
      <p:sp>
        <p:nvSpPr>
          <p:cNvPr id="15" name="Text 7"/>
          <p:cNvSpPr/>
          <p:nvPr/>
        </p:nvSpPr>
        <p:spPr>
          <a:xfrm>
            <a:off x="6665714" y="5019318"/>
            <a:ext cx="2679621" cy="315039"/>
          </a:xfrm>
          <a:prstGeom prst="rect">
            <a:avLst/>
          </a:prstGeom>
          <a:noFill/>
          <a:ln/>
        </p:spPr>
        <p:txBody>
          <a:bodyPr wrap="none" lIns="0" tIns="0" rIns="0" bIns="0" rtlCol="0" anchor="t"/>
          <a:lstStyle/>
          <a:p>
            <a:pPr algn="l" indent="0" marL="0">
              <a:lnSpc>
                <a:spcPts val="2450"/>
              </a:lnSpc>
              <a:buNone/>
            </a:pPr>
            <a:r>
              <a:rPr lang="en-US" sz="1950" dirty="0">
                <a:solidFill>
                  <a:srgbClr val="DCD7E5"/>
                </a:solidFill>
                <a:latin typeface="Montserrat" pitchFamily="34" charset="0"/>
                <a:ea typeface="Montserrat" pitchFamily="34" charset="-122"/>
                <a:cs typeface="Montserrat" pitchFamily="34" charset="-120"/>
              </a:rPr>
              <a:t>Transparence interne</a:t>
            </a:r>
            <a:endParaRPr lang="en-US" sz="1950" dirty="0"/>
          </a:p>
        </p:txBody>
      </p:sp>
      <p:sp>
        <p:nvSpPr>
          <p:cNvPr id="16" name="Text 8"/>
          <p:cNvSpPr/>
          <p:nvPr/>
        </p:nvSpPr>
        <p:spPr>
          <a:xfrm>
            <a:off x="6665714" y="5455325"/>
            <a:ext cx="5961578" cy="322421"/>
          </a:xfrm>
          <a:prstGeom prst="rect">
            <a:avLst/>
          </a:prstGeom>
          <a:noFill/>
          <a:ln/>
        </p:spPr>
        <p:txBody>
          <a:bodyPr wrap="none" lIns="0" tIns="0" rIns="0" bIns="0" rtlCol="0" anchor="t"/>
          <a:lstStyle/>
          <a:p>
            <a:pPr algn="l" indent="0" marL="0">
              <a:lnSpc>
                <a:spcPts val="2500"/>
              </a:lnSpc>
              <a:buNone/>
            </a:pPr>
            <a:r>
              <a:rPr lang="en-US" sz="1550" dirty="0">
                <a:solidFill>
                  <a:srgbClr val="DCD7E5"/>
                </a:solidFill>
                <a:latin typeface="Heebo Light" pitchFamily="34" charset="0"/>
                <a:ea typeface="Heebo Light" pitchFamily="34" charset="-122"/>
                <a:cs typeface="Heebo Light" pitchFamily="34" charset="-120"/>
              </a:rPr>
              <a:t>Expliquez à vos bénévoles que l'IA est un outil, pas une substitution.</a:t>
            </a:r>
            <a:endParaRPr lang="en-US" sz="1550" dirty="0"/>
          </a:p>
        </p:txBody>
      </p:sp>
      <p:sp>
        <p:nvSpPr>
          <p:cNvPr id="17" name="Shape 9"/>
          <p:cNvSpPr/>
          <p:nvPr/>
        </p:nvSpPr>
        <p:spPr>
          <a:xfrm>
            <a:off x="6514505" y="6156127"/>
            <a:ext cx="7359848" cy="11430"/>
          </a:xfrm>
          <a:prstGeom prst="roundRect">
            <a:avLst>
              <a:gd name="adj" fmla="val 740878"/>
            </a:avLst>
          </a:prstGeom>
          <a:solidFill>
            <a:srgbClr val="4A2C85"/>
          </a:solidFill>
          <a:ln/>
        </p:spPr>
      </p:sp>
      <p:pic>
        <p:nvPicPr>
          <p:cNvPr id="18" name="Image 6" descr="preencoded.png">    </p:cNvPr>
          <p:cNvPicPr>
            <a:picLocks noChangeAspect="1"/>
          </p:cNvPicPr>
          <p:nvPr/>
        </p:nvPicPr>
        <p:blipFill>
          <a:blip r:embed="rId7"/>
          <a:stretch>
            <a:fillRect/>
          </a:stretch>
        </p:blipFill>
        <p:spPr>
          <a:xfrm>
            <a:off x="738664" y="6190893"/>
            <a:ext cx="6543318" cy="1483995"/>
          </a:xfrm>
          <a:prstGeom prst="rect">
            <a:avLst/>
          </a:prstGeom>
        </p:spPr>
      </p:pic>
      <p:pic>
        <p:nvPicPr>
          <p:cNvPr id="19" name="Image 7" descr="preencoded.png">    </p:cNvPr>
          <p:cNvPicPr>
            <a:picLocks noChangeAspect="1"/>
          </p:cNvPicPr>
          <p:nvPr/>
        </p:nvPicPr>
        <p:blipFill>
          <a:blip r:embed="rId8"/>
          <a:stretch>
            <a:fillRect/>
          </a:stretch>
        </p:blipFill>
        <p:spPr>
          <a:xfrm>
            <a:off x="3868579" y="6755725"/>
            <a:ext cx="283488" cy="354330"/>
          </a:xfrm>
          <a:prstGeom prst="rect">
            <a:avLst/>
          </a:prstGeom>
        </p:spPr>
      </p:pic>
      <p:sp>
        <p:nvSpPr>
          <p:cNvPr id="20" name="Text 10"/>
          <p:cNvSpPr/>
          <p:nvPr/>
        </p:nvSpPr>
        <p:spPr>
          <a:xfrm>
            <a:off x="7483554" y="6392466"/>
            <a:ext cx="3908107" cy="315039"/>
          </a:xfrm>
          <a:prstGeom prst="rect">
            <a:avLst/>
          </a:prstGeom>
          <a:noFill/>
          <a:ln/>
        </p:spPr>
        <p:txBody>
          <a:bodyPr wrap="none" lIns="0" tIns="0" rIns="0" bIns="0" rtlCol="0" anchor="t"/>
          <a:lstStyle/>
          <a:p>
            <a:pPr algn="l" indent="0" marL="0">
              <a:lnSpc>
                <a:spcPts val="2450"/>
              </a:lnSpc>
              <a:buNone/>
            </a:pPr>
            <a:r>
              <a:rPr lang="en-US" sz="1950" dirty="0">
                <a:solidFill>
                  <a:srgbClr val="DCD7E5"/>
                </a:solidFill>
                <a:latin typeface="Montserrat" pitchFamily="34" charset="0"/>
                <a:ea typeface="Montserrat" pitchFamily="34" charset="-122"/>
                <a:cs typeface="Montserrat" pitchFamily="34" charset="-120"/>
              </a:rPr>
              <a:t>Soutien à la créativité humaine</a:t>
            </a:r>
            <a:endParaRPr lang="en-US" sz="1950" dirty="0"/>
          </a:p>
        </p:txBody>
      </p:sp>
      <p:sp>
        <p:nvSpPr>
          <p:cNvPr id="21" name="Text 11"/>
          <p:cNvSpPr/>
          <p:nvPr/>
        </p:nvSpPr>
        <p:spPr>
          <a:xfrm>
            <a:off x="7483554" y="6828473"/>
            <a:ext cx="6239589" cy="644843"/>
          </a:xfrm>
          <a:prstGeom prst="rect">
            <a:avLst/>
          </a:prstGeom>
          <a:noFill/>
          <a:ln/>
        </p:spPr>
        <p:txBody>
          <a:bodyPr wrap="square" lIns="0" tIns="0" rIns="0" bIns="0" rtlCol="0" anchor="t"/>
          <a:lstStyle/>
          <a:p>
            <a:pPr algn="l" indent="0" marL="0">
              <a:lnSpc>
                <a:spcPts val="2500"/>
              </a:lnSpc>
              <a:buNone/>
            </a:pPr>
            <a:r>
              <a:rPr lang="en-US" sz="1550" dirty="0">
                <a:solidFill>
                  <a:srgbClr val="DCD7E5"/>
                </a:solidFill>
                <a:latin typeface="Heebo Light" pitchFamily="34" charset="0"/>
                <a:ea typeface="Heebo Light" pitchFamily="34" charset="-122"/>
                <a:cs typeface="Heebo Light" pitchFamily="34" charset="-120"/>
              </a:rPr>
              <a:t>L'IA aide, mais les meilleures idées naissent souvent de la discussion collective.</a:t>
            </a:r>
            <a:endParaRPr lang="en-US" sz="15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80190" y="893088"/>
            <a:ext cx="7556421" cy="1417558"/>
          </a:xfrm>
          <a:prstGeom prst="rect">
            <a:avLst/>
          </a:prstGeom>
          <a:noFill/>
          <a:ln/>
        </p:spPr>
        <p:txBody>
          <a:bodyPr wrap="square" lIns="0" tIns="0" rIns="0" bIns="0" rtlCol="0" anchor="t"/>
          <a:lstStyle/>
          <a:p>
            <a:pPr algn="l" indent="0" marL="0">
              <a:lnSpc>
                <a:spcPts val="5550"/>
              </a:lnSpc>
              <a:buNone/>
            </a:pPr>
            <a:r>
              <a:rPr lang="en-US" sz="4450" dirty="0">
                <a:solidFill>
                  <a:srgbClr val="F2F0F4"/>
                </a:solidFill>
                <a:latin typeface="Montserrat" pitchFamily="34" charset="0"/>
                <a:ea typeface="Montserrat" pitchFamily="34" charset="-122"/>
                <a:cs typeface="Montserrat" pitchFamily="34" charset="-120"/>
              </a:rPr>
              <a:t>PREMIER EXERCICE PRATIQUE</a:t>
            </a:r>
            <a:endParaRPr lang="en-US" sz="4450" dirty="0"/>
          </a:p>
        </p:txBody>
      </p:sp>
      <p:sp>
        <p:nvSpPr>
          <p:cNvPr id="4" name="Shape 1"/>
          <p:cNvSpPr/>
          <p:nvPr/>
        </p:nvSpPr>
        <p:spPr>
          <a:xfrm>
            <a:off x="6280190" y="2650808"/>
            <a:ext cx="7556421" cy="2410897"/>
          </a:xfrm>
          <a:prstGeom prst="roundRect">
            <a:avLst>
              <a:gd name="adj" fmla="val 3952"/>
            </a:avLst>
          </a:prstGeom>
          <a:solidFill>
            <a:srgbClr val="31136C"/>
          </a:solidFill>
          <a:ln w="7620">
            <a:solidFill>
              <a:srgbClr val="4A2C85"/>
            </a:solidFill>
            <a:prstDash val="solid"/>
          </a:ln>
        </p:spPr>
      </p:sp>
      <p:sp>
        <p:nvSpPr>
          <p:cNvPr id="5" name="Text 2"/>
          <p:cNvSpPr/>
          <p:nvPr/>
        </p:nvSpPr>
        <p:spPr>
          <a:xfrm>
            <a:off x="6514624" y="2885242"/>
            <a:ext cx="4390906" cy="354330"/>
          </a:xfrm>
          <a:prstGeom prst="rect">
            <a:avLst/>
          </a:prstGeom>
          <a:noFill/>
          <a:ln/>
        </p:spPr>
        <p:txBody>
          <a:bodyPr wrap="none" lIns="0" tIns="0" rIns="0" bIns="0" rtlCol="0" anchor="t"/>
          <a:lstStyle/>
          <a:p>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Lancez ce prompt aujourd'hui :</a:t>
            </a:r>
            <a:endParaRPr lang="en-US" sz="2200" dirty="0"/>
          </a:p>
        </p:txBody>
      </p:sp>
      <p:sp>
        <p:nvSpPr>
          <p:cNvPr id="6" name="Text 3"/>
          <p:cNvSpPr/>
          <p:nvPr/>
        </p:nvSpPr>
        <p:spPr>
          <a:xfrm>
            <a:off x="6514624" y="3375660"/>
            <a:ext cx="7087553" cy="1451610"/>
          </a:xfrm>
          <a:prstGeom prst="rect">
            <a:avLst/>
          </a:prstGeom>
          <a:noFill/>
          <a:ln/>
        </p:spPr>
        <p:txBody>
          <a:bodyPr wrap="squar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Propose 15 idées de publications Facebook pour une association qui lutte contre la précarité alimentaire, avec des posts adaptés pour mobiliser des bénévoles, sensibiliser le public et remercier les partenaires. Ton humain, positif et mobilisateur.</a:t>
            </a:r>
            <a:endParaRPr lang="en-US" sz="1750" dirty="0"/>
          </a:p>
        </p:txBody>
      </p:sp>
      <p:sp>
        <p:nvSpPr>
          <p:cNvPr id="7" name="Shape 4"/>
          <p:cNvSpPr/>
          <p:nvPr/>
        </p:nvSpPr>
        <p:spPr>
          <a:xfrm>
            <a:off x="6280190" y="5288518"/>
            <a:ext cx="7556421" cy="2047994"/>
          </a:xfrm>
          <a:prstGeom prst="roundRect">
            <a:avLst>
              <a:gd name="adj" fmla="val 4652"/>
            </a:avLst>
          </a:prstGeom>
          <a:solidFill>
            <a:srgbClr val="31136C"/>
          </a:solidFill>
          <a:ln w="7620">
            <a:solidFill>
              <a:srgbClr val="4A2C85"/>
            </a:solidFill>
            <a:prstDash val="solid"/>
          </a:ln>
        </p:spPr>
      </p:sp>
      <p:sp>
        <p:nvSpPr>
          <p:cNvPr id="8" name="Text 5"/>
          <p:cNvSpPr/>
          <p:nvPr/>
        </p:nvSpPr>
        <p:spPr>
          <a:xfrm>
            <a:off x="6514624" y="5522952"/>
            <a:ext cx="2835235" cy="354330"/>
          </a:xfrm>
          <a:prstGeom prst="rect">
            <a:avLst/>
          </a:prstGeom>
          <a:noFill/>
          <a:ln/>
        </p:spPr>
        <p:txBody>
          <a:bodyPr wrap="none" lIns="0" tIns="0" rIns="0" bIns="0" rtlCol="0" anchor="t"/>
          <a:lstStyle/>
          <a:p>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Passez à l'action</a:t>
            </a:r>
            <a:endParaRPr lang="en-US" sz="2200" dirty="0"/>
          </a:p>
        </p:txBody>
      </p:sp>
      <p:sp>
        <p:nvSpPr>
          <p:cNvPr id="9" name="Text 6"/>
          <p:cNvSpPr/>
          <p:nvPr/>
        </p:nvSpPr>
        <p:spPr>
          <a:xfrm>
            <a:off x="6514624" y="6013371"/>
            <a:ext cx="7087553" cy="1088708"/>
          </a:xfrm>
          <a:prstGeom prst="rect">
            <a:avLst/>
          </a:prstGeom>
          <a:noFill/>
          <a:ln/>
        </p:spPr>
        <p:txBody>
          <a:bodyPr wrap="squar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Passez 15 minutes à sélectionner et adapter les idées les plus pertinentes avec votre équipe. Vous aurez déjà une base pour tout le mois prochain.</a:t>
            </a:r>
            <a:endParaRPr lang="en-US" sz="1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2025-04-26T17:10:53Z</dcterms:created>
  <dcterms:modified xsi:type="dcterms:W3CDTF">2025-04-26T17:10:53Z</dcterms:modified>
</cp:coreProperties>
</file>