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4630400" cy="8229600"/>
  <p:notesSz cx="8229600" cy="14630400"/>
  <p:embeddedFontLst>
    <p:embeddedFont>
      <p:font typeface="Montserrat"/>
      <p:regular r:id="rId21"/>
    </p:embeddedFont>
    <p:embeddedFont>
      <p:font typeface="Montserrat"/>
      <p:regular r:id="rId22"/>
    </p:embeddedFont>
    <p:embeddedFont>
      <p:font typeface="Montserrat"/>
      <p:regular r:id="rId23"/>
    </p:embeddedFont>
    <p:embeddedFont>
      <p:font typeface="Montserrat"/>
      <p:regular r:id="rId24"/>
    </p:embeddedFont>
    <p:embeddedFont>
      <p:font typeface="Heebo Light"/>
      <p:regular r:id="rId25"/>
    </p:embeddedFont>
    <p:embeddedFont>
      <p:font typeface="Heebo Light"/>
      <p:regular r:id="rId26"/>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 Id="rId26"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3.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8.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0.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2.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slideLayout" Target="../slideLayouts/slideLayout13.xml"/><Relationship Id="rId1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slideLayout" Target="../slideLayouts/slideLayout14.xml"/><Relationship Id="rId1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683073"/>
            <a:ext cx="7556421" cy="2126337"/>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Identifier les signaux faibles et tendances sociétales avec l'IA</a:t>
            </a:r>
            <a:endParaRPr lang="en-US" sz="4450" dirty="0"/>
          </a:p>
        </p:txBody>
      </p:sp>
      <p:sp>
        <p:nvSpPr>
          <p:cNvPr id="4" name="Shape 1"/>
          <p:cNvSpPr/>
          <p:nvPr/>
        </p:nvSpPr>
        <p:spPr>
          <a:xfrm>
            <a:off x="6280190" y="5166479"/>
            <a:ext cx="362903" cy="362903"/>
          </a:xfrm>
          <a:prstGeom prst="roundRect">
            <a:avLst>
              <a:gd name="adj" fmla="val 25194296"/>
            </a:avLst>
          </a:prstGeom>
          <a:noFill/>
          <a:ln w="7620">
            <a:solidFill>
              <a:srgbClr val="4D4D51"/>
            </a:solidFill>
            <a:prstDash val="solid"/>
          </a:ln>
        </p:spPr>
      </p:sp>
      <p:pic>
        <p:nvPicPr>
          <p:cNvPr id="5" name="Image 1" descr="preencoded.png">    </p:cNvPr>
          <p:cNvPicPr>
            <a:picLocks noChangeAspect="1"/>
          </p:cNvPicPr>
          <p:nvPr/>
        </p:nvPicPr>
        <p:blipFill>
          <a:blip r:embed="rId2"/>
          <a:stretch>
            <a:fillRect/>
          </a:stretch>
        </p:blipFill>
        <p:spPr>
          <a:xfrm>
            <a:off x="6287810" y="5174099"/>
            <a:ext cx="347663" cy="347663"/>
          </a:xfrm>
          <a:prstGeom prst="rect">
            <a:avLst/>
          </a:prstGeom>
        </p:spPr>
      </p:pic>
      <p:sp>
        <p:nvSpPr>
          <p:cNvPr id="6" name="Text 2"/>
          <p:cNvSpPr/>
          <p:nvPr/>
        </p:nvSpPr>
        <p:spPr>
          <a:xfrm>
            <a:off x="6756440" y="5149572"/>
            <a:ext cx="1698784" cy="396835"/>
          </a:xfrm>
          <a:prstGeom prst="rect">
            <a:avLst/>
          </a:prstGeom>
          <a:noFill/>
          <a:ln/>
        </p:spPr>
        <p:txBody>
          <a:bodyPr wrap="none" lIns="0" tIns="0" rIns="0" bIns="0" rtlCol="0" anchor="t"/>
          <a:lstStyle/>
          <a:p>
            <a:pPr algn="l" indent="0" marL="0">
              <a:lnSpc>
                <a:spcPts val="3100"/>
              </a:lnSpc>
              <a:buNone/>
            </a:pPr>
            <a:r>
              <a:rPr lang="en-US" sz="2200" b="1" dirty="0">
                <a:solidFill>
                  <a:srgbClr val="DCD7E5"/>
                </a:solidFill>
                <a:latin typeface="Heebo Bold" pitchFamily="34" charset="0"/>
                <a:ea typeface="Heebo Bold" pitchFamily="34" charset="-122"/>
                <a:cs typeface="Heebo Bold" pitchFamily="34" charset="-120"/>
              </a:rPr>
              <a:t>par XAIAHUB</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670203"/>
            <a:ext cx="5670590"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Objectif</a:t>
            </a:r>
            <a:endParaRPr lang="en-US" sz="4450" dirty="0"/>
          </a:p>
        </p:txBody>
      </p:sp>
      <p:sp>
        <p:nvSpPr>
          <p:cNvPr id="4" name="Shape 1"/>
          <p:cNvSpPr/>
          <p:nvPr/>
        </p:nvSpPr>
        <p:spPr>
          <a:xfrm>
            <a:off x="793790" y="1974294"/>
            <a:ext cx="510302" cy="510302"/>
          </a:xfrm>
          <a:prstGeom prst="roundRect">
            <a:avLst>
              <a:gd name="adj" fmla="val 18669"/>
            </a:avLst>
          </a:prstGeom>
          <a:solidFill>
            <a:srgbClr val="31136C"/>
          </a:solidFill>
          <a:ln w="7620">
            <a:solidFill>
              <a:srgbClr val="4A2C85"/>
            </a:solidFill>
            <a:prstDash val="solid"/>
          </a:ln>
        </p:spPr>
      </p:sp>
      <p:pic>
        <p:nvPicPr>
          <p:cNvPr id="5" name="Image 1" descr="preencoded.png">    </p:cNvPr>
          <p:cNvPicPr>
            <a:picLocks noChangeAspect="1"/>
          </p:cNvPicPr>
          <p:nvPr/>
        </p:nvPicPr>
        <p:blipFill>
          <a:blip r:embed="rId2"/>
          <a:stretch>
            <a:fillRect/>
          </a:stretch>
        </p:blipFill>
        <p:spPr>
          <a:xfrm>
            <a:off x="878860" y="2016800"/>
            <a:ext cx="340162" cy="425291"/>
          </a:xfrm>
          <a:prstGeom prst="rect">
            <a:avLst/>
          </a:prstGeom>
        </p:spPr>
      </p:pic>
      <p:sp>
        <p:nvSpPr>
          <p:cNvPr id="6" name="Text 2"/>
          <p:cNvSpPr/>
          <p:nvPr/>
        </p:nvSpPr>
        <p:spPr>
          <a:xfrm>
            <a:off x="1530906" y="1974294"/>
            <a:ext cx="4564261"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Mettre en place une veille ciblée</a:t>
            </a:r>
            <a:endParaRPr lang="en-US" sz="2200" dirty="0"/>
          </a:p>
        </p:txBody>
      </p:sp>
      <p:sp>
        <p:nvSpPr>
          <p:cNvPr id="7" name="Text 3"/>
          <p:cNvSpPr/>
          <p:nvPr/>
        </p:nvSpPr>
        <p:spPr>
          <a:xfrm>
            <a:off x="1530906" y="2464713"/>
            <a:ext cx="6819305"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Mettre en place une veille ciblée sur les signaux faibles pertinents pour votre association.</a:t>
            </a:r>
            <a:endParaRPr lang="en-US" sz="1750" dirty="0"/>
          </a:p>
        </p:txBody>
      </p:sp>
      <p:sp>
        <p:nvSpPr>
          <p:cNvPr id="8" name="Shape 4"/>
          <p:cNvSpPr/>
          <p:nvPr/>
        </p:nvSpPr>
        <p:spPr>
          <a:xfrm>
            <a:off x="793790" y="3672483"/>
            <a:ext cx="510302" cy="510302"/>
          </a:xfrm>
          <a:prstGeom prst="roundRect">
            <a:avLst>
              <a:gd name="adj" fmla="val 18669"/>
            </a:avLst>
          </a:prstGeom>
          <a:solidFill>
            <a:srgbClr val="31136C"/>
          </a:solidFill>
          <a:ln w="7620">
            <a:solidFill>
              <a:srgbClr val="4A2C85"/>
            </a:solidFill>
            <a:prstDash val="solid"/>
          </a:ln>
        </p:spPr>
      </p:sp>
      <p:pic>
        <p:nvPicPr>
          <p:cNvPr id="9" name="Image 2" descr="preencoded.png">    </p:cNvPr>
          <p:cNvPicPr>
            <a:picLocks noChangeAspect="1"/>
          </p:cNvPicPr>
          <p:nvPr/>
        </p:nvPicPr>
        <p:blipFill>
          <a:blip r:embed="rId3"/>
          <a:stretch>
            <a:fillRect/>
          </a:stretch>
        </p:blipFill>
        <p:spPr>
          <a:xfrm>
            <a:off x="878860" y="3714988"/>
            <a:ext cx="340162" cy="425291"/>
          </a:xfrm>
          <a:prstGeom prst="rect">
            <a:avLst/>
          </a:prstGeom>
        </p:spPr>
      </p:pic>
      <p:sp>
        <p:nvSpPr>
          <p:cNvPr id="10" name="Text 5"/>
          <p:cNvSpPr/>
          <p:nvPr/>
        </p:nvSpPr>
        <p:spPr>
          <a:xfrm>
            <a:off x="1530906" y="3672483"/>
            <a:ext cx="3252549"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Automatiser la collecte</a:t>
            </a:r>
            <a:endParaRPr lang="en-US" sz="2200" dirty="0"/>
          </a:p>
        </p:txBody>
      </p:sp>
      <p:sp>
        <p:nvSpPr>
          <p:cNvPr id="11" name="Text 6"/>
          <p:cNvSpPr/>
          <p:nvPr/>
        </p:nvSpPr>
        <p:spPr>
          <a:xfrm>
            <a:off x="1530906" y="4162901"/>
            <a:ext cx="6819305"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Automatiser la collecte et la synthèse d'informations avec Bard et ChatGPT.</a:t>
            </a:r>
            <a:endParaRPr lang="en-US" sz="1750" dirty="0"/>
          </a:p>
        </p:txBody>
      </p:sp>
      <p:sp>
        <p:nvSpPr>
          <p:cNvPr id="12" name="Shape 7"/>
          <p:cNvSpPr/>
          <p:nvPr/>
        </p:nvSpPr>
        <p:spPr>
          <a:xfrm>
            <a:off x="793790" y="5370671"/>
            <a:ext cx="510302" cy="510302"/>
          </a:xfrm>
          <a:prstGeom prst="roundRect">
            <a:avLst>
              <a:gd name="adj" fmla="val 18669"/>
            </a:avLst>
          </a:prstGeom>
          <a:solidFill>
            <a:srgbClr val="31136C"/>
          </a:solidFill>
          <a:ln w="7620">
            <a:solidFill>
              <a:srgbClr val="4A2C85"/>
            </a:solidFill>
            <a:prstDash val="solid"/>
          </a:ln>
        </p:spPr>
      </p:sp>
      <p:pic>
        <p:nvPicPr>
          <p:cNvPr id="13" name="Image 3" descr="preencoded.png">    </p:cNvPr>
          <p:cNvPicPr>
            <a:picLocks noChangeAspect="1"/>
          </p:cNvPicPr>
          <p:nvPr/>
        </p:nvPicPr>
        <p:blipFill>
          <a:blip r:embed="rId4"/>
          <a:stretch>
            <a:fillRect/>
          </a:stretch>
        </p:blipFill>
        <p:spPr>
          <a:xfrm>
            <a:off x="878860" y="5413177"/>
            <a:ext cx="340162" cy="425291"/>
          </a:xfrm>
          <a:prstGeom prst="rect">
            <a:avLst/>
          </a:prstGeom>
        </p:spPr>
      </p:pic>
      <p:sp>
        <p:nvSpPr>
          <p:cNvPr id="14" name="Text 8"/>
          <p:cNvSpPr/>
          <p:nvPr/>
        </p:nvSpPr>
        <p:spPr>
          <a:xfrm>
            <a:off x="1530906" y="5370671"/>
            <a:ext cx="4224814"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Construire un tableau de suivi</a:t>
            </a:r>
            <a:endParaRPr lang="en-US" sz="2200" dirty="0"/>
          </a:p>
        </p:txBody>
      </p:sp>
      <p:sp>
        <p:nvSpPr>
          <p:cNvPr id="15" name="Text 9"/>
          <p:cNvSpPr/>
          <p:nvPr/>
        </p:nvSpPr>
        <p:spPr>
          <a:xfrm>
            <a:off x="1530906" y="5861090"/>
            <a:ext cx="6819305"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Construire un tableau de suivi clair et exploitable pour l'équipe.</a:t>
            </a:r>
            <a:endParaRPr lang="en-US" sz="1750" dirty="0"/>
          </a:p>
        </p:txBody>
      </p:sp>
      <p:sp>
        <p:nvSpPr>
          <p:cNvPr id="16" name="Shape 10"/>
          <p:cNvSpPr/>
          <p:nvPr/>
        </p:nvSpPr>
        <p:spPr>
          <a:xfrm>
            <a:off x="793790" y="6705957"/>
            <a:ext cx="510302" cy="510302"/>
          </a:xfrm>
          <a:prstGeom prst="roundRect">
            <a:avLst>
              <a:gd name="adj" fmla="val 18669"/>
            </a:avLst>
          </a:prstGeom>
          <a:solidFill>
            <a:srgbClr val="31136C"/>
          </a:solidFill>
          <a:ln w="7620">
            <a:solidFill>
              <a:srgbClr val="4A2C85"/>
            </a:solidFill>
            <a:prstDash val="solid"/>
          </a:ln>
        </p:spPr>
      </p:sp>
      <p:pic>
        <p:nvPicPr>
          <p:cNvPr id="17" name="Image 4" descr="preencoded.png">    </p:cNvPr>
          <p:cNvPicPr>
            <a:picLocks noChangeAspect="1"/>
          </p:cNvPicPr>
          <p:nvPr/>
        </p:nvPicPr>
        <p:blipFill>
          <a:blip r:embed="rId5"/>
          <a:stretch>
            <a:fillRect/>
          </a:stretch>
        </p:blipFill>
        <p:spPr>
          <a:xfrm>
            <a:off x="878860" y="6748463"/>
            <a:ext cx="340162" cy="425291"/>
          </a:xfrm>
          <a:prstGeom prst="rect">
            <a:avLst/>
          </a:prstGeom>
        </p:spPr>
      </p:pic>
      <p:sp>
        <p:nvSpPr>
          <p:cNvPr id="18" name="Text 11"/>
          <p:cNvSpPr/>
          <p:nvPr/>
        </p:nvSpPr>
        <p:spPr>
          <a:xfrm>
            <a:off x="1530906" y="6705957"/>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Utiliser cette veille</a:t>
            </a:r>
            <a:endParaRPr lang="en-US" sz="2200" dirty="0"/>
          </a:p>
        </p:txBody>
      </p:sp>
      <p:sp>
        <p:nvSpPr>
          <p:cNvPr id="19" name="Text 12"/>
          <p:cNvSpPr/>
          <p:nvPr/>
        </p:nvSpPr>
        <p:spPr>
          <a:xfrm>
            <a:off x="1530906" y="7196376"/>
            <a:ext cx="6819305"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Utiliser cette veille pour nourrir vos décisions stratégiques.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402" y="854154"/>
            <a:ext cx="10022086" cy="489585"/>
          </a:xfrm>
          <a:prstGeom prst="rect">
            <a:avLst/>
          </a:prstGeom>
          <a:noFill/>
          <a:ln/>
        </p:spPr>
        <p:txBody>
          <a:bodyPr wrap="none" lIns="0" tIns="0" rIns="0" bIns="0" rtlCol="0" anchor="t"/>
          <a:lstStyle/>
          <a:p>
            <a:pPr algn="l" indent="0" marL="0">
              <a:lnSpc>
                <a:spcPts val="3850"/>
              </a:lnSpc>
              <a:buNone/>
            </a:pPr>
            <a:r>
              <a:rPr lang="en-US" sz="3050" dirty="0">
                <a:solidFill>
                  <a:srgbClr val="F2F0F4"/>
                </a:solidFill>
                <a:latin typeface="Montserrat" pitchFamily="34" charset="0"/>
                <a:ea typeface="Montserrat" pitchFamily="34" charset="-122"/>
                <a:cs typeface="Montserrat" pitchFamily="34" charset="-120"/>
              </a:rPr>
              <a:t>Modèle de tableau de suivi de veille (signals faibles)</a:t>
            </a:r>
            <a:endParaRPr lang="en-US" sz="3050" dirty="0"/>
          </a:p>
        </p:txBody>
      </p:sp>
      <p:sp>
        <p:nvSpPr>
          <p:cNvPr id="3" name="Text 1"/>
          <p:cNvSpPr/>
          <p:nvPr/>
        </p:nvSpPr>
        <p:spPr>
          <a:xfrm>
            <a:off x="548402" y="1657112"/>
            <a:ext cx="13533596" cy="250627"/>
          </a:xfrm>
          <a:prstGeom prst="rect">
            <a:avLst/>
          </a:prstGeom>
          <a:noFill/>
          <a:ln/>
        </p:spPr>
        <p:txBody>
          <a:bodyPr wrap="none" lIns="0" tIns="0" rIns="0" bIns="0" rtlCol="0" anchor="t"/>
          <a:lstStyle/>
          <a:p>
            <a:pPr algn="l" indent="0" marL="0">
              <a:lnSpc>
                <a:spcPts val="1950"/>
              </a:lnSpc>
              <a:buNone/>
            </a:pPr>
            <a:r>
              <a:rPr lang="en-US" sz="1200" i="1" dirty="0">
                <a:solidFill>
                  <a:srgbClr val="DCD7E5"/>
                </a:solidFill>
                <a:latin typeface="Heebo Light" pitchFamily="34" charset="0"/>
                <a:ea typeface="Heebo Light" pitchFamily="34" charset="-122"/>
                <a:cs typeface="Heebo Light" pitchFamily="34" charset="-120"/>
              </a:rPr>
              <a:t>Prêt à copier dans Google Sheets, Excel ou Notion</a:t>
            </a:r>
            <a:endParaRPr lang="en-US" sz="1200" dirty="0"/>
          </a:p>
        </p:txBody>
      </p:sp>
      <p:sp>
        <p:nvSpPr>
          <p:cNvPr id="4" name="Shape 2"/>
          <p:cNvSpPr/>
          <p:nvPr/>
        </p:nvSpPr>
        <p:spPr>
          <a:xfrm>
            <a:off x="548402" y="2083951"/>
            <a:ext cx="13533596" cy="5291495"/>
          </a:xfrm>
          <a:prstGeom prst="roundRect">
            <a:avLst>
              <a:gd name="adj" fmla="val 1244"/>
            </a:avLst>
          </a:prstGeom>
          <a:noFill/>
          <a:ln w="7620">
            <a:solidFill>
              <a:srgbClr val="FFFFFF">
                <a:alpha val="24000"/>
              </a:srgbClr>
            </a:solidFill>
            <a:prstDash val="solid"/>
          </a:ln>
        </p:spPr>
      </p:sp>
      <p:sp>
        <p:nvSpPr>
          <p:cNvPr id="5" name="Shape 3"/>
          <p:cNvSpPr/>
          <p:nvPr/>
        </p:nvSpPr>
        <p:spPr>
          <a:xfrm>
            <a:off x="556022" y="2091571"/>
            <a:ext cx="13522404" cy="704374"/>
          </a:xfrm>
          <a:prstGeom prst="rect">
            <a:avLst/>
          </a:prstGeom>
          <a:solidFill>
            <a:srgbClr val="FFFFFF">
              <a:alpha val="4000"/>
            </a:srgbClr>
          </a:solidFill>
          <a:ln/>
        </p:spPr>
      </p:sp>
      <p:sp>
        <p:nvSpPr>
          <p:cNvPr id="6" name="Text 4"/>
          <p:cNvSpPr/>
          <p:nvPr/>
        </p:nvSpPr>
        <p:spPr>
          <a:xfrm>
            <a:off x="713423" y="2193131"/>
            <a:ext cx="1614488" cy="250627"/>
          </a:xfrm>
          <a:prstGeom prst="rect">
            <a:avLst/>
          </a:prstGeom>
          <a:noFill/>
          <a:ln/>
        </p:spPr>
        <p:txBody>
          <a:bodyPr wrap="none" lIns="0" tIns="0" rIns="0" bIns="0" rtlCol="0" anchor="t"/>
          <a:lstStyle/>
          <a:p>
            <a:pPr algn="l" indent="0" marL="0">
              <a:lnSpc>
                <a:spcPts val="1950"/>
              </a:lnSpc>
              <a:buNone/>
            </a:pPr>
            <a:r>
              <a:rPr lang="en-US" sz="1200" b="1" dirty="0">
                <a:solidFill>
                  <a:srgbClr val="DCD7E5"/>
                </a:solidFill>
                <a:latin typeface="Heebo Light" pitchFamily="34" charset="0"/>
                <a:ea typeface="Heebo Light" pitchFamily="34" charset="-122"/>
                <a:cs typeface="Heebo Light" pitchFamily="34" charset="-120"/>
              </a:rPr>
              <a:t>Date</a:t>
            </a:r>
            <a:endParaRPr lang="en-US" sz="1200" dirty="0"/>
          </a:p>
        </p:txBody>
      </p:sp>
      <p:sp>
        <p:nvSpPr>
          <p:cNvPr id="7" name="Text 5"/>
          <p:cNvSpPr/>
          <p:nvPr/>
        </p:nvSpPr>
        <p:spPr>
          <a:xfrm>
            <a:off x="2648903" y="2193131"/>
            <a:ext cx="1610678" cy="250627"/>
          </a:xfrm>
          <a:prstGeom prst="rect">
            <a:avLst/>
          </a:prstGeom>
          <a:noFill/>
          <a:ln/>
        </p:spPr>
        <p:txBody>
          <a:bodyPr wrap="none" lIns="0" tIns="0" rIns="0" bIns="0" rtlCol="0" anchor="t"/>
          <a:lstStyle/>
          <a:p>
            <a:pPr algn="l" indent="0" marL="0">
              <a:lnSpc>
                <a:spcPts val="1950"/>
              </a:lnSpc>
              <a:buNone/>
            </a:pPr>
            <a:r>
              <a:rPr lang="en-US" sz="1200" b="1" dirty="0">
                <a:solidFill>
                  <a:srgbClr val="DCD7E5"/>
                </a:solidFill>
                <a:latin typeface="Heebo Light" pitchFamily="34" charset="0"/>
                <a:ea typeface="Heebo Light" pitchFamily="34" charset="-122"/>
                <a:cs typeface="Heebo Light" pitchFamily="34" charset="-120"/>
              </a:rPr>
              <a:t>Source</a:t>
            </a:r>
            <a:endParaRPr lang="en-US" sz="1200" dirty="0"/>
          </a:p>
        </p:txBody>
      </p:sp>
      <p:sp>
        <p:nvSpPr>
          <p:cNvPr id="8" name="Text 6"/>
          <p:cNvSpPr/>
          <p:nvPr/>
        </p:nvSpPr>
        <p:spPr>
          <a:xfrm>
            <a:off x="4580573" y="2193131"/>
            <a:ext cx="1610678" cy="250627"/>
          </a:xfrm>
          <a:prstGeom prst="rect">
            <a:avLst/>
          </a:prstGeom>
          <a:noFill/>
          <a:ln/>
        </p:spPr>
        <p:txBody>
          <a:bodyPr wrap="none" lIns="0" tIns="0" rIns="0" bIns="0" rtlCol="0" anchor="t"/>
          <a:lstStyle/>
          <a:p>
            <a:pPr algn="l" indent="0" marL="0">
              <a:lnSpc>
                <a:spcPts val="1950"/>
              </a:lnSpc>
              <a:buNone/>
            </a:pPr>
            <a:r>
              <a:rPr lang="en-US" sz="1200" b="1" dirty="0">
                <a:solidFill>
                  <a:srgbClr val="DCD7E5"/>
                </a:solidFill>
                <a:latin typeface="Heebo Light" pitchFamily="34" charset="0"/>
                <a:ea typeface="Heebo Light" pitchFamily="34" charset="-122"/>
                <a:cs typeface="Heebo Light" pitchFamily="34" charset="-120"/>
              </a:rPr>
              <a:t>Signal faible détecté</a:t>
            </a:r>
            <a:endParaRPr lang="en-US" sz="1200" dirty="0"/>
          </a:p>
        </p:txBody>
      </p:sp>
      <p:sp>
        <p:nvSpPr>
          <p:cNvPr id="9" name="Text 7"/>
          <p:cNvSpPr/>
          <p:nvPr/>
        </p:nvSpPr>
        <p:spPr>
          <a:xfrm>
            <a:off x="6512243" y="2193131"/>
            <a:ext cx="1610678" cy="250627"/>
          </a:xfrm>
          <a:prstGeom prst="rect">
            <a:avLst/>
          </a:prstGeom>
          <a:noFill/>
          <a:ln/>
        </p:spPr>
        <p:txBody>
          <a:bodyPr wrap="none" lIns="0" tIns="0" rIns="0" bIns="0" rtlCol="0" anchor="t"/>
          <a:lstStyle/>
          <a:p>
            <a:pPr algn="l" indent="0" marL="0">
              <a:lnSpc>
                <a:spcPts val="1950"/>
              </a:lnSpc>
              <a:buNone/>
            </a:pPr>
            <a:r>
              <a:rPr lang="en-US" sz="1200" b="1" dirty="0">
                <a:solidFill>
                  <a:srgbClr val="DCD7E5"/>
                </a:solidFill>
                <a:latin typeface="Heebo Light" pitchFamily="34" charset="0"/>
                <a:ea typeface="Heebo Light" pitchFamily="34" charset="-122"/>
                <a:cs typeface="Heebo Light" pitchFamily="34" charset="-120"/>
              </a:rPr>
              <a:t>Contexte / Exemple</a:t>
            </a:r>
            <a:endParaRPr lang="en-US" sz="1200" dirty="0"/>
          </a:p>
        </p:txBody>
      </p:sp>
      <p:sp>
        <p:nvSpPr>
          <p:cNvPr id="10" name="Text 8"/>
          <p:cNvSpPr/>
          <p:nvPr/>
        </p:nvSpPr>
        <p:spPr>
          <a:xfrm>
            <a:off x="8443913" y="2193131"/>
            <a:ext cx="1610678" cy="501253"/>
          </a:xfrm>
          <a:prstGeom prst="rect">
            <a:avLst/>
          </a:prstGeom>
          <a:noFill/>
          <a:ln/>
        </p:spPr>
        <p:txBody>
          <a:bodyPr wrap="square" lIns="0" tIns="0" rIns="0" bIns="0" rtlCol="0" anchor="t"/>
          <a:lstStyle/>
          <a:p>
            <a:pPr algn="l" indent="0" marL="0">
              <a:lnSpc>
                <a:spcPts val="1950"/>
              </a:lnSpc>
              <a:buNone/>
            </a:pPr>
            <a:r>
              <a:rPr lang="en-US" sz="1200" b="1" dirty="0">
                <a:solidFill>
                  <a:srgbClr val="DCD7E5"/>
                </a:solidFill>
                <a:latin typeface="Heebo Light" pitchFamily="34" charset="0"/>
                <a:ea typeface="Heebo Light" pitchFamily="34" charset="-122"/>
                <a:cs typeface="Heebo Light" pitchFamily="34" charset="-120"/>
              </a:rPr>
              <a:t>Degré d'importance (H/M/B)</a:t>
            </a:r>
            <a:endParaRPr lang="en-US" sz="1200" dirty="0"/>
          </a:p>
        </p:txBody>
      </p:sp>
      <p:sp>
        <p:nvSpPr>
          <p:cNvPr id="11" name="Text 9"/>
          <p:cNvSpPr/>
          <p:nvPr/>
        </p:nvSpPr>
        <p:spPr>
          <a:xfrm>
            <a:off x="10375583" y="2193131"/>
            <a:ext cx="1610678" cy="250627"/>
          </a:xfrm>
          <a:prstGeom prst="rect">
            <a:avLst/>
          </a:prstGeom>
          <a:noFill/>
          <a:ln/>
        </p:spPr>
        <p:txBody>
          <a:bodyPr wrap="none" lIns="0" tIns="0" rIns="0" bIns="0" rtlCol="0" anchor="t"/>
          <a:lstStyle/>
          <a:p>
            <a:pPr algn="l" indent="0" marL="0">
              <a:lnSpc>
                <a:spcPts val="1950"/>
              </a:lnSpc>
              <a:buNone/>
            </a:pPr>
            <a:r>
              <a:rPr lang="en-US" sz="1200" b="1" dirty="0">
                <a:solidFill>
                  <a:srgbClr val="DCD7E5"/>
                </a:solidFill>
                <a:latin typeface="Heebo Light" pitchFamily="34" charset="0"/>
                <a:ea typeface="Heebo Light" pitchFamily="34" charset="-122"/>
                <a:cs typeface="Heebo Light" pitchFamily="34" charset="-120"/>
              </a:rPr>
              <a:t>Action envisagée</a:t>
            </a:r>
            <a:endParaRPr lang="en-US" sz="1200" dirty="0"/>
          </a:p>
        </p:txBody>
      </p:sp>
      <p:sp>
        <p:nvSpPr>
          <p:cNvPr id="12" name="Text 10"/>
          <p:cNvSpPr/>
          <p:nvPr/>
        </p:nvSpPr>
        <p:spPr>
          <a:xfrm>
            <a:off x="12307253" y="2193131"/>
            <a:ext cx="1614488" cy="250627"/>
          </a:xfrm>
          <a:prstGeom prst="rect">
            <a:avLst/>
          </a:prstGeom>
          <a:noFill/>
          <a:ln/>
        </p:spPr>
        <p:txBody>
          <a:bodyPr wrap="none" lIns="0" tIns="0" rIns="0" bIns="0" rtlCol="0" anchor="t"/>
          <a:lstStyle/>
          <a:p>
            <a:pPr algn="l" indent="0" marL="0">
              <a:lnSpc>
                <a:spcPts val="1950"/>
              </a:lnSpc>
              <a:buNone/>
            </a:pPr>
            <a:r>
              <a:rPr lang="en-US" sz="1200" b="1" dirty="0">
                <a:solidFill>
                  <a:srgbClr val="DCD7E5"/>
                </a:solidFill>
                <a:latin typeface="Heebo Light" pitchFamily="34" charset="0"/>
                <a:ea typeface="Heebo Light" pitchFamily="34" charset="-122"/>
                <a:cs typeface="Heebo Light" pitchFamily="34" charset="-120"/>
              </a:rPr>
              <a:t>Responsable</a:t>
            </a:r>
            <a:endParaRPr lang="en-US" sz="1200" dirty="0"/>
          </a:p>
        </p:txBody>
      </p:sp>
      <p:sp>
        <p:nvSpPr>
          <p:cNvPr id="13" name="Shape 11"/>
          <p:cNvSpPr/>
          <p:nvPr/>
        </p:nvSpPr>
        <p:spPr>
          <a:xfrm>
            <a:off x="556022" y="2795945"/>
            <a:ext cx="13522404" cy="1205627"/>
          </a:xfrm>
          <a:prstGeom prst="rect">
            <a:avLst/>
          </a:prstGeom>
          <a:solidFill>
            <a:srgbClr val="000000">
              <a:alpha val="4000"/>
            </a:srgbClr>
          </a:solidFill>
          <a:ln/>
        </p:spPr>
      </p:sp>
      <p:sp>
        <p:nvSpPr>
          <p:cNvPr id="14" name="Text 12"/>
          <p:cNvSpPr/>
          <p:nvPr/>
        </p:nvSpPr>
        <p:spPr>
          <a:xfrm>
            <a:off x="713423" y="2897505"/>
            <a:ext cx="161448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01/03/2025</a:t>
            </a:r>
            <a:endParaRPr lang="en-US" sz="1200" dirty="0"/>
          </a:p>
        </p:txBody>
      </p:sp>
      <p:sp>
        <p:nvSpPr>
          <p:cNvPr id="15" name="Text 13"/>
          <p:cNvSpPr/>
          <p:nvPr/>
        </p:nvSpPr>
        <p:spPr>
          <a:xfrm>
            <a:off x="2648903" y="2897505"/>
            <a:ext cx="161067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Feedly</a:t>
            </a:r>
            <a:endParaRPr lang="en-US" sz="1200" dirty="0"/>
          </a:p>
        </p:txBody>
      </p:sp>
      <p:sp>
        <p:nvSpPr>
          <p:cNvPr id="16" name="Text 14"/>
          <p:cNvSpPr/>
          <p:nvPr/>
        </p:nvSpPr>
        <p:spPr>
          <a:xfrm>
            <a:off x="4580573" y="2897505"/>
            <a:ext cx="1610678" cy="501253"/>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Bénévolat transgénérationnel</a:t>
            </a:r>
            <a:endParaRPr lang="en-US" sz="1200" dirty="0"/>
          </a:p>
        </p:txBody>
      </p:sp>
      <p:sp>
        <p:nvSpPr>
          <p:cNvPr id="17" name="Text 15"/>
          <p:cNvSpPr/>
          <p:nvPr/>
        </p:nvSpPr>
        <p:spPr>
          <a:xfrm>
            <a:off x="6512243" y="2897505"/>
            <a:ext cx="1610678" cy="1002506"/>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De plus en plus d'associations lancent des binômes jeune/senior</a:t>
            </a:r>
            <a:endParaRPr lang="en-US" sz="1200" dirty="0"/>
          </a:p>
        </p:txBody>
      </p:sp>
      <p:sp>
        <p:nvSpPr>
          <p:cNvPr id="18" name="Text 16"/>
          <p:cNvSpPr/>
          <p:nvPr/>
        </p:nvSpPr>
        <p:spPr>
          <a:xfrm>
            <a:off x="8443913" y="2897505"/>
            <a:ext cx="161067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Moyen</a:t>
            </a:r>
            <a:endParaRPr lang="en-US" sz="1200" dirty="0"/>
          </a:p>
        </p:txBody>
      </p:sp>
      <p:sp>
        <p:nvSpPr>
          <p:cNvPr id="19" name="Text 17"/>
          <p:cNvSpPr/>
          <p:nvPr/>
        </p:nvSpPr>
        <p:spPr>
          <a:xfrm>
            <a:off x="10375583" y="2897505"/>
            <a:ext cx="1610678" cy="501253"/>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Étudier un projet test dans notre réseau</a:t>
            </a:r>
            <a:endParaRPr lang="en-US" sz="1200" dirty="0"/>
          </a:p>
        </p:txBody>
      </p:sp>
      <p:sp>
        <p:nvSpPr>
          <p:cNvPr id="20" name="Text 18"/>
          <p:cNvSpPr/>
          <p:nvPr/>
        </p:nvSpPr>
        <p:spPr>
          <a:xfrm>
            <a:off x="12307253" y="2897505"/>
            <a:ext cx="161448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Responsable bénévolat</a:t>
            </a:r>
            <a:endParaRPr lang="en-US" sz="1200" dirty="0"/>
          </a:p>
        </p:txBody>
      </p:sp>
      <p:sp>
        <p:nvSpPr>
          <p:cNvPr id="21" name="Shape 19"/>
          <p:cNvSpPr/>
          <p:nvPr/>
        </p:nvSpPr>
        <p:spPr>
          <a:xfrm>
            <a:off x="556022" y="4001572"/>
            <a:ext cx="13522404" cy="1205627"/>
          </a:xfrm>
          <a:prstGeom prst="rect">
            <a:avLst/>
          </a:prstGeom>
          <a:solidFill>
            <a:srgbClr val="FFFFFF">
              <a:alpha val="4000"/>
            </a:srgbClr>
          </a:solidFill>
          <a:ln/>
        </p:spPr>
      </p:sp>
      <p:sp>
        <p:nvSpPr>
          <p:cNvPr id="22" name="Text 20"/>
          <p:cNvSpPr/>
          <p:nvPr/>
        </p:nvSpPr>
        <p:spPr>
          <a:xfrm>
            <a:off x="713423" y="4103132"/>
            <a:ext cx="161448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04/03/2025</a:t>
            </a:r>
            <a:endParaRPr lang="en-US" sz="1200" dirty="0"/>
          </a:p>
        </p:txBody>
      </p:sp>
      <p:sp>
        <p:nvSpPr>
          <p:cNvPr id="23" name="Text 21"/>
          <p:cNvSpPr/>
          <p:nvPr/>
        </p:nvSpPr>
        <p:spPr>
          <a:xfrm>
            <a:off x="2648903" y="4103132"/>
            <a:ext cx="161067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Bard</a:t>
            </a:r>
            <a:endParaRPr lang="en-US" sz="1200" dirty="0"/>
          </a:p>
        </p:txBody>
      </p:sp>
      <p:sp>
        <p:nvSpPr>
          <p:cNvPr id="24" name="Text 22"/>
          <p:cNvSpPr/>
          <p:nvPr/>
        </p:nvSpPr>
        <p:spPr>
          <a:xfrm>
            <a:off x="4580573" y="4103132"/>
            <a:ext cx="1610678" cy="501253"/>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Collectes solidaires via gaming</a:t>
            </a:r>
            <a:endParaRPr lang="en-US" sz="1200" dirty="0"/>
          </a:p>
        </p:txBody>
      </p:sp>
      <p:sp>
        <p:nvSpPr>
          <p:cNvPr id="25" name="Text 23"/>
          <p:cNvSpPr/>
          <p:nvPr/>
        </p:nvSpPr>
        <p:spPr>
          <a:xfrm>
            <a:off x="6512243" y="4103132"/>
            <a:ext cx="1610678" cy="1002506"/>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Twitch et Discord deviennent des canaux pour des collectes caritatives</a:t>
            </a:r>
            <a:endParaRPr lang="en-US" sz="1200" dirty="0"/>
          </a:p>
        </p:txBody>
      </p:sp>
      <p:sp>
        <p:nvSpPr>
          <p:cNvPr id="26" name="Text 24"/>
          <p:cNvSpPr/>
          <p:nvPr/>
        </p:nvSpPr>
        <p:spPr>
          <a:xfrm>
            <a:off x="8443913" y="4103132"/>
            <a:ext cx="161067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Fort</a:t>
            </a:r>
            <a:endParaRPr lang="en-US" sz="1200" dirty="0"/>
          </a:p>
        </p:txBody>
      </p:sp>
      <p:sp>
        <p:nvSpPr>
          <p:cNvPr id="27" name="Text 25"/>
          <p:cNvSpPr/>
          <p:nvPr/>
        </p:nvSpPr>
        <p:spPr>
          <a:xfrm>
            <a:off x="10375583" y="4103132"/>
            <a:ext cx="1610678" cy="751880"/>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Explorer un partenariat avec une communauté gaming locale</a:t>
            </a:r>
            <a:endParaRPr lang="en-US" sz="1200" dirty="0"/>
          </a:p>
        </p:txBody>
      </p:sp>
      <p:sp>
        <p:nvSpPr>
          <p:cNvPr id="28" name="Text 26"/>
          <p:cNvSpPr/>
          <p:nvPr/>
        </p:nvSpPr>
        <p:spPr>
          <a:xfrm>
            <a:off x="12307253" y="4103132"/>
            <a:ext cx="1614488" cy="501253"/>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Responsable communication</a:t>
            </a:r>
            <a:endParaRPr lang="en-US" sz="1200" dirty="0"/>
          </a:p>
        </p:txBody>
      </p:sp>
      <p:sp>
        <p:nvSpPr>
          <p:cNvPr id="29" name="Shape 27"/>
          <p:cNvSpPr/>
          <p:nvPr/>
        </p:nvSpPr>
        <p:spPr>
          <a:xfrm>
            <a:off x="556022" y="5207198"/>
            <a:ext cx="13522404" cy="1205627"/>
          </a:xfrm>
          <a:prstGeom prst="rect">
            <a:avLst/>
          </a:prstGeom>
          <a:solidFill>
            <a:srgbClr val="000000">
              <a:alpha val="4000"/>
            </a:srgbClr>
          </a:solidFill>
          <a:ln/>
        </p:spPr>
      </p:sp>
      <p:sp>
        <p:nvSpPr>
          <p:cNvPr id="30" name="Text 28"/>
          <p:cNvSpPr/>
          <p:nvPr/>
        </p:nvSpPr>
        <p:spPr>
          <a:xfrm>
            <a:off x="713423" y="5308759"/>
            <a:ext cx="161448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05/03/2025</a:t>
            </a:r>
            <a:endParaRPr lang="en-US" sz="1200" dirty="0"/>
          </a:p>
        </p:txBody>
      </p:sp>
      <p:sp>
        <p:nvSpPr>
          <p:cNvPr id="31" name="Text 29"/>
          <p:cNvSpPr/>
          <p:nvPr/>
        </p:nvSpPr>
        <p:spPr>
          <a:xfrm>
            <a:off x="2648903" y="5308759"/>
            <a:ext cx="161067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ChatGPT</a:t>
            </a:r>
            <a:endParaRPr lang="en-US" sz="1200" dirty="0"/>
          </a:p>
        </p:txBody>
      </p:sp>
      <p:sp>
        <p:nvSpPr>
          <p:cNvPr id="32" name="Text 30"/>
          <p:cNvSpPr/>
          <p:nvPr/>
        </p:nvSpPr>
        <p:spPr>
          <a:xfrm>
            <a:off x="4580573" y="5308759"/>
            <a:ext cx="1610678" cy="501253"/>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Nouvelles attentes des donateurs jeunes</a:t>
            </a:r>
            <a:endParaRPr lang="en-US" sz="1200" dirty="0"/>
          </a:p>
        </p:txBody>
      </p:sp>
      <p:sp>
        <p:nvSpPr>
          <p:cNvPr id="33" name="Text 31"/>
          <p:cNvSpPr/>
          <p:nvPr/>
        </p:nvSpPr>
        <p:spPr>
          <a:xfrm>
            <a:off x="6512243" y="5308759"/>
            <a:ext cx="1610678" cy="751880"/>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Demande de preuves d'impact immédiat (ex. vidéo post-don)</a:t>
            </a:r>
            <a:endParaRPr lang="en-US" sz="1200" dirty="0"/>
          </a:p>
        </p:txBody>
      </p:sp>
      <p:sp>
        <p:nvSpPr>
          <p:cNvPr id="34" name="Text 32"/>
          <p:cNvSpPr/>
          <p:nvPr/>
        </p:nvSpPr>
        <p:spPr>
          <a:xfrm>
            <a:off x="8443913" y="5308759"/>
            <a:ext cx="161067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Haut</a:t>
            </a:r>
            <a:endParaRPr lang="en-US" sz="1200" dirty="0"/>
          </a:p>
        </p:txBody>
      </p:sp>
      <p:sp>
        <p:nvSpPr>
          <p:cNvPr id="35" name="Text 33"/>
          <p:cNvSpPr/>
          <p:nvPr/>
        </p:nvSpPr>
        <p:spPr>
          <a:xfrm>
            <a:off x="10375583" y="5308759"/>
            <a:ext cx="1610678" cy="1002506"/>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Adapter nos remerciements aux donateurs de moins de 30 ans</a:t>
            </a:r>
            <a:endParaRPr lang="en-US" sz="1200" dirty="0"/>
          </a:p>
        </p:txBody>
      </p:sp>
      <p:sp>
        <p:nvSpPr>
          <p:cNvPr id="36" name="Text 34"/>
          <p:cNvSpPr/>
          <p:nvPr/>
        </p:nvSpPr>
        <p:spPr>
          <a:xfrm>
            <a:off x="12307253" y="5308759"/>
            <a:ext cx="161448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Responsable mécénat</a:t>
            </a:r>
            <a:endParaRPr lang="en-US" sz="1200" dirty="0"/>
          </a:p>
        </p:txBody>
      </p:sp>
      <p:sp>
        <p:nvSpPr>
          <p:cNvPr id="37" name="Shape 35"/>
          <p:cNvSpPr/>
          <p:nvPr/>
        </p:nvSpPr>
        <p:spPr>
          <a:xfrm>
            <a:off x="556022" y="6412825"/>
            <a:ext cx="13522404" cy="955000"/>
          </a:xfrm>
          <a:prstGeom prst="rect">
            <a:avLst/>
          </a:prstGeom>
          <a:solidFill>
            <a:srgbClr val="FFFFFF">
              <a:alpha val="4000"/>
            </a:srgbClr>
          </a:solidFill>
          <a:ln/>
        </p:spPr>
      </p:sp>
      <p:sp>
        <p:nvSpPr>
          <p:cNvPr id="38" name="Text 36"/>
          <p:cNvSpPr/>
          <p:nvPr/>
        </p:nvSpPr>
        <p:spPr>
          <a:xfrm>
            <a:off x="713423" y="6514386"/>
            <a:ext cx="161448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08/03/2025</a:t>
            </a:r>
            <a:endParaRPr lang="en-US" sz="1200" dirty="0"/>
          </a:p>
        </p:txBody>
      </p:sp>
      <p:sp>
        <p:nvSpPr>
          <p:cNvPr id="39" name="Text 37"/>
          <p:cNvSpPr/>
          <p:nvPr/>
        </p:nvSpPr>
        <p:spPr>
          <a:xfrm>
            <a:off x="2648903" y="6514386"/>
            <a:ext cx="161067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Talkwalker</a:t>
            </a:r>
            <a:endParaRPr lang="en-US" sz="1200" dirty="0"/>
          </a:p>
        </p:txBody>
      </p:sp>
      <p:sp>
        <p:nvSpPr>
          <p:cNvPr id="40" name="Text 38"/>
          <p:cNvSpPr/>
          <p:nvPr/>
        </p:nvSpPr>
        <p:spPr>
          <a:xfrm>
            <a:off x="4580573" y="6514386"/>
            <a:ext cx="1610678" cy="501253"/>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Hausse des mentions « bénévolat express »</a:t>
            </a:r>
            <a:endParaRPr lang="en-US" sz="1200" dirty="0"/>
          </a:p>
        </p:txBody>
      </p:sp>
      <p:sp>
        <p:nvSpPr>
          <p:cNvPr id="41" name="Text 39"/>
          <p:cNvSpPr/>
          <p:nvPr/>
        </p:nvSpPr>
        <p:spPr>
          <a:xfrm>
            <a:off x="6512243" y="6514386"/>
            <a:ext cx="1610678" cy="751880"/>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Création de missions bénévoles réalisables en moins de 2 heures</a:t>
            </a:r>
            <a:endParaRPr lang="en-US" sz="1200" dirty="0"/>
          </a:p>
        </p:txBody>
      </p:sp>
      <p:sp>
        <p:nvSpPr>
          <p:cNvPr id="42" name="Text 40"/>
          <p:cNvSpPr/>
          <p:nvPr/>
        </p:nvSpPr>
        <p:spPr>
          <a:xfrm>
            <a:off x="8443913" y="6514386"/>
            <a:ext cx="1610678" cy="250627"/>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Moyen</a:t>
            </a:r>
            <a:endParaRPr lang="en-US" sz="1200" dirty="0"/>
          </a:p>
        </p:txBody>
      </p:sp>
      <p:sp>
        <p:nvSpPr>
          <p:cNvPr id="43" name="Text 41"/>
          <p:cNvSpPr/>
          <p:nvPr/>
        </p:nvSpPr>
        <p:spPr>
          <a:xfrm>
            <a:off x="10375583" y="6514386"/>
            <a:ext cx="1610678" cy="501253"/>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Concevoir 3 missions flash pour tester</a:t>
            </a:r>
            <a:endParaRPr lang="en-US" sz="1200" dirty="0"/>
          </a:p>
        </p:txBody>
      </p:sp>
      <p:sp>
        <p:nvSpPr>
          <p:cNvPr id="44" name="Text 42"/>
          <p:cNvSpPr/>
          <p:nvPr/>
        </p:nvSpPr>
        <p:spPr>
          <a:xfrm>
            <a:off x="12307253" y="6514386"/>
            <a:ext cx="1614488" cy="501253"/>
          </a:xfrm>
          <a:prstGeom prst="rect">
            <a:avLst/>
          </a:prstGeom>
          <a:noFill/>
          <a:ln/>
        </p:spPr>
        <p:txBody>
          <a:bodyPr wrap="squar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Responsable mobilisation</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2700099"/>
            <a:ext cx="7556421" cy="2126337"/>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Exemple de synthèse hebdomadaire (prête à l'emploi)</a:t>
            </a:r>
            <a:endParaRPr lang="en-US" sz="4450" dirty="0"/>
          </a:p>
        </p:txBody>
      </p:sp>
      <p:sp>
        <p:nvSpPr>
          <p:cNvPr id="4" name="Text 1"/>
          <p:cNvSpPr/>
          <p:nvPr/>
        </p:nvSpPr>
        <p:spPr>
          <a:xfrm>
            <a:off x="793790" y="5166598"/>
            <a:ext cx="7556421"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à partager chaque semaine à l'équipe ou au CA</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74370" y="739735"/>
            <a:ext cx="11747421" cy="602099"/>
          </a:xfrm>
          <a:prstGeom prst="rect">
            <a:avLst/>
          </a:prstGeom>
          <a:noFill/>
          <a:ln/>
        </p:spPr>
        <p:txBody>
          <a:bodyPr wrap="none" lIns="0" tIns="0" rIns="0" bIns="0" rtlCol="0" anchor="t"/>
          <a:lstStyle/>
          <a:p>
            <a:pPr algn="l" indent="0" marL="0">
              <a:lnSpc>
                <a:spcPts val="4700"/>
              </a:lnSpc>
              <a:buNone/>
            </a:pPr>
            <a:r>
              <a:rPr lang="en-US" sz="3750" dirty="0">
                <a:solidFill>
                  <a:srgbClr val="F2F0F4"/>
                </a:solidFill>
                <a:latin typeface="Montserrat" pitchFamily="34" charset="0"/>
                <a:ea typeface="Montserrat" pitchFamily="34" charset="-122"/>
                <a:cs typeface="Montserrat" pitchFamily="34" charset="-120"/>
              </a:rPr>
              <a:t>Veille stratégique – Semaine du 3 au 8 mars 2025</a:t>
            </a:r>
            <a:endParaRPr lang="en-US" sz="3750" dirty="0"/>
          </a:p>
        </p:txBody>
      </p:sp>
      <p:sp>
        <p:nvSpPr>
          <p:cNvPr id="3" name="Text 1"/>
          <p:cNvSpPr/>
          <p:nvPr/>
        </p:nvSpPr>
        <p:spPr>
          <a:xfrm>
            <a:off x="674370" y="1727121"/>
            <a:ext cx="13281660" cy="315754"/>
          </a:xfrm>
          <a:prstGeom prst="rect">
            <a:avLst/>
          </a:prstGeom>
          <a:noFill/>
          <a:ln/>
        </p:spPr>
        <p:txBody>
          <a:bodyPr wrap="none" lIns="0" tIns="0" rIns="0" bIns="0" rtlCol="0" anchor="t"/>
          <a:lstStyle/>
          <a:p>
            <a:pPr algn="l" indent="0" marL="0">
              <a:lnSpc>
                <a:spcPts val="2400"/>
              </a:lnSpc>
              <a:buNone/>
            </a:pPr>
            <a:r>
              <a:rPr lang="en-US" sz="1500" dirty="0">
                <a:solidFill>
                  <a:srgbClr val="000000"/>
                </a:solidFill>
                <a:latin typeface="Heebo Light" pitchFamily="34" charset="0"/>
                <a:ea typeface="Heebo Light" pitchFamily="34" charset="-122"/>
                <a:cs typeface="Heebo Light" pitchFamily="34" charset="-120"/>
              </a:rPr>
              <a:t>📬</a:t>
            </a:r>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 </a:t>
            </a:r>
            <a:pPr algn="l" indent="0" marL="0">
              <a:lnSpc>
                <a:spcPts val="2400"/>
              </a:lnSpc>
              <a:buNone/>
            </a:pPr>
            <a:r>
              <a:rPr lang="en-US" sz="1500" b="1" dirty="0">
                <a:solidFill>
                  <a:srgbClr val="DCD7E5"/>
                </a:solidFill>
                <a:latin typeface="Heebo Light" pitchFamily="34" charset="0"/>
                <a:ea typeface="Heebo Light" pitchFamily="34" charset="-122"/>
                <a:cs typeface="Heebo Light" pitchFamily="34" charset="-120"/>
              </a:rPr>
              <a:t>Thème de la semaine : Nouvelles formes de mobilisation citoyenne</a:t>
            </a:r>
            <a:endParaRPr lang="en-US" sz="1500" dirty="0"/>
          </a:p>
        </p:txBody>
      </p:sp>
      <p:sp>
        <p:nvSpPr>
          <p:cNvPr id="4" name="Text 2"/>
          <p:cNvSpPr/>
          <p:nvPr/>
        </p:nvSpPr>
        <p:spPr>
          <a:xfrm>
            <a:off x="674370" y="2259568"/>
            <a:ext cx="13281660" cy="315754"/>
          </a:xfrm>
          <a:prstGeom prst="rect">
            <a:avLst/>
          </a:prstGeom>
          <a:noFill/>
          <a:ln/>
        </p:spPr>
        <p:txBody>
          <a:bodyPr wrap="none" lIns="0" tIns="0" rIns="0" bIns="0" rtlCol="0" anchor="t"/>
          <a:lstStyle/>
          <a:p>
            <a:pPr algn="l" indent="0" marL="0">
              <a:lnSpc>
                <a:spcPts val="2400"/>
              </a:lnSpc>
              <a:buNone/>
            </a:pPr>
            <a:r>
              <a:rPr lang="en-US" sz="1500" b="1" dirty="0">
                <a:solidFill>
                  <a:srgbClr val="000000"/>
                </a:solidFill>
                <a:latin typeface="Heebo Light" pitchFamily="34" charset="0"/>
                <a:ea typeface="Heebo Light" pitchFamily="34" charset="-122"/>
                <a:cs typeface="Heebo Light" pitchFamily="34" charset="-120"/>
              </a:rPr>
              <a:t>📊</a:t>
            </a:r>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 3 signaux faibles détectés</a:t>
            </a:r>
            <a:endParaRPr lang="en-US" sz="1500" dirty="0"/>
          </a:p>
        </p:txBody>
      </p:sp>
      <p:sp>
        <p:nvSpPr>
          <p:cNvPr id="5" name="Shape 3"/>
          <p:cNvSpPr/>
          <p:nvPr/>
        </p:nvSpPr>
        <p:spPr>
          <a:xfrm>
            <a:off x="674370" y="2792016"/>
            <a:ext cx="13281660" cy="4697730"/>
          </a:xfrm>
          <a:prstGeom prst="roundRect">
            <a:avLst>
              <a:gd name="adj" fmla="val 1723"/>
            </a:avLst>
          </a:prstGeom>
          <a:noFill/>
          <a:ln w="7620">
            <a:solidFill>
              <a:srgbClr val="FFFFFF">
                <a:alpha val="24000"/>
              </a:srgbClr>
            </a:solidFill>
            <a:prstDash val="solid"/>
          </a:ln>
        </p:spPr>
      </p:sp>
      <p:sp>
        <p:nvSpPr>
          <p:cNvPr id="6" name="Shape 4"/>
          <p:cNvSpPr/>
          <p:nvPr/>
        </p:nvSpPr>
        <p:spPr>
          <a:xfrm>
            <a:off x="681990" y="2799636"/>
            <a:ext cx="13266420" cy="554355"/>
          </a:xfrm>
          <a:prstGeom prst="rect">
            <a:avLst/>
          </a:prstGeom>
          <a:solidFill>
            <a:srgbClr val="FFFFFF">
              <a:alpha val="4000"/>
            </a:srgbClr>
          </a:solidFill>
          <a:ln/>
        </p:spPr>
      </p:sp>
      <p:sp>
        <p:nvSpPr>
          <p:cNvPr id="7" name="Text 5"/>
          <p:cNvSpPr/>
          <p:nvPr/>
        </p:nvSpPr>
        <p:spPr>
          <a:xfrm>
            <a:off x="874633" y="2922746"/>
            <a:ext cx="2927509" cy="308134"/>
          </a:xfrm>
          <a:prstGeom prst="rect">
            <a:avLst/>
          </a:prstGeom>
          <a:noFill/>
          <a:ln/>
        </p:spPr>
        <p:txBody>
          <a:bodyPr wrap="none" lIns="0" tIns="0" rIns="0" bIns="0" rtlCol="0" anchor="t"/>
          <a:lstStyle/>
          <a:p>
            <a:pPr algn="l" indent="0" marL="0">
              <a:lnSpc>
                <a:spcPts val="2400"/>
              </a:lnSpc>
              <a:buNone/>
            </a:pPr>
            <a:r>
              <a:rPr lang="en-US" sz="1500" b="1" dirty="0">
                <a:solidFill>
                  <a:srgbClr val="DCD7E5"/>
                </a:solidFill>
                <a:latin typeface="Heebo Light" pitchFamily="34" charset="0"/>
                <a:ea typeface="Heebo Light" pitchFamily="34" charset="-122"/>
                <a:cs typeface="Heebo Light" pitchFamily="34" charset="-120"/>
              </a:rPr>
              <a:t>Signal faible</a:t>
            </a:r>
            <a:endParaRPr lang="en-US" sz="1500" dirty="0"/>
          </a:p>
        </p:txBody>
      </p:sp>
      <p:sp>
        <p:nvSpPr>
          <p:cNvPr id="8" name="Text 6"/>
          <p:cNvSpPr/>
          <p:nvPr/>
        </p:nvSpPr>
        <p:spPr>
          <a:xfrm>
            <a:off x="4195048" y="2922746"/>
            <a:ext cx="2923699" cy="308134"/>
          </a:xfrm>
          <a:prstGeom prst="rect">
            <a:avLst/>
          </a:prstGeom>
          <a:noFill/>
          <a:ln/>
        </p:spPr>
        <p:txBody>
          <a:bodyPr wrap="none" lIns="0" tIns="0" rIns="0" bIns="0" rtlCol="0" anchor="t"/>
          <a:lstStyle/>
          <a:p>
            <a:pPr algn="l" indent="0" marL="0">
              <a:lnSpc>
                <a:spcPts val="2400"/>
              </a:lnSpc>
              <a:buNone/>
            </a:pPr>
            <a:r>
              <a:rPr lang="en-US" sz="1500" b="1" dirty="0">
                <a:solidFill>
                  <a:srgbClr val="DCD7E5"/>
                </a:solidFill>
                <a:latin typeface="Heebo Light" pitchFamily="34" charset="0"/>
                <a:ea typeface="Heebo Light" pitchFamily="34" charset="-122"/>
                <a:cs typeface="Heebo Light" pitchFamily="34" charset="-120"/>
              </a:rPr>
              <a:t>Description</a:t>
            </a:r>
            <a:endParaRPr lang="en-US" sz="1500" dirty="0"/>
          </a:p>
        </p:txBody>
      </p:sp>
      <p:sp>
        <p:nvSpPr>
          <p:cNvPr id="9" name="Text 7"/>
          <p:cNvSpPr/>
          <p:nvPr/>
        </p:nvSpPr>
        <p:spPr>
          <a:xfrm>
            <a:off x="7511653" y="2922746"/>
            <a:ext cx="2923699" cy="308134"/>
          </a:xfrm>
          <a:prstGeom prst="rect">
            <a:avLst/>
          </a:prstGeom>
          <a:noFill/>
          <a:ln/>
        </p:spPr>
        <p:txBody>
          <a:bodyPr wrap="none" lIns="0" tIns="0" rIns="0" bIns="0" rtlCol="0" anchor="t"/>
          <a:lstStyle/>
          <a:p>
            <a:pPr algn="l" indent="0" marL="0">
              <a:lnSpc>
                <a:spcPts val="2400"/>
              </a:lnSpc>
              <a:buNone/>
            </a:pPr>
            <a:r>
              <a:rPr lang="en-US" sz="1500" b="1" dirty="0">
                <a:solidFill>
                  <a:srgbClr val="DCD7E5"/>
                </a:solidFill>
                <a:latin typeface="Heebo Light" pitchFamily="34" charset="0"/>
                <a:ea typeface="Heebo Light" pitchFamily="34" charset="-122"/>
                <a:cs typeface="Heebo Light" pitchFamily="34" charset="-120"/>
              </a:rPr>
              <a:t>Source</a:t>
            </a:r>
            <a:endParaRPr lang="en-US" sz="1500" dirty="0"/>
          </a:p>
        </p:txBody>
      </p:sp>
      <p:sp>
        <p:nvSpPr>
          <p:cNvPr id="10" name="Text 8"/>
          <p:cNvSpPr/>
          <p:nvPr/>
        </p:nvSpPr>
        <p:spPr>
          <a:xfrm>
            <a:off x="10828258" y="2922746"/>
            <a:ext cx="2927509" cy="308134"/>
          </a:xfrm>
          <a:prstGeom prst="rect">
            <a:avLst/>
          </a:prstGeom>
          <a:noFill/>
          <a:ln/>
        </p:spPr>
        <p:txBody>
          <a:bodyPr wrap="none" lIns="0" tIns="0" rIns="0" bIns="0" rtlCol="0" anchor="t"/>
          <a:lstStyle/>
          <a:p>
            <a:pPr algn="l" indent="0" marL="0">
              <a:lnSpc>
                <a:spcPts val="2400"/>
              </a:lnSpc>
              <a:buNone/>
            </a:pPr>
            <a:r>
              <a:rPr lang="en-US" sz="1500" b="1" dirty="0">
                <a:solidFill>
                  <a:srgbClr val="DCD7E5"/>
                </a:solidFill>
                <a:latin typeface="Heebo Light" pitchFamily="34" charset="0"/>
                <a:ea typeface="Heebo Light" pitchFamily="34" charset="-122"/>
                <a:cs typeface="Heebo Light" pitchFamily="34" charset="-120"/>
              </a:rPr>
              <a:t>Pourquoi c'est important</a:t>
            </a:r>
            <a:endParaRPr lang="en-US" sz="1500" dirty="0"/>
          </a:p>
        </p:txBody>
      </p:sp>
      <p:sp>
        <p:nvSpPr>
          <p:cNvPr id="11" name="Shape 9"/>
          <p:cNvSpPr/>
          <p:nvPr/>
        </p:nvSpPr>
        <p:spPr>
          <a:xfrm>
            <a:off x="681990" y="3353991"/>
            <a:ext cx="13266420" cy="1478756"/>
          </a:xfrm>
          <a:prstGeom prst="rect">
            <a:avLst/>
          </a:prstGeom>
          <a:solidFill>
            <a:srgbClr val="000000">
              <a:alpha val="4000"/>
            </a:srgbClr>
          </a:solidFill>
          <a:ln/>
        </p:spPr>
      </p:sp>
      <p:sp>
        <p:nvSpPr>
          <p:cNvPr id="12" name="Text 10"/>
          <p:cNvSpPr/>
          <p:nvPr/>
        </p:nvSpPr>
        <p:spPr>
          <a:xfrm>
            <a:off x="874633" y="3477101"/>
            <a:ext cx="2927509" cy="308134"/>
          </a:xfrm>
          <a:prstGeom prst="rect">
            <a:avLst/>
          </a:prstGeom>
          <a:noFill/>
          <a:ln/>
        </p:spPr>
        <p:txBody>
          <a:bodyPr wrap="non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Bénévolat via Discord</a:t>
            </a:r>
            <a:endParaRPr lang="en-US" sz="1500" dirty="0"/>
          </a:p>
        </p:txBody>
      </p:sp>
      <p:sp>
        <p:nvSpPr>
          <p:cNvPr id="13" name="Text 11"/>
          <p:cNvSpPr/>
          <p:nvPr/>
        </p:nvSpPr>
        <p:spPr>
          <a:xfrm>
            <a:off x="4195048" y="3477101"/>
            <a:ext cx="2923699" cy="1232535"/>
          </a:xfrm>
          <a:prstGeom prst="rect">
            <a:avLst/>
          </a:prstGeom>
          <a:noFill/>
          <a:ln/>
        </p:spPr>
        <p:txBody>
          <a:bodyPr wrap="squar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Des associations commencent à animer des communautés Discord pour recruter et informer les jeunes bénévoles</a:t>
            </a:r>
            <a:endParaRPr lang="en-US" sz="1500" dirty="0"/>
          </a:p>
        </p:txBody>
      </p:sp>
      <p:sp>
        <p:nvSpPr>
          <p:cNvPr id="14" name="Text 12"/>
          <p:cNvSpPr/>
          <p:nvPr/>
        </p:nvSpPr>
        <p:spPr>
          <a:xfrm>
            <a:off x="7511653" y="3477101"/>
            <a:ext cx="2923699" cy="308134"/>
          </a:xfrm>
          <a:prstGeom prst="rect">
            <a:avLst/>
          </a:prstGeom>
          <a:noFill/>
          <a:ln/>
        </p:spPr>
        <p:txBody>
          <a:bodyPr wrap="non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Bard</a:t>
            </a:r>
            <a:endParaRPr lang="en-US" sz="1500" dirty="0"/>
          </a:p>
        </p:txBody>
      </p:sp>
      <p:sp>
        <p:nvSpPr>
          <p:cNvPr id="15" name="Text 13"/>
          <p:cNvSpPr/>
          <p:nvPr/>
        </p:nvSpPr>
        <p:spPr>
          <a:xfrm>
            <a:off x="10828258" y="3477101"/>
            <a:ext cx="2927509" cy="616268"/>
          </a:xfrm>
          <a:prstGeom prst="rect">
            <a:avLst/>
          </a:prstGeom>
          <a:noFill/>
          <a:ln/>
        </p:spPr>
        <p:txBody>
          <a:bodyPr wrap="squar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Discord devient un espace clé pour capter les 15-25 ans</a:t>
            </a:r>
            <a:endParaRPr lang="en-US" sz="1500" dirty="0"/>
          </a:p>
        </p:txBody>
      </p:sp>
      <p:sp>
        <p:nvSpPr>
          <p:cNvPr id="16" name="Shape 14"/>
          <p:cNvSpPr/>
          <p:nvPr/>
        </p:nvSpPr>
        <p:spPr>
          <a:xfrm>
            <a:off x="681990" y="4832747"/>
            <a:ext cx="13266420" cy="1478756"/>
          </a:xfrm>
          <a:prstGeom prst="rect">
            <a:avLst/>
          </a:prstGeom>
          <a:solidFill>
            <a:srgbClr val="FFFFFF">
              <a:alpha val="4000"/>
            </a:srgbClr>
          </a:solidFill>
          <a:ln/>
        </p:spPr>
      </p:sp>
      <p:sp>
        <p:nvSpPr>
          <p:cNvPr id="17" name="Text 15"/>
          <p:cNvSpPr/>
          <p:nvPr/>
        </p:nvSpPr>
        <p:spPr>
          <a:xfrm>
            <a:off x="874633" y="4955858"/>
            <a:ext cx="2927509" cy="616268"/>
          </a:xfrm>
          <a:prstGeom prst="rect">
            <a:avLst/>
          </a:prstGeom>
          <a:noFill/>
          <a:ln/>
        </p:spPr>
        <p:txBody>
          <a:bodyPr wrap="squar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Dons couplés à des défis sportifs virtuels</a:t>
            </a:r>
            <a:endParaRPr lang="en-US" sz="1500" dirty="0"/>
          </a:p>
        </p:txBody>
      </p:sp>
      <p:sp>
        <p:nvSpPr>
          <p:cNvPr id="18" name="Text 16"/>
          <p:cNvSpPr/>
          <p:nvPr/>
        </p:nvSpPr>
        <p:spPr>
          <a:xfrm>
            <a:off x="4195048" y="4955858"/>
            <a:ext cx="2923699" cy="1232535"/>
          </a:xfrm>
          <a:prstGeom prst="rect">
            <a:avLst/>
          </a:prstGeom>
          <a:noFill/>
          <a:ln/>
        </p:spPr>
        <p:txBody>
          <a:bodyPr wrap="squar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De nouvelles plateformes proposent de collecter des dons en lien avec des kilomètres parcourus ou des défis fitness</a:t>
            </a:r>
            <a:endParaRPr lang="en-US" sz="1500" dirty="0"/>
          </a:p>
        </p:txBody>
      </p:sp>
      <p:sp>
        <p:nvSpPr>
          <p:cNvPr id="19" name="Text 17"/>
          <p:cNvSpPr/>
          <p:nvPr/>
        </p:nvSpPr>
        <p:spPr>
          <a:xfrm>
            <a:off x="7511653" y="4955858"/>
            <a:ext cx="2923699" cy="308134"/>
          </a:xfrm>
          <a:prstGeom prst="rect">
            <a:avLst/>
          </a:prstGeom>
          <a:noFill/>
          <a:ln/>
        </p:spPr>
        <p:txBody>
          <a:bodyPr wrap="non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Feedly</a:t>
            </a:r>
            <a:endParaRPr lang="en-US" sz="1500" dirty="0"/>
          </a:p>
        </p:txBody>
      </p:sp>
      <p:sp>
        <p:nvSpPr>
          <p:cNvPr id="20" name="Text 18"/>
          <p:cNvSpPr/>
          <p:nvPr/>
        </p:nvSpPr>
        <p:spPr>
          <a:xfrm>
            <a:off x="10828258" y="4955858"/>
            <a:ext cx="2927509" cy="616268"/>
          </a:xfrm>
          <a:prstGeom prst="rect">
            <a:avLst/>
          </a:prstGeom>
          <a:noFill/>
          <a:ln/>
        </p:spPr>
        <p:txBody>
          <a:bodyPr wrap="squar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Cela mixe engagement physique, digital et solidaire</a:t>
            </a:r>
            <a:endParaRPr lang="en-US" sz="1500" dirty="0"/>
          </a:p>
        </p:txBody>
      </p:sp>
      <p:sp>
        <p:nvSpPr>
          <p:cNvPr id="21" name="Shape 19"/>
          <p:cNvSpPr/>
          <p:nvPr/>
        </p:nvSpPr>
        <p:spPr>
          <a:xfrm>
            <a:off x="681990" y="6311503"/>
            <a:ext cx="13266420" cy="1170622"/>
          </a:xfrm>
          <a:prstGeom prst="rect">
            <a:avLst/>
          </a:prstGeom>
          <a:solidFill>
            <a:srgbClr val="000000">
              <a:alpha val="4000"/>
            </a:srgbClr>
          </a:solidFill>
          <a:ln/>
        </p:spPr>
      </p:sp>
      <p:sp>
        <p:nvSpPr>
          <p:cNvPr id="22" name="Text 20"/>
          <p:cNvSpPr/>
          <p:nvPr/>
        </p:nvSpPr>
        <p:spPr>
          <a:xfrm>
            <a:off x="874633" y="6434614"/>
            <a:ext cx="2927509" cy="616268"/>
          </a:xfrm>
          <a:prstGeom prst="rect">
            <a:avLst/>
          </a:prstGeom>
          <a:noFill/>
          <a:ln/>
        </p:spPr>
        <p:txBody>
          <a:bodyPr wrap="squar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Création de « Cagnottes TikTok » solidaires</a:t>
            </a:r>
            <a:endParaRPr lang="en-US" sz="1500" dirty="0"/>
          </a:p>
        </p:txBody>
      </p:sp>
      <p:sp>
        <p:nvSpPr>
          <p:cNvPr id="23" name="Text 21"/>
          <p:cNvSpPr/>
          <p:nvPr/>
        </p:nvSpPr>
        <p:spPr>
          <a:xfrm>
            <a:off x="4195048" y="6434614"/>
            <a:ext cx="2923699" cy="616268"/>
          </a:xfrm>
          <a:prstGeom prst="rect">
            <a:avLst/>
          </a:prstGeom>
          <a:noFill/>
          <a:ln/>
        </p:spPr>
        <p:txBody>
          <a:bodyPr wrap="squar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TikTok teste des fonctionnalités de collectes caritatives intégrées</a:t>
            </a:r>
            <a:endParaRPr lang="en-US" sz="1500" dirty="0"/>
          </a:p>
        </p:txBody>
      </p:sp>
      <p:sp>
        <p:nvSpPr>
          <p:cNvPr id="24" name="Text 22"/>
          <p:cNvSpPr/>
          <p:nvPr/>
        </p:nvSpPr>
        <p:spPr>
          <a:xfrm>
            <a:off x="7511653" y="6434614"/>
            <a:ext cx="2923699" cy="308134"/>
          </a:xfrm>
          <a:prstGeom prst="rect">
            <a:avLst/>
          </a:prstGeom>
          <a:noFill/>
          <a:ln/>
        </p:spPr>
        <p:txBody>
          <a:bodyPr wrap="non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Talkwalker</a:t>
            </a:r>
            <a:endParaRPr lang="en-US" sz="1500" dirty="0"/>
          </a:p>
        </p:txBody>
      </p:sp>
      <p:sp>
        <p:nvSpPr>
          <p:cNvPr id="25" name="Text 23"/>
          <p:cNvSpPr/>
          <p:nvPr/>
        </p:nvSpPr>
        <p:spPr>
          <a:xfrm>
            <a:off x="10828258" y="6434614"/>
            <a:ext cx="2927509" cy="924401"/>
          </a:xfrm>
          <a:prstGeom prst="rect">
            <a:avLst/>
          </a:prstGeom>
          <a:noFill/>
          <a:ln/>
        </p:spPr>
        <p:txBody>
          <a:bodyPr wrap="squar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TikTok devient aussi une plateforme de fundraising, à surveiller de près</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398984"/>
            <a:ext cx="10333792"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Tendances en cours de confirmation</a:t>
            </a:r>
            <a:endParaRPr lang="en-US" sz="4450" dirty="0"/>
          </a:p>
        </p:txBody>
      </p:sp>
      <p:sp>
        <p:nvSpPr>
          <p:cNvPr id="3" name="Text 1"/>
          <p:cNvSpPr/>
          <p:nvPr/>
        </p:nvSpPr>
        <p:spPr>
          <a:xfrm>
            <a:off x="793790" y="2447925"/>
            <a:ext cx="3076575"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Tendances identifiées</a:t>
            </a:r>
            <a:endParaRPr lang="en-US" sz="2200" dirty="0"/>
          </a:p>
        </p:txBody>
      </p:sp>
      <p:sp>
        <p:nvSpPr>
          <p:cNvPr id="4" name="Text 2"/>
          <p:cNvSpPr/>
          <p:nvPr/>
        </p:nvSpPr>
        <p:spPr>
          <a:xfrm>
            <a:off x="793790" y="3142417"/>
            <a:ext cx="13042821" cy="378143"/>
          </a:xfrm>
          <a:prstGeom prst="rect">
            <a:avLst/>
          </a:prstGeom>
          <a:noFill/>
          <a:ln/>
        </p:spPr>
        <p:txBody>
          <a:bodyPr wrap="none" lIns="0" tIns="0" rIns="0" bIns="0" rtlCol="0" anchor="t"/>
          <a:lstStyle/>
          <a:p>
            <a:pPr algn="l" indent="0" marL="0">
              <a:lnSpc>
                <a:spcPts val="2850"/>
              </a:lnSpc>
              <a:buNone/>
            </a:pPr>
            <a:r>
              <a:rPr lang="en-US" sz="1750" b="1"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Tendances en cours de confirmation</a:t>
            </a:r>
            <a:endParaRPr lang="en-US" sz="1750" dirty="0"/>
          </a:p>
        </p:txBody>
      </p:sp>
      <p:sp>
        <p:nvSpPr>
          <p:cNvPr id="5" name="Shape 3"/>
          <p:cNvSpPr/>
          <p:nvPr/>
        </p:nvSpPr>
        <p:spPr>
          <a:xfrm>
            <a:off x="793790" y="3775710"/>
            <a:ext cx="13042821" cy="3054906"/>
          </a:xfrm>
          <a:prstGeom prst="roundRect">
            <a:avLst>
              <a:gd name="adj" fmla="val 3119"/>
            </a:avLst>
          </a:prstGeom>
          <a:noFill/>
          <a:ln w="7620">
            <a:solidFill>
              <a:srgbClr val="FFFFFF">
                <a:alpha val="24000"/>
              </a:srgbClr>
            </a:solidFill>
            <a:prstDash val="solid"/>
          </a:ln>
        </p:spPr>
      </p:sp>
      <p:sp>
        <p:nvSpPr>
          <p:cNvPr id="6" name="Shape 4"/>
          <p:cNvSpPr/>
          <p:nvPr/>
        </p:nvSpPr>
        <p:spPr>
          <a:xfrm>
            <a:off x="801410" y="3783330"/>
            <a:ext cx="13026271" cy="650319"/>
          </a:xfrm>
          <a:prstGeom prst="rect">
            <a:avLst/>
          </a:prstGeom>
          <a:solidFill>
            <a:srgbClr val="FFFFFF">
              <a:alpha val="4000"/>
            </a:srgbClr>
          </a:solidFill>
          <a:ln/>
        </p:spPr>
      </p:sp>
      <p:sp>
        <p:nvSpPr>
          <p:cNvPr id="7" name="Text 5"/>
          <p:cNvSpPr/>
          <p:nvPr/>
        </p:nvSpPr>
        <p:spPr>
          <a:xfrm>
            <a:off x="1029653" y="3927038"/>
            <a:ext cx="3884176" cy="362903"/>
          </a:xfrm>
          <a:prstGeom prst="rect">
            <a:avLst/>
          </a:prstGeom>
          <a:noFill/>
          <a:ln/>
        </p:spPr>
        <p:txBody>
          <a:bodyPr wrap="none" lIns="0" tIns="0" rIns="0" bIns="0" rtlCol="0" anchor="t"/>
          <a:lstStyle/>
          <a:p>
            <a:pPr algn="l" indent="0" marL="0">
              <a:lnSpc>
                <a:spcPts val="2850"/>
              </a:lnSpc>
              <a:buNone/>
            </a:pPr>
            <a:r>
              <a:rPr lang="en-US" sz="1750" b="1" dirty="0">
                <a:solidFill>
                  <a:srgbClr val="DCD7E5"/>
                </a:solidFill>
                <a:latin typeface="Heebo Light" pitchFamily="34" charset="0"/>
                <a:ea typeface="Heebo Light" pitchFamily="34" charset="-122"/>
                <a:cs typeface="Heebo Light" pitchFamily="34" charset="-120"/>
              </a:rPr>
              <a:t>Tendance</a:t>
            </a:r>
            <a:endParaRPr lang="en-US" sz="1750" dirty="0"/>
          </a:p>
        </p:txBody>
      </p:sp>
      <p:sp>
        <p:nvSpPr>
          <p:cNvPr id="8" name="Text 6"/>
          <p:cNvSpPr/>
          <p:nvPr/>
        </p:nvSpPr>
        <p:spPr>
          <a:xfrm>
            <a:off x="5375077" y="3927038"/>
            <a:ext cx="3880366" cy="362903"/>
          </a:xfrm>
          <a:prstGeom prst="rect">
            <a:avLst/>
          </a:prstGeom>
          <a:noFill/>
          <a:ln/>
        </p:spPr>
        <p:txBody>
          <a:bodyPr wrap="none" lIns="0" tIns="0" rIns="0" bIns="0" rtlCol="0" anchor="t"/>
          <a:lstStyle/>
          <a:p>
            <a:pPr algn="l" indent="0" marL="0">
              <a:lnSpc>
                <a:spcPts val="2850"/>
              </a:lnSpc>
              <a:buNone/>
            </a:pPr>
            <a:r>
              <a:rPr lang="en-US" sz="1750" b="1" dirty="0">
                <a:solidFill>
                  <a:srgbClr val="DCD7E5"/>
                </a:solidFill>
                <a:latin typeface="Heebo Light" pitchFamily="34" charset="0"/>
                <a:ea typeface="Heebo Light" pitchFamily="34" charset="-122"/>
                <a:cs typeface="Heebo Light" pitchFamily="34" charset="-120"/>
              </a:rPr>
              <a:t>Observations cette semaine</a:t>
            </a:r>
            <a:endParaRPr lang="en-US" sz="1750" dirty="0"/>
          </a:p>
        </p:txBody>
      </p:sp>
      <p:sp>
        <p:nvSpPr>
          <p:cNvPr id="9" name="Text 7"/>
          <p:cNvSpPr/>
          <p:nvPr/>
        </p:nvSpPr>
        <p:spPr>
          <a:xfrm>
            <a:off x="9716691" y="3927038"/>
            <a:ext cx="3884176" cy="362903"/>
          </a:xfrm>
          <a:prstGeom prst="rect">
            <a:avLst/>
          </a:prstGeom>
          <a:noFill/>
          <a:ln/>
        </p:spPr>
        <p:txBody>
          <a:bodyPr wrap="none" lIns="0" tIns="0" rIns="0" bIns="0" rtlCol="0" anchor="t"/>
          <a:lstStyle/>
          <a:p>
            <a:pPr algn="l" indent="0" marL="0">
              <a:lnSpc>
                <a:spcPts val="2850"/>
              </a:lnSpc>
              <a:buNone/>
            </a:pPr>
            <a:r>
              <a:rPr lang="en-US" sz="1750" b="1" dirty="0">
                <a:solidFill>
                  <a:srgbClr val="DCD7E5"/>
                </a:solidFill>
                <a:latin typeface="Heebo Light" pitchFamily="34" charset="0"/>
                <a:ea typeface="Heebo Light" pitchFamily="34" charset="-122"/>
                <a:cs typeface="Heebo Light" pitchFamily="34" charset="-120"/>
              </a:rPr>
              <a:t>Évolution possible</a:t>
            </a:r>
            <a:endParaRPr lang="en-US" sz="1750" dirty="0"/>
          </a:p>
        </p:txBody>
      </p:sp>
      <p:sp>
        <p:nvSpPr>
          <p:cNvPr id="10" name="Shape 8"/>
          <p:cNvSpPr/>
          <p:nvPr/>
        </p:nvSpPr>
        <p:spPr>
          <a:xfrm>
            <a:off x="801410" y="4433649"/>
            <a:ext cx="13026271" cy="1013222"/>
          </a:xfrm>
          <a:prstGeom prst="rect">
            <a:avLst/>
          </a:prstGeom>
          <a:solidFill>
            <a:srgbClr val="000000">
              <a:alpha val="4000"/>
            </a:srgbClr>
          </a:solidFill>
          <a:ln/>
        </p:spPr>
      </p:sp>
      <p:sp>
        <p:nvSpPr>
          <p:cNvPr id="11" name="Text 9"/>
          <p:cNvSpPr/>
          <p:nvPr/>
        </p:nvSpPr>
        <p:spPr>
          <a:xfrm>
            <a:off x="1029653" y="4577358"/>
            <a:ext cx="3884176"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Bénévolat flash</a:t>
            </a:r>
            <a:endParaRPr lang="en-US" sz="1750" dirty="0"/>
          </a:p>
        </p:txBody>
      </p:sp>
      <p:sp>
        <p:nvSpPr>
          <p:cNvPr id="12" name="Text 10"/>
          <p:cNvSpPr/>
          <p:nvPr/>
        </p:nvSpPr>
        <p:spPr>
          <a:xfrm>
            <a:off x="5375077" y="4577358"/>
            <a:ext cx="3880366"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Forte hausse des articles évoquant des missions de moins de 2 heures</a:t>
            </a:r>
            <a:endParaRPr lang="en-US" sz="1750" dirty="0"/>
          </a:p>
        </p:txBody>
      </p:sp>
      <p:sp>
        <p:nvSpPr>
          <p:cNvPr id="13" name="Text 11"/>
          <p:cNvSpPr/>
          <p:nvPr/>
        </p:nvSpPr>
        <p:spPr>
          <a:xfrm>
            <a:off x="9716691" y="4577358"/>
            <a:ext cx="3884176"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Vers un « bénévolat à la demande », notamment chez les jeunes actifs</a:t>
            </a:r>
            <a:endParaRPr lang="en-US" sz="1750" dirty="0"/>
          </a:p>
        </p:txBody>
      </p:sp>
      <p:sp>
        <p:nvSpPr>
          <p:cNvPr id="14" name="Shape 12"/>
          <p:cNvSpPr/>
          <p:nvPr/>
        </p:nvSpPr>
        <p:spPr>
          <a:xfrm>
            <a:off x="801410" y="5446871"/>
            <a:ext cx="13026271" cy="1376124"/>
          </a:xfrm>
          <a:prstGeom prst="rect">
            <a:avLst/>
          </a:prstGeom>
          <a:solidFill>
            <a:srgbClr val="FFFFFF">
              <a:alpha val="4000"/>
            </a:srgbClr>
          </a:solidFill>
          <a:ln/>
        </p:spPr>
      </p:sp>
      <p:sp>
        <p:nvSpPr>
          <p:cNvPr id="15" name="Text 13"/>
          <p:cNvSpPr/>
          <p:nvPr/>
        </p:nvSpPr>
        <p:spPr>
          <a:xfrm>
            <a:off x="1029653" y="5590580"/>
            <a:ext cx="3884176"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Transparence des dons</a:t>
            </a:r>
            <a:endParaRPr lang="en-US" sz="1750" dirty="0"/>
          </a:p>
        </p:txBody>
      </p:sp>
      <p:sp>
        <p:nvSpPr>
          <p:cNvPr id="16" name="Text 14"/>
          <p:cNvSpPr/>
          <p:nvPr/>
        </p:nvSpPr>
        <p:spPr>
          <a:xfrm>
            <a:off x="5375077" y="5590580"/>
            <a:ext cx="3880366"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Plusieurs médias relaient des critiques sur l'opacité de certaines collectes</a:t>
            </a:r>
            <a:endParaRPr lang="en-US" sz="1750" dirty="0"/>
          </a:p>
        </p:txBody>
      </p:sp>
      <p:sp>
        <p:nvSpPr>
          <p:cNvPr id="17" name="Text 15"/>
          <p:cNvSpPr/>
          <p:nvPr/>
        </p:nvSpPr>
        <p:spPr>
          <a:xfrm>
            <a:off x="9716691" y="5590580"/>
            <a:ext cx="3884176"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Exigence accrue d'explication de l'usage des fonds, avec reporting simplifié</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085046" y="474464"/>
            <a:ext cx="7946708" cy="1069181"/>
          </a:xfrm>
          <a:prstGeom prst="rect">
            <a:avLst/>
          </a:prstGeom>
          <a:noFill/>
          <a:ln/>
        </p:spPr>
        <p:txBody>
          <a:bodyPr wrap="square" lIns="0" tIns="0" rIns="0" bIns="0" rtlCol="0" anchor="t"/>
          <a:lstStyle/>
          <a:p>
            <a:pPr algn="l" indent="0" marL="0">
              <a:lnSpc>
                <a:spcPts val="4200"/>
              </a:lnSpc>
              <a:buNone/>
            </a:pPr>
            <a:r>
              <a:rPr lang="en-US" sz="3350" dirty="0">
                <a:solidFill>
                  <a:srgbClr val="F2F0F4"/>
                </a:solidFill>
                <a:latin typeface="Montserrat" pitchFamily="34" charset="0"/>
                <a:ea typeface="Montserrat" pitchFamily="34" charset="-122"/>
                <a:cs typeface="Montserrat" pitchFamily="34" charset="-120"/>
              </a:rPr>
              <a:t>Recommandations pour notre association</a:t>
            </a:r>
            <a:endParaRPr lang="en-US" sz="3350" dirty="0"/>
          </a:p>
        </p:txBody>
      </p:sp>
      <p:pic>
        <p:nvPicPr>
          <p:cNvPr id="4" name="Image 1" descr="preencoded.png">    </p:cNvPr>
          <p:cNvPicPr>
            <a:picLocks noChangeAspect="1"/>
          </p:cNvPicPr>
          <p:nvPr/>
        </p:nvPicPr>
        <p:blipFill>
          <a:blip r:embed="rId2"/>
          <a:stretch>
            <a:fillRect/>
          </a:stretch>
        </p:blipFill>
        <p:spPr>
          <a:xfrm>
            <a:off x="6085046" y="1800225"/>
            <a:ext cx="855345" cy="1738313"/>
          </a:xfrm>
          <a:prstGeom prst="rect">
            <a:avLst/>
          </a:prstGeom>
        </p:spPr>
      </p:pic>
      <p:sp>
        <p:nvSpPr>
          <p:cNvPr id="5" name="Text 1"/>
          <p:cNvSpPr/>
          <p:nvPr/>
        </p:nvSpPr>
        <p:spPr>
          <a:xfrm>
            <a:off x="7196971" y="1971199"/>
            <a:ext cx="3595211" cy="267295"/>
          </a:xfrm>
          <a:prstGeom prst="rect">
            <a:avLst/>
          </a:prstGeom>
          <a:noFill/>
          <a:ln/>
        </p:spPr>
        <p:txBody>
          <a:bodyPr wrap="none" lIns="0" tIns="0" rIns="0" bIns="0" rtlCol="0" anchor="t"/>
          <a:lstStyle/>
          <a:p>
            <a:pPr algn="l" indent="0" marL="0">
              <a:lnSpc>
                <a:spcPts val="2100"/>
              </a:lnSpc>
              <a:buNone/>
            </a:pPr>
            <a:r>
              <a:rPr lang="en-US" sz="1650" dirty="0">
                <a:solidFill>
                  <a:srgbClr val="DCD7E5"/>
                </a:solidFill>
                <a:latin typeface="Montserrat" pitchFamily="34" charset="0"/>
                <a:ea typeface="Montserrat" pitchFamily="34" charset="-122"/>
                <a:cs typeface="Montserrat" pitchFamily="34" charset="-120"/>
              </a:rPr>
              <a:t>Tester une mission bénévole flash</a:t>
            </a:r>
            <a:endParaRPr lang="en-US" sz="1650" dirty="0"/>
          </a:p>
        </p:txBody>
      </p:sp>
      <p:sp>
        <p:nvSpPr>
          <p:cNvPr id="6" name="Text 2"/>
          <p:cNvSpPr/>
          <p:nvPr/>
        </p:nvSpPr>
        <p:spPr>
          <a:xfrm>
            <a:off x="7196971" y="2341126"/>
            <a:ext cx="6834783" cy="273725"/>
          </a:xfrm>
          <a:prstGeom prst="rect">
            <a:avLst/>
          </a:prstGeom>
          <a:noFill/>
          <a:ln/>
        </p:spPr>
        <p:txBody>
          <a:bodyPr wrap="none" lIns="0" tIns="0" rIns="0" bIns="0" rtlCol="0" anchor="t"/>
          <a:lstStyle/>
          <a:p>
            <a:pPr algn="l" indent="0" marL="0">
              <a:lnSpc>
                <a:spcPts val="2150"/>
              </a:lnSpc>
              <a:buNone/>
            </a:pPr>
            <a:r>
              <a:rPr lang="en-US" sz="1300" dirty="0">
                <a:solidFill>
                  <a:srgbClr val="DCD7E5"/>
                </a:solidFill>
                <a:latin typeface="Heebo Light" pitchFamily="34" charset="0"/>
                <a:ea typeface="Heebo Light" pitchFamily="34" charset="-122"/>
                <a:cs typeface="Heebo Light" pitchFamily="34" charset="-120"/>
              </a:rPr>
              <a:t>Tester une mission bénévole flash (moins de 2 heures) et la promouvoir sur Instagram</a:t>
            </a:r>
            <a:endParaRPr lang="en-US" sz="1300" dirty="0"/>
          </a:p>
        </p:txBody>
      </p:sp>
      <p:sp>
        <p:nvSpPr>
          <p:cNvPr id="7" name="Text 3"/>
          <p:cNvSpPr/>
          <p:nvPr/>
        </p:nvSpPr>
        <p:spPr>
          <a:xfrm>
            <a:off x="7196971" y="2717483"/>
            <a:ext cx="6834783" cy="273725"/>
          </a:xfrm>
          <a:prstGeom prst="rect">
            <a:avLst/>
          </a:prstGeom>
          <a:noFill/>
          <a:ln/>
        </p:spPr>
        <p:txBody>
          <a:bodyPr wrap="none" lIns="0" tIns="0" rIns="0" bIns="0" rtlCol="0" anchor="t"/>
          <a:lstStyle/>
          <a:p>
            <a:pPr algn="l" indent="0" marL="0">
              <a:lnSpc>
                <a:spcPts val="2150"/>
              </a:lnSpc>
              <a:buNone/>
            </a:pPr>
            <a:r>
              <a:rPr lang="en-US" sz="1300" dirty="0">
                <a:solidFill>
                  <a:srgbClr val="DCD7E5"/>
                </a:solidFill>
                <a:latin typeface="Heebo Light" pitchFamily="34" charset="0"/>
                <a:ea typeface="Heebo Light" pitchFamily="34" charset="-122"/>
                <a:cs typeface="Heebo Light" pitchFamily="34" charset="-120"/>
              </a:rPr>
              <a:t>Délai: Fin mars</a:t>
            </a:r>
            <a:endParaRPr lang="en-US" sz="1300" dirty="0"/>
          </a:p>
        </p:txBody>
      </p:sp>
      <p:sp>
        <p:nvSpPr>
          <p:cNvPr id="8" name="Text 4"/>
          <p:cNvSpPr/>
          <p:nvPr/>
        </p:nvSpPr>
        <p:spPr>
          <a:xfrm>
            <a:off x="7196971" y="3093839"/>
            <a:ext cx="6834783" cy="273725"/>
          </a:xfrm>
          <a:prstGeom prst="rect">
            <a:avLst/>
          </a:prstGeom>
          <a:noFill/>
          <a:ln/>
        </p:spPr>
        <p:txBody>
          <a:bodyPr wrap="none" lIns="0" tIns="0" rIns="0" bIns="0" rtlCol="0" anchor="t"/>
          <a:lstStyle/>
          <a:p>
            <a:pPr algn="l" indent="0" marL="0">
              <a:lnSpc>
                <a:spcPts val="2150"/>
              </a:lnSpc>
              <a:buNone/>
            </a:pPr>
            <a:r>
              <a:rPr lang="en-US" sz="1300" dirty="0">
                <a:solidFill>
                  <a:srgbClr val="DCD7E5"/>
                </a:solidFill>
                <a:latin typeface="Heebo Light" pitchFamily="34" charset="0"/>
                <a:ea typeface="Heebo Light" pitchFamily="34" charset="-122"/>
                <a:cs typeface="Heebo Light" pitchFamily="34" charset="-120"/>
              </a:rPr>
              <a:t>Responsable: Responsable bénévolat</a:t>
            </a:r>
            <a:endParaRPr lang="en-US" sz="1300" dirty="0"/>
          </a:p>
        </p:txBody>
      </p:sp>
      <p:pic>
        <p:nvPicPr>
          <p:cNvPr id="9" name="Image 2" descr="preencoded.png">    </p:cNvPr>
          <p:cNvPicPr>
            <a:picLocks noChangeAspect="1"/>
          </p:cNvPicPr>
          <p:nvPr/>
        </p:nvPicPr>
        <p:blipFill>
          <a:blip r:embed="rId3"/>
          <a:stretch>
            <a:fillRect/>
          </a:stretch>
        </p:blipFill>
        <p:spPr>
          <a:xfrm>
            <a:off x="6085046" y="3538538"/>
            <a:ext cx="855345" cy="1738313"/>
          </a:xfrm>
          <a:prstGeom prst="rect">
            <a:avLst/>
          </a:prstGeom>
        </p:spPr>
      </p:pic>
      <p:sp>
        <p:nvSpPr>
          <p:cNvPr id="10" name="Text 5"/>
          <p:cNvSpPr/>
          <p:nvPr/>
        </p:nvSpPr>
        <p:spPr>
          <a:xfrm>
            <a:off x="7196971" y="3709511"/>
            <a:ext cx="2604254" cy="267295"/>
          </a:xfrm>
          <a:prstGeom prst="rect">
            <a:avLst/>
          </a:prstGeom>
          <a:noFill/>
          <a:ln/>
        </p:spPr>
        <p:txBody>
          <a:bodyPr wrap="none" lIns="0" tIns="0" rIns="0" bIns="0" rtlCol="0" anchor="t"/>
          <a:lstStyle/>
          <a:p>
            <a:pPr algn="l" indent="0" marL="0">
              <a:lnSpc>
                <a:spcPts val="2100"/>
              </a:lnSpc>
              <a:buNone/>
            </a:pPr>
            <a:r>
              <a:rPr lang="en-US" sz="1650" dirty="0">
                <a:solidFill>
                  <a:srgbClr val="DCD7E5"/>
                </a:solidFill>
                <a:latin typeface="Montserrat" pitchFamily="34" charset="0"/>
                <a:ea typeface="Montserrat" pitchFamily="34" charset="-122"/>
                <a:cs typeface="Montserrat" pitchFamily="34" charset="-120"/>
              </a:rPr>
              <a:t>Créer un espace Discord</a:t>
            </a:r>
            <a:endParaRPr lang="en-US" sz="1650" dirty="0"/>
          </a:p>
        </p:txBody>
      </p:sp>
      <p:sp>
        <p:nvSpPr>
          <p:cNvPr id="11" name="Text 6"/>
          <p:cNvSpPr/>
          <p:nvPr/>
        </p:nvSpPr>
        <p:spPr>
          <a:xfrm>
            <a:off x="7196971" y="4079438"/>
            <a:ext cx="6834783" cy="273725"/>
          </a:xfrm>
          <a:prstGeom prst="rect">
            <a:avLst/>
          </a:prstGeom>
          <a:noFill/>
          <a:ln/>
        </p:spPr>
        <p:txBody>
          <a:bodyPr wrap="none" lIns="0" tIns="0" rIns="0" bIns="0" rtlCol="0" anchor="t"/>
          <a:lstStyle/>
          <a:p>
            <a:pPr algn="l" indent="0" marL="0">
              <a:lnSpc>
                <a:spcPts val="2150"/>
              </a:lnSpc>
              <a:buNone/>
            </a:pPr>
            <a:r>
              <a:rPr lang="en-US" sz="1300" dirty="0">
                <a:solidFill>
                  <a:srgbClr val="DCD7E5"/>
                </a:solidFill>
                <a:latin typeface="Heebo Light" pitchFamily="34" charset="0"/>
                <a:ea typeface="Heebo Light" pitchFamily="34" charset="-122"/>
                <a:cs typeface="Heebo Light" pitchFamily="34" charset="-120"/>
              </a:rPr>
              <a:t>Créer un espace Discord expérimental pour nos jeunes bénévoles</a:t>
            </a:r>
            <a:endParaRPr lang="en-US" sz="1300" dirty="0"/>
          </a:p>
        </p:txBody>
      </p:sp>
      <p:sp>
        <p:nvSpPr>
          <p:cNvPr id="12" name="Text 7"/>
          <p:cNvSpPr/>
          <p:nvPr/>
        </p:nvSpPr>
        <p:spPr>
          <a:xfrm>
            <a:off x="7196971" y="4455795"/>
            <a:ext cx="6834783" cy="273725"/>
          </a:xfrm>
          <a:prstGeom prst="rect">
            <a:avLst/>
          </a:prstGeom>
          <a:noFill/>
          <a:ln/>
        </p:spPr>
        <p:txBody>
          <a:bodyPr wrap="none" lIns="0" tIns="0" rIns="0" bIns="0" rtlCol="0" anchor="t"/>
          <a:lstStyle/>
          <a:p>
            <a:pPr algn="l" indent="0" marL="0">
              <a:lnSpc>
                <a:spcPts val="2150"/>
              </a:lnSpc>
              <a:buNone/>
            </a:pPr>
            <a:r>
              <a:rPr lang="en-US" sz="1300" dirty="0">
                <a:solidFill>
                  <a:srgbClr val="DCD7E5"/>
                </a:solidFill>
                <a:latin typeface="Heebo Light" pitchFamily="34" charset="0"/>
                <a:ea typeface="Heebo Light" pitchFamily="34" charset="-122"/>
                <a:cs typeface="Heebo Light" pitchFamily="34" charset="-120"/>
              </a:rPr>
              <a:t>Délai: Fin avril</a:t>
            </a:r>
            <a:endParaRPr lang="en-US" sz="1300" dirty="0"/>
          </a:p>
        </p:txBody>
      </p:sp>
      <p:sp>
        <p:nvSpPr>
          <p:cNvPr id="13" name="Text 8"/>
          <p:cNvSpPr/>
          <p:nvPr/>
        </p:nvSpPr>
        <p:spPr>
          <a:xfrm>
            <a:off x="7196971" y="4832152"/>
            <a:ext cx="6834783" cy="273725"/>
          </a:xfrm>
          <a:prstGeom prst="rect">
            <a:avLst/>
          </a:prstGeom>
          <a:noFill/>
          <a:ln/>
        </p:spPr>
        <p:txBody>
          <a:bodyPr wrap="none" lIns="0" tIns="0" rIns="0" bIns="0" rtlCol="0" anchor="t"/>
          <a:lstStyle/>
          <a:p>
            <a:pPr algn="l" indent="0" marL="0">
              <a:lnSpc>
                <a:spcPts val="2150"/>
              </a:lnSpc>
              <a:buNone/>
            </a:pPr>
            <a:r>
              <a:rPr lang="en-US" sz="1300" dirty="0">
                <a:solidFill>
                  <a:srgbClr val="DCD7E5"/>
                </a:solidFill>
                <a:latin typeface="Heebo Light" pitchFamily="34" charset="0"/>
                <a:ea typeface="Heebo Light" pitchFamily="34" charset="-122"/>
                <a:cs typeface="Heebo Light" pitchFamily="34" charset="-120"/>
              </a:rPr>
              <a:t>Responsable: Community Manager</a:t>
            </a:r>
            <a:endParaRPr lang="en-US" sz="1300" dirty="0"/>
          </a:p>
        </p:txBody>
      </p:sp>
      <p:pic>
        <p:nvPicPr>
          <p:cNvPr id="14" name="Image 3" descr="preencoded.png">    </p:cNvPr>
          <p:cNvPicPr>
            <a:picLocks noChangeAspect="1"/>
          </p:cNvPicPr>
          <p:nvPr/>
        </p:nvPicPr>
        <p:blipFill>
          <a:blip r:embed="rId4"/>
          <a:stretch>
            <a:fillRect/>
          </a:stretch>
        </p:blipFill>
        <p:spPr>
          <a:xfrm>
            <a:off x="6085046" y="5276850"/>
            <a:ext cx="855345" cy="2012037"/>
          </a:xfrm>
          <a:prstGeom prst="rect">
            <a:avLst/>
          </a:prstGeom>
        </p:spPr>
      </p:pic>
      <p:sp>
        <p:nvSpPr>
          <p:cNvPr id="15" name="Text 9"/>
          <p:cNvSpPr/>
          <p:nvPr/>
        </p:nvSpPr>
        <p:spPr>
          <a:xfrm>
            <a:off x="7196971" y="5447824"/>
            <a:ext cx="4623197" cy="267295"/>
          </a:xfrm>
          <a:prstGeom prst="rect">
            <a:avLst/>
          </a:prstGeom>
          <a:noFill/>
          <a:ln/>
        </p:spPr>
        <p:txBody>
          <a:bodyPr wrap="none" lIns="0" tIns="0" rIns="0" bIns="0" rtlCol="0" anchor="t"/>
          <a:lstStyle/>
          <a:p>
            <a:pPr algn="l" indent="0" marL="0">
              <a:lnSpc>
                <a:spcPts val="2100"/>
              </a:lnSpc>
              <a:buNone/>
            </a:pPr>
            <a:r>
              <a:rPr lang="en-US" sz="1650" dirty="0">
                <a:solidFill>
                  <a:srgbClr val="DCD7E5"/>
                </a:solidFill>
                <a:latin typeface="Montserrat" pitchFamily="34" charset="0"/>
                <a:ea typeface="Montserrat" pitchFamily="34" charset="-122"/>
                <a:cs typeface="Montserrat" pitchFamily="34" charset="-120"/>
              </a:rPr>
              <a:t>Préparer un format de remerciement vidéo</a:t>
            </a:r>
            <a:endParaRPr lang="en-US" sz="1650" dirty="0"/>
          </a:p>
        </p:txBody>
      </p:sp>
      <p:sp>
        <p:nvSpPr>
          <p:cNvPr id="16" name="Text 10"/>
          <p:cNvSpPr/>
          <p:nvPr/>
        </p:nvSpPr>
        <p:spPr>
          <a:xfrm>
            <a:off x="7196971" y="5817751"/>
            <a:ext cx="6834783" cy="547449"/>
          </a:xfrm>
          <a:prstGeom prst="rect">
            <a:avLst/>
          </a:prstGeom>
          <a:noFill/>
          <a:ln/>
        </p:spPr>
        <p:txBody>
          <a:bodyPr wrap="square" lIns="0" tIns="0" rIns="0" bIns="0" rtlCol="0" anchor="t"/>
          <a:lstStyle/>
          <a:p>
            <a:pPr algn="l" indent="0" marL="0">
              <a:lnSpc>
                <a:spcPts val="2150"/>
              </a:lnSpc>
              <a:buNone/>
            </a:pPr>
            <a:r>
              <a:rPr lang="en-US" sz="1300" dirty="0">
                <a:solidFill>
                  <a:srgbClr val="DCD7E5"/>
                </a:solidFill>
                <a:latin typeface="Heebo Light" pitchFamily="34" charset="0"/>
                <a:ea typeface="Heebo Light" pitchFamily="34" charset="-122"/>
                <a:cs typeface="Heebo Light" pitchFamily="34" charset="-120"/>
              </a:rPr>
              <a:t>Préparer un format de remerciement vidéo personnalisé pour les donateurs (exemple : « Grâce à toi, voici ce qu'on a fait cette semaine »)</a:t>
            </a:r>
            <a:endParaRPr lang="en-US" sz="1300" dirty="0"/>
          </a:p>
        </p:txBody>
      </p:sp>
      <p:sp>
        <p:nvSpPr>
          <p:cNvPr id="17" name="Text 11"/>
          <p:cNvSpPr/>
          <p:nvPr/>
        </p:nvSpPr>
        <p:spPr>
          <a:xfrm>
            <a:off x="7196971" y="6467832"/>
            <a:ext cx="6834783" cy="273725"/>
          </a:xfrm>
          <a:prstGeom prst="rect">
            <a:avLst/>
          </a:prstGeom>
          <a:noFill/>
          <a:ln/>
        </p:spPr>
        <p:txBody>
          <a:bodyPr wrap="none" lIns="0" tIns="0" rIns="0" bIns="0" rtlCol="0" anchor="t"/>
          <a:lstStyle/>
          <a:p>
            <a:pPr algn="l" indent="0" marL="0">
              <a:lnSpc>
                <a:spcPts val="2150"/>
              </a:lnSpc>
              <a:buNone/>
            </a:pPr>
            <a:r>
              <a:rPr lang="en-US" sz="1300" dirty="0">
                <a:solidFill>
                  <a:srgbClr val="DCD7E5"/>
                </a:solidFill>
                <a:latin typeface="Heebo Light" pitchFamily="34" charset="0"/>
                <a:ea typeface="Heebo Light" pitchFamily="34" charset="-122"/>
                <a:cs typeface="Heebo Light" pitchFamily="34" charset="-120"/>
              </a:rPr>
              <a:t>Délai: Mai</a:t>
            </a:r>
            <a:endParaRPr lang="en-US" sz="1300" dirty="0"/>
          </a:p>
        </p:txBody>
      </p:sp>
      <p:sp>
        <p:nvSpPr>
          <p:cNvPr id="18" name="Text 12"/>
          <p:cNvSpPr/>
          <p:nvPr/>
        </p:nvSpPr>
        <p:spPr>
          <a:xfrm>
            <a:off x="7196971" y="6844189"/>
            <a:ext cx="6834783" cy="273725"/>
          </a:xfrm>
          <a:prstGeom prst="rect">
            <a:avLst/>
          </a:prstGeom>
          <a:noFill/>
          <a:ln/>
        </p:spPr>
        <p:txBody>
          <a:bodyPr wrap="none" lIns="0" tIns="0" rIns="0" bIns="0" rtlCol="0" anchor="t"/>
          <a:lstStyle/>
          <a:p>
            <a:pPr algn="l" indent="0" marL="0">
              <a:lnSpc>
                <a:spcPts val="2150"/>
              </a:lnSpc>
              <a:buNone/>
            </a:pPr>
            <a:r>
              <a:rPr lang="en-US" sz="1300" dirty="0">
                <a:solidFill>
                  <a:srgbClr val="DCD7E5"/>
                </a:solidFill>
                <a:latin typeface="Heebo Light" pitchFamily="34" charset="0"/>
                <a:ea typeface="Heebo Light" pitchFamily="34" charset="-122"/>
                <a:cs typeface="Heebo Light" pitchFamily="34" charset="-120"/>
              </a:rPr>
              <a:t>Responsable: Responsable communication</a:t>
            </a:r>
            <a:endParaRPr lang="en-US" sz="1300" dirty="0"/>
          </a:p>
        </p:txBody>
      </p:sp>
      <p:sp>
        <p:nvSpPr>
          <p:cNvPr id="19" name="Text 13"/>
          <p:cNvSpPr/>
          <p:nvPr/>
        </p:nvSpPr>
        <p:spPr>
          <a:xfrm>
            <a:off x="6085046" y="7481292"/>
            <a:ext cx="7946708" cy="273725"/>
          </a:xfrm>
          <a:prstGeom prst="rect">
            <a:avLst/>
          </a:prstGeom>
          <a:noFill/>
          <a:ln/>
        </p:spPr>
        <p:txBody>
          <a:bodyPr wrap="none" lIns="0" tIns="0" rIns="0" bIns="0" rtlCol="0" anchor="t"/>
          <a:lstStyle/>
          <a:p>
            <a:pPr algn="l" indent="0" marL="0">
              <a:lnSpc>
                <a:spcPts val="2150"/>
              </a:lnSpc>
              <a:buNone/>
            </a:pPr>
            <a:r>
              <a:rPr lang="en-US" sz="1300" b="1" dirty="0">
                <a:solidFill>
                  <a:srgbClr val="000000"/>
                </a:solidFill>
                <a:latin typeface="Heebo Light" pitchFamily="34" charset="0"/>
                <a:ea typeface="Heebo Light" pitchFamily="34" charset="-122"/>
                <a:cs typeface="Heebo Light" pitchFamily="34" charset="-120"/>
              </a:rPr>
              <a:t>🛠️</a:t>
            </a:r>
            <a:pPr algn="l" indent="0" marL="0">
              <a:lnSpc>
                <a:spcPts val="2150"/>
              </a:lnSpc>
              <a:buNone/>
            </a:pPr>
            <a:r>
              <a:rPr lang="en-US" sz="1300" dirty="0">
                <a:solidFill>
                  <a:srgbClr val="DCD7E5"/>
                </a:solidFill>
                <a:latin typeface="Heebo Light" pitchFamily="34" charset="0"/>
                <a:ea typeface="Heebo Light" pitchFamily="34" charset="-122"/>
                <a:cs typeface="Heebo Light" pitchFamily="34" charset="-120"/>
              </a:rPr>
              <a:t> Recommandations pour notre association</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734139"/>
            <a:ext cx="5670590"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Conclusion</a:t>
            </a:r>
            <a:endParaRPr lang="en-US" sz="4450" dirty="0"/>
          </a:p>
        </p:txBody>
      </p:sp>
      <p:sp>
        <p:nvSpPr>
          <p:cNvPr id="4" name="Shape 1"/>
          <p:cNvSpPr/>
          <p:nvPr/>
        </p:nvSpPr>
        <p:spPr>
          <a:xfrm>
            <a:off x="6280190" y="1783080"/>
            <a:ext cx="7556421" cy="2789039"/>
          </a:xfrm>
          <a:prstGeom prst="roundRect">
            <a:avLst>
              <a:gd name="adj" fmla="val 3416"/>
            </a:avLst>
          </a:prstGeom>
          <a:solidFill>
            <a:srgbClr val="31136C"/>
          </a:solidFill>
          <a:ln w="7620">
            <a:solidFill>
              <a:srgbClr val="4A2C85"/>
            </a:solidFill>
            <a:prstDash val="solid"/>
          </a:ln>
        </p:spPr>
      </p:sp>
      <p:sp>
        <p:nvSpPr>
          <p:cNvPr id="5" name="Text 2"/>
          <p:cNvSpPr/>
          <p:nvPr/>
        </p:nvSpPr>
        <p:spPr>
          <a:xfrm>
            <a:off x="6514624" y="2017514"/>
            <a:ext cx="3782497"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Pourquoi c'est important ?</a:t>
            </a:r>
            <a:endParaRPr lang="en-US" sz="2200" dirty="0"/>
          </a:p>
        </p:txBody>
      </p:sp>
      <p:sp>
        <p:nvSpPr>
          <p:cNvPr id="6" name="Text 3"/>
          <p:cNvSpPr/>
          <p:nvPr/>
        </p:nvSpPr>
        <p:spPr>
          <a:xfrm>
            <a:off x="6514624" y="2507933"/>
            <a:ext cx="7087553" cy="1829753"/>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Le modèle classique de l'engagement bénévole (long terme, structuré) évolue rapidement. Les jeunes recherchent des formats rapides, ludiques et digitaux. Ces tendances, encore émergentes, vont probablement s'installer durablement. Mieux vaut anticiper pour rester attractif.</a:t>
            </a:r>
            <a:endParaRPr lang="en-US" sz="1750" dirty="0"/>
          </a:p>
        </p:txBody>
      </p:sp>
      <p:sp>
        <p:nvSpPr>
          <p:cNvPr id="7" name="Shape 4"/>
          <p:cNvSpPr/>
          <p:nvPr/>
        </p:nvSpPr>
        <p:spPr>
          <a:xfrm>
            <a:off x="6280190" y="4798933"/>
            <a:ext cx="7556421" cy="2063234"/>
          </a:xfrm>
          <a:prstGeom prst="roundRect">
            <a:avLst>
              <a:gd name="adj" fmla="val 4617"/>
            </a:avLst>
          </a:prstGeom>
          <a:solidFill>
            <a:srgbClr val="31136C"/>
          </a:solidFill>
          <a:ln w="7620">
            <a:solidFill>
              <a:srgbClr val="4A2C85"/>
            </a:solidFill>
            <a:prstDash val="solid"/>
          </a:ln>
        </p:spPr>
      </p:sp>
      <p:sp>
        <p:nvSpPr>
          <p:cNvPr id="8" name="Text 5"/>
          <p:cNvSpPr/>
          <p:nvPr/>
        </p:nvSpPr>
        <p:spPr>
          <a:xfrm>
            <a:off x="6514624" y="5033367"/>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Prochaine étape</a:t>
            </a:r>
            <a:endParaRPr lang="en-US" sz="2200" dirty="0"/>
          </a:p>
        </p:txBody>
      </p:sp>
      <p:sp>
        <p:nvSpPr>
          <p:cNvPr id="9" name="Text 6"/>
          <p:cNvSpPr/>
          <p:nvPr/>
        </p:nvSpPr>
        <p:spPr>
          <a:xfrm>
            <a:off x="6514624" y="5523786"/>
            <a:ext cx="7087553" cy="1103948"/>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On intègre ces signaux faibles dans notre prochaine réunion stratégique, pour identifier les adaptations concrètes à notre offre de missions et nos modes de communication.</a:t>
            </a:r>
            <a:endParaRPr lang="en-US" sz="1750" dirty="0"/>
          </a:p>
        </p:txBody>
      </p:sp>
      <p:sp>
        <p:nvSpPr>
          <p:cNvPr id="10" name="Text 7"/>
          <p:cNvSpPr/>
          <p:nvPr/>
        </p:nvSpPr>
        <p:spPr>
          <a:xfrm>
            <a:off x="6280190" y="7117318"/>
            <a:ext cx="7556421" cy="378143"/>
          </a:xfrm>
          <a:prstGeom prst="rect">
            <a:avLst/>
          </a:prstGeom>
          <a:noFill/>
          <a:ln/>
        </p:spPr>
        <p:txBody>
          <a:bodyPr wrap="none" lIns="0" tIns="0" rIns="0" bIns="0" rtlCol="0" anchor="t"/>
          <a:lstStyle/>
          <a:p>
            <a:pPr algn="l" indent="0" marL="0">
              <a:lnSpc>
                <a:spcPts val="2850"/>
              </a:lnSpc>
              <a:buNone/>
            </a:pPr>
            <a:r>
              <a:rPr lang="en-US" sz="1750" b="1"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Conclusion</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096595" y="987504"/>
            <a:ext cx="7923609" cy="1089660"/>
          </a:xfrm>
          <a:prstGeom prst="rect">
            <a:avLst/>
          </a:prstGeom>
          <a:noFill/>
          <a:ln/>
        </p:spPr>
        <p:txBody>
          <a:bodyPr wrap="square" lIns="0" tIns="0" rIns="0" bIns="0" rtlCol="0" anchor="t"/>
          <a:lstStyle/>
          <a:p>
            <a:pPr algn="l" indent="0" marL="0">
              <a:lnSpc>
                <a:spcPts val="4250"/>
              </a:lnSpc>
              <a:buNone/>
            </a:pPr>
            <a:r>
              <a:rPr lang="en-US" sz="3400" dirty="0">
                <a:solidFill>
                  <a:srgbClr val="F2F0F4"/>
                </a:solidFill>
                <a:latin typeface="Montserrat" pitchFamily="34" charset="0"/>
                <a:ea typeface="Montserrat" pitchFamily="34" charset="-122"/>
                <a:cs typeface="Montserrat" pitchFamily="34" charset="-120"/>
              </a:rPr>
              <a:t>Liste de questions-types pour une veille automatisée</a:t>
            </a:r>
            <a:endParaRPr lang="en-US" sz="3400" dirty="0"/>
          </a:p>
        </p:txBody>
      </p:sp>
      <p:sp>
        <p:nvSpPr>
          <p:cNvPr id="4" name="Text 1"/>
          <p:cNvSpPr/>
          <p:nvPr/>
        </p:nvSpPr>
        <p:spPr>
          <a:xfrm>
            <a:off x="6096595" y="2338626"/>
            <a:ext cx="7923609" cy="278844"/>
          </a:xfrm>
          <a:prstGeom prst="rect">
            <a:avLst/>
          </a:prstGeom>
          <a:noFill/>
          <a:ln/>
        </p:spPr>
        <p:txBody>
          <a:bodyPr wrap="none" lIns="0" tIns="0" rIns="0" bIns="0" rtlCol="0" anchor="t"/>
          <a:lstStyle/>
          <a:p>
            <a:pPr algn="l" indent="0" marL="0">
              <a:lnSpc>
                <a:spcPts val="2150"/>
              </a:lnSpc>
              <a:buNone/>
            </a:pPr>
            <a:r>
              <a:rPr lang="en-US" sz="1350" b="1" dirty="0">
                <a:solidFill>
                  <a:srgbClr val="DCD7E5"/>
                </a:solidFill>
                <a:latin typeface="Heebo Light" pitchFamily="34" charset="0"/>
                <a:ea typeface="Heebo Light" pitchFamily="34" charset="-122"/>
                <a:cs typeface="Heebo Light" pitchFamily="34" charset="-120"/>
              </a:rPr>
              <a:t>LISTE DE QUESTIONS-TYPES POUR UNE VEILLE AUTOMATISÉE (PRÊTE À POSER À BARD)</a:t>
            </a:r>
            <a:endParaRPr lang="en-US" sz="1350" dirty="0"/>
          </a:p>
        </p:txBody>
      </p:sp>
      <p:sp>
        <p:nvSpPr>
          <p:cNvPr id="5" name="Shape 2"/>
          <p:cNvSpPr/>
          <p:nvPr/>
        </p:nvSpPr>
        <p:spPr>
          <a:xfrm>
            <a:off x="6096595" y="2813566"/>
            <a:ext cx="7923609" cy="4428411"/>
          </a:xfrm>
          <a:prstGeom prst="roundRect">
            <a:avLst>
              <a:gd name="adj" fmla="val 1654"/>
            </a:avLst>
          </a:prstGeom>
          <a:noFill/>
          <a:ln w="7620">
            <a:solidFill>
              <a:srgbClr val="FFFFFF">
                <a:alpha val="24000"/>
              </a:srgbClr>
            </a:solidFill>
            <a:prstDash val="solid"/>
          </a:ln>
        </p:spPr>
      </p:sp>
      <p:sp>
        <p:nvSpPr>
          <p:cNvPr id="6" name="Shape 3"/>
          <p:cNvSpPr/>
          <p:nvPr/>
        </p:nvSpPr>
        <p:spPr>
          <a:xfrm>
            <a:off x="6104215" y="2821186"/>
            <a:ext cx="7908369" cy="503158"/>
          </a:xfrm>
          <a:prstGeom prst="rect">
            <a:avLst/>
          </a:prstGeom>
          <a:solidFill>
            <a:srgbClr val="FFFFFF">
              <a:alpha val="4000"/>
            </a:srgbClr>
          </a:solidFill>
          <a:ln/>
        </p:spPr>
      </p:sp>
      <p:sp>
        <p:nvSpPr>
          <p:cNvPr id="7" name="Text 4"/>
          <p:cNvSpPr/>
          <p:nvPr/>
        </p:nvSpPr>
        <p:spPr>
          <a:xfrm>
            <a:off x="6278523" y="2933343"/>
            <a:ext cx="3601760" cy="278844"/>
          </a:xfrm>
          <a:prstGeom prst="rect">
            <a:avLst/>
          </a:prstGeom>
          <a:noFill/>
          <a:ln/>
        </p:spPr>
        <p:txBody>
          <a:bodyPr wrap="none" lIns="0" tIns="0" rIns="0" bIns="0" rtlCol="0" anchor="t"/>
          <a:lstStyle/>
          <a:p>
            <a:pPr algn="l" indent="0" marL="0">
              <a:lnSpc>
                <a:spcPts val="2150"/>
              </a:lnSpc>
              <a:buNone/>
            </a:pPr>
            <a:r>
              <a:rPr lang="en-US" sz="1350" b="1" dirty="0">
                <a:solidFill>
                  <a:srgbClr val="DCD7E5"/>
                </a:solidFill>
                <a:latin typeface="Heebo Light" pitchFamily="34" charset="0"/>
                <a:ea typeface="Heebo Light" pitchFamily="34" charset="-122"/>
                <a:cs typeface="Heebo Light" pitchFamily="34" charset="-120"/>
              </a:rPr>
              <a:t>Thème</a:t>
            </a:r>
            <a:endParaRPr lang="en-US" sz="1350" dirty="0"/>
          </a:p>
        </p:txBody>
      </p:sp>
      <p:sp>
        <p:nvSpPr>
          <p:cNvPr id="8" name="Text 5"/>
          <p:cNvSpPr/>
          <p:nvPr/>
        </p:nvSpPr>
        <p:spPr>
          <a:xfrm>
            <a:off x="10236518" y="2933343"/>
            <a:ext cx="3601760" cy="278844"/>
          </a:xfrm>
          <a:prstGeom prst="rect">
            <a:avLst/>
          </a:prstGeom>
          <a:noFill/>
          <a:ln/>
        </p:spPr>
        <p:txBody>
          <a:bodyPr wrap="none" lIns="0" tIns="0" rIns="0" bIns="0" rtlCol="0" anchor="t"/>
          <a:lstStyle/>
          <a:p>
            <a:pPr algn="l" indent="0" marL="0">
              <a:lnSpc>
                <a:spcPts val="2150"/>
              </a:lnSpc>
              <a:buNone/>
            </a:pPr>
            <a:r>
              <a:rPr lang="en-US" sz="1350" b="1" dirty="0">
                <a:solidFill>
                  <a:srgbClr val="DCD7E5"/>
                </a:solidFill>
                <a:latin typeface="Heebo Light" pitchFamily="34" charset="0"/>
                <a:ea typeface="Heebo Light" pitchFamily="34" charset="-122"/>
                <a:cs typeface="Heebo Light" pitchFamily="34" charset="-120"/>
              </a:rPr>
              <a:t>Question type à poser à Bard chaque semaine</a:t>
            </a:r>
            <a:endParaRPr lang="en-US" sz="1350" dirty="0"/>
          </a:p>
        </p:txBody>
      </p:sp>
      <p:sp>
        <p:nvSpPr>
          <p:cNvPr id="9" name="Shape 6"/>
          <p:cNvSpPr/>
          <p:nvPr/>
        </p:nvSpPr>
        <p:spPr>
          <a:xfrm>
            <a:off x="6104215" y="3324344"/>
            <a:ext cx="7908369" cy="782003"/>
          </a:xfrm>
          <a:prstGeom prst="rect">
            <a:avLst/>
          </a:prstGeom>
          <a:solidFill>
            <a:srgbClr val="000000">
              <a:alpha val="4000"/>
            </a:srgbClr>
          </a:solidFill>
          <a:ln/>
        </p:spPr>
      </p:sp>
      <p:sp>
        <p:nvSpPr>
          <p:cNvPr id="10" name="Text 7"/>
          <p:cNvSpPr/>
          <p:nvPr/>
        </p:nvSpPr>
        <p:spPr>
          <a:xfrm>
            <a:off x="6278523" y="3436501"/>
            <a:ext cx="3601760" cy="278844"/>
          </a:xfrm>
          <a:prstGeom prst="rect">
            <a:avLst/>
          </a:prstGeom>
          <a:noFill/>
          <a:ln/>
        </p:spPr>
        <p:txBody>
          <a:bodyPr wrap="none" lIns="0" tIns="0" rIns="0" bIns="0" rtlCol="0" anchor="t"/>
          <a:lstStyle/>
          <a:p>
            <a:pPr algn="l" indent="0" marL="0">
              <a:lnSpc>
                <a:spcPts val="2150"/>
              </a:lnSpc>
              <a:buNone/>
            </a:pPr>
            <a:r>
              <a:rPr lang="en-US" sz="1350" dirty="0">
                <a:solidFill>
                  <a:srgbClr val="DCD7E5"/>
                </a:solidFill>
                <a:latin typeface="Heebo Light" pitchFamily="34" charset="0"/>
                <a:ea typeface="Heebo Light" pitchFamily="34" charset="-122"/>
                <a:cs typeface="Heebo Light" pitchFamily="34" charset="-120"/>
              </a:rPr>
              <a:t>Financements</a:t>
            </a:r>
            <a:endParaRPr lang="en-US" sz="1350" dirty="0"/>
          </a:p>
        </p:txBody>
      </p:sp>
      <p:sp>
        <p:nvSpPr>
          <p:cNvPr id="11" name="Text 8"/>
          <p:cNvSpPr/>
          <p:nvPr/>
        </p:nvSpPr>
        <p:spPr>
          <a:xfrm>
            <a:off x="10236518" y="3436501"/>
            <a:ext cx="3601760" cy="557689"/>
          </a:xfrm>
          <a:prstGeom prst="rect">
            <a:avLst/>
          </a:prstGeom>
          <a:noFill/>
          <a:ln/>
        </p:spPr>
        <p:txBody>
          <a:bodyPr wrap="square" lIns="0" tIns="0" rIns="0" bIns="0" rtlCol="0" anchor="t"/>
          <a:lstStyle/>
          <a:p>
            <a:pPr algn="l" indent="0" marL="0">
              <a:lnSpc>
                <a:spcPts val="2150"/>
              </a:lnSpc>
              <a:buNone/>
            </a:pPr>
            <a:r>
              <a:rPr lang="en-US" sz="1350" dirty="0">
                <a:solidFill>
                  <a:srgbClr val="DCD7E5"/>
                </a:solidFill>
                <a:latin typeface="Heebo Light" pitchFamily="34" charset="0"/>
                <a:ea typeface="Heebo Light" pitchFamily="34" charset="-122"/>
                <a:cs typeface="Heebo Light" pitchFamily="34" charset="-120"/>
              </a:rPr>
              <a:t>« Quels nouveaux appels à projets associatifs ont été publiés cette semaine ? »</a:t>
            </a:r>
            <a:endParaRPr lang="en-US" sz="1350" dirty="0"/>
          </a:p>
        </p:txBody>
      </p:sp>
      <p:sp>
        <p:nvSpPr>
          <p:cNvPr id="12" name="Shape 9"/>
          <p:cNvSpPr/>
          <p:nvPr/>
        </p:nvSpPr>
        <p:spPr>
          <a:xfrm>
            <a:off x="6104215" y="4106347"/>
            <a:ext cx="7908369" cy="782003"/>
          </a:xfrm>
          <a:prstGeom prst="rect">
            <a:avLst/>
          </a:prstGeom>
          <a:solidFill>
            <a:srgbClr val="FFFFFF">
              <a:alpha val="4000"/>
            </a:srgbClr>
          </a:solidFill>
          <a:ln/>
        </p:spPr>
      </p:sp>
      <p:sp>
        <p:nvSpPr>
          <p:cNvPr id="13" name="Text 10"/>
          <p:cNvSpPr/>
          <p:nvPr/>
        </p:nvSpPr>
        <p:spPr>
          <a:xfrm>
            <a:off x="6278523" y="4218503"/>
            <a:ext cx="3601760" cy="278844"/>
          </a:xfrm>
          <a:prstGeom prst="rect">
            <a:avLst/>
          </a:prstGeom>
          <a:noFill/>
          <a:ln/>
        </p:spPr>
        <p:txBody>
          <a:bodyPr wrap="none" lIns="0" tIns="0" rIns="0" bIns="0" rtlCol="0" anchor="t"/>
          <a:lstStyle/>
          <a:p>
            <a:pPr algn="l" indent="0" marL="0">
              <a:lnSpc>
                <a:spcPts val="2150"/>
              </a:lnSpc>
              <a:buNone/>
            </a:pPr>
            <a:r>
              <a:rPr lang="en-US" sz="1350" dirty="0">
                <a:solidFill>
                  <a:srgbClr val="DCD7E5"/>
                </a:solidFill>
                <a:latin typeface="Heebo Light" pitchFamily="34" charset="0"/>
                <a:ea typeface="Heebo Light" pitchFamily="34" charset="-122"/>
                <a:cs typeface="Heebo Light" pitchFamily="34" charset="-120"/>
              </a:rPr>
              <a:t>Mobilisation</a:t>
            </a:r>
            <a:endParaRPr lang="en-US" sz="1350" dirty="0"/>
          </a:p>
        </p:txBody>
      </p:sp>
      <p:sp>
        <p:nvSpPr>
          <p:cNvPr id="14" name="Text 11"/>
          <p:cNvSpPr/>
          <p:nvPr/>
        </p:nvSpPr>
        <p:spPr>
          <a:xfrm>
            <a:off x="10236518" y="4218503"/>
            <a:ext cx="3601760" cy="557689"/>
          </a:xfrm>
          <a:prstGeom prst="rect">
            <a:avLst/>
          </a:prstGeom>
          <a:noFill/>
          <a:ln/>
        </p:spPr>
        <p:txBody>
          <a:bodyPr wrap="square" lIns="0" tIns="0" rIns="0" bIns="0" rtlCol="0" anchor="t"/>
          <a:lstStyle/>
          <a:p>
            <a:pPr algn="l" indent="0" marL="0">
              <a:lnSpc>
                <a:spcPts val="2150"/>
              </a:lnSpc>
              <a:buNone/>
            </a:pPr>
            <a:r>
              <a:rPr lang="en-US" sz="1350" dirty="0">
                <a:solidFill>
                  <a:srgbClr val="DCD7E5"/>
                </a:solidFill>
                <a:latin typeface="Heebo Light" pitchFamily="34" charset="0"/>
                <a:ea typeface="Heebo Light" pitchFamily="34" charset="-122"/>
                <a:cs typeface="Heebo Light" pitchFamily="34" charset="-120"/>
              </a:rPr>
              <a:t>« Quelles sont les nouvelles pratiques d'engagement bénévole chez les jeunes ? »</a:t>
            </a:r>
            <a:endParaRPr lang="en-US" sz="1350" dirty="0"/>
          </a:p>
        </p:txBody>
      </p:sp>
      <p:sp>
        <p:nvSpPr>
          <p:cNvPr id="15" name="Shape 12"/>
          <p:cNvSpPr/>
          <p:nvPr/>
        </p:nvSpPr>
        <p:spPr>
          <a:xfrm>
            <a:off x="6104215" y="4888349"/>
            <a:ext cx="7908369" cy="782003"/>
          </a:xfrm>
          <a:prstGeom prst="rect">
            <a:avLst/>
          </a:prstGeom>
          <a:solidFill>
            <a:srgbClr val="000000">
              <a:alpha val="4000"/>
            </a:srgbClr>
          </a:solidFill>
          <a:ln/>
        </p:spPr>
      </p:sp>
      <p:sp>
        <p:nvSpPr>
          <p:cNvPr id="16" name="Text 13"/>
          <p:cNvSpPr/>
          <p:nvPr/>
        </p:nvSpPr>
        <p:spPr>
          <a:xfrm>
            <a:off x="6278523" y="5000506"/>
            <a:ext cx="3601760" cy="278844"/>
          </a:xfrm>
          <a:prstGeom prst="rect">
            <a:avLst/>
          </a:prstGeom>
          <a:noFill/>
          <a:ln/>
        </p:spPr>
        <p:txBody>
          <a:bodyPr wrap="none" lIns="0" tIns="0" rIns="0" bIns="0" rtlCol="0" anchor="t"/>
          <a:lstStyle/>
          <a:p>
            <a:pPr algn="l" indent="0" marL="0">
              <a:lnSpc>
                <a:spcPts val="2150"/>
              </a:lnSpc>
              <a:buNone/>
            </a:pPr>
            <a:r>
              <a:rPr lang="en-US" sz="1350" dirty="0">
                <a:solidFill>
                  <a:srgbClr val="DCD7E5"/>
                </a:solidFill>
                <a:latin typeface="Heebo Light" pitchFamily="34" charset="0"/>
                <a:ea typeface="Heebo Light" pitchFamily="34" charset="-122"/>
                <a:cs typeface="Heebo Light" pitchFamily="34" charset="-120"/>
              </a:rPr>
              <a:t>Donateurs</a:t>
            </a:r>
            <a:endParaRPr lang="en-US" sz="1350" dirty="0"/>
          </a:p>
        </p:txBody>
      </p:sp>
      <p:sp>
        <p:nvSpPr>
          <p:cNvPr id="17" name="Text 14"/>
          <p:cNvSpPr/>
          <p:nvPr/>
        </p:nvSpPr>
        <p:spPr>
          <a:xfrm>
            <a:off x="10236518" y="5000506"/>
            <a:ext cx="3601760" cy="557689"/>
          </a:xfrm>
          <a:prstGeom prst="rect">
            <a:avLst/>
          </a:prstGeom>
          <a:noFill/>
          <a:ln/>
        </p:spPr>
        <p:txBody>
          <a:bodyPr wrap="square" lIns="0" tIns="0" rIns="0" bIns="0" rtlCol="0" anchor="t"/>
          <a:lstStyle/>
          <a:p>
            <a:pPr algn="l" indent="0" marL="0">
              <a:lnSpc>
                <a:spcPts val="2150"/>
              </a:lnSpc>
              <a:buNone/>
            </a:pPr>
            <a:r>
              <a:rPr lang="en-US" sz="1350" dirty="0">
                <a:solidFill>
                  <a:srgbClr val="DCD7E5"/>
                </a:solidFill>
                <a:latin typeface="Heebo Light" pitchFamily="34" charset="0"/>
                <a:ea typeface="Heebo Light" pitchFamily="34" charset="-122"/>
                <a:cs typeface="Heebo Light" pitchFamily="34" charset="-120"/>
              </a:rPr>
              <a:t>« Quelles tendances émergent dans la relation entre associations et donateurs ? »</a:t>
            </a:r>
            <a:endParaRPr lang="en-US" sz="1350" dirty="0"/>
          </a:p>
        </p:txBody>
      </p:sp>
      <p:sp>
        <p:nvSpPr>
          <p:cNvPr id="18" name="Shape 15"/>
          <p:cNvSpPr/>
          <p:nvPr/>
        </p:nvSpPr>
        <p:spPr>
          <a:xfrm>
            <a:off x="6104215" y="5670352"/>
            <a:ext cx="7908369" cy="782003"/>
          </a:xfrm>
          <a:prstGeom prst="rect">
            <a:avLst/>
          </a:prstGeom>
          <a:solidFill>
            <a:srgbClr val="FFFFFF">
              <a:alpha val="4000"/>
            </a:srgbClr>
          </a:solidFill>
          <a:ln/>
        </p:spPr>
      </p:sp>
      <p:sp>
        <p:nvSpPr>
          <p:cNvPr id="19" name="Text 16"/>
          <p:cNvSpPr/>
          <p:nvPr/>
        </p:nvSpPr>
        <p:spPr>
          <a:xfrm>
            <a:off x="6278523" y="5782508"/>
            <a:ext cx="3601760" cy="278844"/>
          </a:xfrm>
          <a:prstGeom prst="rect">
            <a:avLst/>
          </a:prstGeom>
          <a:noFill/>
          <a:ln/>
        </p:spPr>
        <p:txBody>
          <a:bodyPr wrap="none" lIns="0" tIns="0" rIns="0" bIns="0" rtlCol="0" anchor="t"/>
          <a:lstStyle/>
          <a:p>
            <a:pPr algn="l" indent="0" marL="0">
              <a:lnSpc>
                <a:spcPts val="2150"/>
              </a:lnSpc>
              <a:buNone/>
            </a:pPr>
            <a:r>
              <a:rPr lang="en-US" sz="1350" dirty="0">
                <a:solidFill>
                  <a:srgbClr val="DCD7E5"/>
                </a:solidFill>
                <a:latin typeface="Heebo Light" pitchFamily="34" charset="0"/>
                <a:ea typeface="Heebo Light" pitchFamily="34" charset="-122"/>
                <a:cs typeface="Heebo Light" pitchFamily="34" charset="-120"/>
              </a:rPr>
              <a:t>Communication</a:t>
            </a:r>
            <a:endParaRPr lang="en-US" sz="1350" dirty="0"/>
          </a:p>
        </p:txBody>
      </p:sp>
      <p:sp>
        <p:nvSpPr>
          <p:cNvPr id="20" name="Text 17"/>
          <p:cNvSpPr/>
          <p:nvPr/>
        </p:nvSpPr>
        <p:spPr>
          <a:xfrm>
            <a:off x="10236518" y="5782508"/>
            <a:ext cx="3601760" cy="557689"/>
          </a:xfrm>
          <a:prstGeom prst="rect">
            <a:avLst/>
          </a:prstGeom>
          <a:noFill/>
          <a:ln/>
        </p:spPr>
        <p:txBody>
          <a:bodyPr wrap="square" lIns="0" tIns="0" rIns="0" bIns="0" rtlCol="0" anchor="t"/>
          <a:lstStyle/>
          <a:p>
            <a:pPr algn="l" indent="0" marL="0">
              <a:lnSpc>
                <a:spcPts val="2150"/>
              </a:lnSpc>
              <a:buNone/>
            </a:pPr>
            <a:r>
              <a:rPr lang="en-US" sz="1350" dirty="0">
                <a:solidFill>
                  <a:srgbClr val="DCD7E5"/>
                </a:solidFill>
                <a:latin typeface="Heebo Light" pitchFamily="34" charset="0"/>
                <a:ea typeface="Heebo Light" pitchFamily="34" charset="-122"/>
                <a:cs typeface="Heebo Light" pitchFamily="34" charset="-120"/>
              </a:rPr>
              <a:t>« Quelles sont les tendances 2025 pour la communication digitale des associations ? »</a:t>
            </a:r>
            <a:endParaRPr lang="en-US" sz="1350" dirty="0"/>
          </a:p>
        </p:txBody>
      </p:sp>
      <p:sp>
        <p:nvSpPr>
          <p:cNvPr id="21" name="Shape 18"/>
          <p:cNvSpPr/>
          <p:nvPr/>
        </p:nvSpPr>
        <p:spPr>
          <a:xfrm>
            <a:off x="6104215" y="6452354"/>
            <a:ext cx="7908369" cy="782003"/>
          </a:xfrm>
          <a:prstGeom prst="rect">
            <a:avLst/>
          </a:prstGeom>
          <a:solidFill>
            <a:srgbClr val="000000">
              <a:alpha val="4000"/>
            </a:srgbClr>
          </a:solidFill>
          <a:ln/>
        </p:spPr>
      </p:sp>
      <p:sp>
        <p:nvSpPr>
          <p:cNvPr id="22" name="Text 19"/>
          <p:cNvSpPr/>
          <p:nvPr/>
        </p:nvSpPr>
        <p:spPr>
          <a:xfrm>
            <a:off x="6278523" y="6564511"/>
            <a:ext cx="3601760" cy="278844"/>
          </a:xfrm>
          <a:prstGeom prst="rect">
            <a:avLst/>
          </a:prstGeom>
          <a:noFill/>
          <a:ln/>
        </p:spPr>
        <p:txBody>
          <a:bodyPr wrap="none" lIns="0" tIns="0" rIns="0" bIns="0" rtlCol="0" anchor="t"/>
          <a:lstStyle/>
          <a:p>
            <a:pPr algn="l" indent="0" marL="0">
              <a:lnSpc>
                <a:spcPts val="2150"/>
              </a:lnSpc>
              <a:buNone/>
            </a:pPr>
            <a:r>
              <a:rPr lang="en-US" sz="1350" dirty="0">
                <a:solidFill>
                  <a:srgbClr val="DCD7E5"/>
                </a:solidFill>
                <a:latin typeface="Heebo Light" pitchFamily="34" charset="0"/>
                <a:ea typeface="Heebo Light" pitchFamily="34" charset="-122"/>
                <a:cs typeface="Heebo Light" pitchFamily="34" charset="-120"/>
              </a:rPr>
              <a:t>Innovations numériques</a:t>
            </a:r>
            <a:endParaRPr lang="en-US" sz="1350" dirty="0"/>
          </a:p>
        </p:txBody>
      </p:sp>
      <p:sp>
        <p:nvSpPr>
          <p:cNvPr id="23" name="Text 20"/>
          <p:cNvSpPr/>
          <p:nvPr/>
        </p:nvSpPr>
        <p:spPr>
          <a:xfrm>
            <a:off x="10236518" y="6564511"/>
            <a:ext cx="3601760" cy="557689"/>
          </a:xfrm>
          <a:prstGeom prst="rect">
            <a:avLst/>
          </a:prstGeom>
          <a:noFill/>
          <a:ln/>
        </p:spPr>
        <p:txBody>
          <a:bodyPr wrap="square" lIns="0" tIns="0" rIns="0" bIns="0" rtlCol="0" anchor="t"/>
          <a:lstStyle/>
          <a:p>
            <a:pPr algn="l" indent="0" marL="0">
              <a:lnSpc>
                <a:spcPts val="2150"/>
              </a:lnSpc>
              <a:buNone/>
            </a:pPr>
            <a:r>
              <a:rPr lang="en-US" sz="1350" dirty="0">
                <a:solidFill>
                  <a:srgbClr val="DCD7E5"/>
                </a:solidFill>
                <a:latin typeface="Heebo Light" pitchFamily="34" charset="0"/>
                <a:ea typeface="Heebo Light" pitchFamily="34" charset="-122"/>
                <a:cs typeface="Heebo Light" pitchFamily="34" charset="-120"/>
              </a:rPr>
              <a:t>« Quels nouveaux outils numériques intéressent les associations en 2025 ? »</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436376"/>
            <a:ext cx="7556421" cy="1417558"/>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Astuce ChatGPT pour booster votre synthèse</a:t>
            </a:r>
            <a:endParaRPr lang="en-US" sz="4450" dirty="0"/>
          </a:p>
        </p:txBody>
      </p:sp>
      <p:sp>
        <p:nvSpPr>
          <p:cNvPr id="4" name="Text 1"/>
          <p:cNvSpPr/>
          <p:nvPr/>
        </p:nvSpPr>
        <p:spPr>
          <a:xfrm>
            <a:off x="6620351" y="4449247"/>
            <a:ext cx="7216259"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Prompt recommandé : « Peux-tu analyser ces 5 articles sur l'engagement bénévole et me dire quels sont les signaux faibles détectés ? Classe-les par pertinence pour une association locale. »</a:t>
            </a:r>
            <a:endParaRPr lang="en-US" sz="1750" dirty="0"/>
          </a:p>
        </p:txBody>
      </p:sp>
      <p:sp>
        <p:nvSpPr>
          <p:cNvPr id="5" name="Shape 2"/>
          <p:cNvSpPr/>
          <p:nvPr/>
        </p:nvSpPr>
        <p:spPr>
          <a:xfrm>
            <a:off x="6280190" y="4194096"/>
            <a:ext cx="30480" cy="1599009"/>
          </a:xfrm>
          <a:prstGeom prst="rect">
            <a:avLst/>
          </a:prstGeom>
          <a:solidFill>
            <a:srgbClr val="481C9E"/>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9354" y="431840"/>
            <a:ext cx="7371040" cy="490538"/>
          </a:xfrm>
          <a:prstGeom prst="rect">
            <a:avLst/>
          </a:prstGeom>
          <a:noFill/>
          <a:ln/>
        </p:spPr>
        <p:txBody>
          <a:bodyPr wrap="none" lIns="0" tIns="0" rIns="0" bIns="0" rtlCol="0" anchor="t"/>
          <a:lstStyle/>
          <a:p>
            <a:pPr algn="l" indent="0" marL="0">
              <a:lnSpc>
                <a:spcPts val="3850"/>
              </a:lnSpc>
              <a:buNone/>
            </a:pPr>
            <a:r>
              <a:rPr lang="en-US" sz="3050" dirty="0">
                <a:solidFill>
                  <a:srgbClr val="F2F0F4"/>
                </a:solidFill>
                <a:latin typeface="Montserrat" pitchFamily="34" charset="0"/>
                <a:ea typeface="Montserrat" pitchFamily="34" charset="-122"/>
                <a:cs typeface="Montserrat" pitchFamily="34" charset="-120"/>
              </a:rPr>
              <a:t>Outils recommandés pour cette veille</a:t>
            </a:r>
            <a:endParaRPr lang="en-US" sz="3050" dirty="0"/>
          </a:p>
        </p:txBody>
      </p:sp>
      <p:pic>
        <p:nvPicPr>
          <p:cNvPr id="3" name="Image 0" descr="preencoded.png">    </p:cNvPr>
          <p:cNvPicPr>
            <a:picLocks noChangeAspect="1"/>
          </p:cNvPicPr>
          <p:nvPr/>
        </p:nvPicPr>
        <p:blipFill>
          <a:blip r:embed="rId1"/>
          <a:stretch>
            <a:fillRect/>
          </a:stretch>
        </p:blipFill>
        <p:spPr>
          <a:xfrm>
            <a:off x="549354" y="1263610"/>
            <a:ext cx="392430" cy="392430"/>
          </a:xfrm>
          <a:prstGeom prst="rect">
            <a:avLst/>
          </a:prstGeom>
        </p:spPr>
      </p:pic>
      <p:sp>
        <p:nvSpPr>
          <p:cNvPr id="4" name="Text 1"/>
          <p:cNvSpPr/>
          <p:nvPr/>
        </p:nvSpPr>
        <p:spPr>
          <a:xfrm>
            <a:off x="1098709" y="1236226"/>
            <a:ext cx="1962150" cy="245269"/>
          </a:xfrm>
          <a:prstGeom prst="rect">
            <a:avLst/>
          </a:prstGeom>
          <a:noFill/>
          <a:ln/>
        </p:spPr>
        <p:txBody>
          <a:bodyPr wrap="none" lIns="0" tIns="0" rIns="0" bIns="0" rtlCol="0" anchor="t"/>
          <a:lstStyle/>
          <a:p>
            <a:pPr algn="l" indent="0" marL="0">
              <a:lnSpc>
                <a:spcPts val="1900"/>
              </a:lnSpc>
              <a:buNone/>
            </a:pPr>
            <a:r>
              <a:rPr lang="en-US" sz="1500" dirty="0">
                <a:solidFill>
                  <a:srgbClr val="DCD7E5"/>
                </a:solidFill>
                <a:latin typeface="Montserrat" pitchFamily="34" charset="0"/>
                <a:ea typeface="Montserrat" pitchFamily="34" charset="-122"/>
                <a:cs typeface="Montserrat" pitchFamily="34" charset="-120"/>
              </a:rPr>
              <a:t>Google Bard</a:t>
            </a:r>
            <a:endParaRPr lang="en-US" sz="1500" dirty="0"/>
          </a:p>
        </p:txBody>
      </p:sp>
      <p:sp>
        <p:nvSpPr>
          <p:cNvPr id="5" name="Text 2"/>
          <p:cNvSpPr/>
          <p:nvPr/>
        </p:nvSpPr>
        <p:spPr>
          <a:xfrm>
            <a:off x="1098709" y="1575673"/>
            <a:ext cx="12982337" cy="250984"/>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Recherche et surveillance temps réel</a:t>
            </a:r>
            <a:endParaRPr lang="en-US" sz="1200" dirty="0"/>
          </a:p>
        </p:txBody>
      </p:sp>
      <p:sp>
        <p:nvSpPr>
          <p:cNvPr id="6" name="Text 3"/>
          <p:cNvSpPr/>
          <p:nvPr/>
        </p:nvSpPr>
        <p:spPr>
          <a:xfrm>
            <a:off x="1098709" y="1920835"/>
            <a:ext cx="12982337" cy="250984"/>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Niveau technique requis: Très facile</a:t>
            </a:r>
            <a:endParaRPr lang="en-US" sz="1200" dirty="0"/>
          </a:p>
        </p:txBody>
      </p:sp>
      <p:pic>
        <p:nvPicPr>
          <p:cNvPr id="7" name="Image 1" descr="preencoded.png">    </p:cNvPr>
          <p:cNvPicPr>
            <a:picLocks noChangeAspect="1"/>
          </p:cNvPicPr>
          <p:nvPr/>
        </p:nvPicPr>
        <p:blipFill>
          <a:blip r:embed="rId2"/>
          <a:stretch>
            <a:fillRect/>
          </a:stretch>
        </p:blipFill>
        <p:spPr>
          <a:xfrm>
            <a:off x="549354" y="2670096"/>
            <a:ext cx="392430" cy="392430"/>
          </a:xfrm>
          <a:prstGeom prst="rect">
            <a:avLst/>
          </a:prstGeom>
        </p:spPr>
      </p:pic>
      <p:sp>
        <p:nvSpPr>
          <p:cNvPr id="8" name="Text 4"/>
          <p:cNvSpPr/>
          <p:nvPr/>
        </p:nvSpPr>
        <p:spPr>
          <a:xfrm>
            <a:off x="1098709" y="2642711"/>
            <a:ext cx="1962150" cy="245269"/>
          </a:xfrm>
          <a:prstGeom prst="rect">
            <a:avLst/>
          </a:prstGeom>
          <a:noFill/>
          <a:ln/>
        </p:spPr>
        <p:txBody>
          <a:bodyPr wrap="none" lIns="0" tIns="0" rIns="0" bIns="0" rtlCol="0" anchor="t"/>
          <a:lstStyle/>
          <a:p>
            <a:pPr algn="l" indent="0" marL="0">
              <a:lnSpc>
                <a:spcPts val="1900"/>
              </a:lnSpc>
              <a:buNone/>
            </a:pPr>
            <a:r>
              <a:rPr lang="en-US" sz="1500" dirty="0">
                <a:solidFill>
                  <a:srgbClr val="DCD7E5"/>
                </a:solidFill>
                <a:latin typeface="Montserrat" pitchFamily="34" charset="0"/>
                <a:ea typeface="Montserrat" pitchFamily="34" charset="-122"/>
                <a:cs typeface="Montserrat" pitchFamily="34" charset="-120"/>
              </a:rPr>
              <a:t>ChatGPT</a:t>
            </a:r>
            <a:endParaRPr lang="en-US" sz="1500" dirty="0"/>
          </a:p>
        </p:txBody>
      </p:sp>
      <p:sp>
        <p:nvSpPr>
          <p:cNvPr id="9" name="Text 5"/>
          <p:cNvSpPr/>
          <p:nvPr/>
        </p:nvSpPr>
        <p:spPr>
          <a:xfrm>
            <a:off x="1098709" y="2982158"/>
            <a:ext cx="12982337" cy="250984"/>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Synthèse et analyse</a:t>
            </a:r>
            <a:endParaRPr lang="en-US" sz="1200" dirty="0"/>
          </a:p>
        </p:txBody>
      </p:sp>
      <p:sp>
        <p:nvSpPr>
          <p:cNvPr id="10" name="Text 6"/>
          <p:cNvSpPr/>
          <p:nvPr/>
        </p:nvSpPr>
        <p:spPr>
          <a:xfrm>
            <a:off x="1098709" y="3327321"/>
            <a:ext cx="12982337" cy="250984"/>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Niveau technique requis: Facile</a:t>
            </a:r>
            <a:endParaRPr lang="en-US" sz="1200" dirty="0"/>
          </a:p>
        </p:txBody>
      </p:sp>
      <p:pic>
        <p:nvPicPr>
          <p:cNvPr id="11" name="Image 2" descr="preencoded.png">    </p:cNvPr>
          <p:cNvPicPr>
            <a:picLocks noChangeAspect="1"/>
          </p:cNvPicPr>
          <p:nvPr/>
        </p:nvPicPr>
        <p:blipFill>
          <a:blip r:embed="rId3"/>
          <a:stretch>
            <a:fillRect/>
          </a:stretch>
        </p:blipFill>
        <p:spPr>
          <a:xfrm>
            <a:off x="549354" y="4076581"/>
            <a:ext cx="392430" cy="392430"/>
          </a:xfrm>
          <a:prstGeom prst="rect">
            <a:avLst/>
          </a:prstGeom>
        </p:spPr>
      </p:pic>
      <p:sp>
        <p:nvSpPr>
          <p:cNvPr id="12" name="Text 7"/>
          <p:cNvSpPr/>
          <p:nvPr/>
        </p:nvSpPr>
        <p:spPr>
          <a:xfrm>
            <a:off x="1098709" y="4049197"/>
            <a:ext cx="1962150" cy="245269"/>
          </a:xfrm>
          <a:prstGeom prst="rect">
            <a:avLst/>
          </a:prstGeom>
          <a:noFill/>
          <a:ln/>
        </p:spPr>
        <p:txBody>
          <a:bodyPr wrap="none" lIns="0" tIns="0" rIns="0" bIns="0" rtlCol="0" anchor="t"/>
          <a:lstStyle/>
          <a:p>
            <a:pPr algn="l" indent="0" marL="0">
              <a:lnSpc>
                <a:spcPts val="1900"/>
              </a:lnSpc>
              <a:buNone/>
            </a:pPr>
            <a:r>
              <a:rPr lang="en-US" sz="1500" dirty="0">
                <a:solidFill>
                  <a:srgbClr val="DCD7E5"/>
                </a:solidFill>
                <a:latin typeface="Montserrat" pitchFamily="34" charset="0"/>
                <a:ea typeface="Montserrat" pitchFamily="34" charset="-122"/>
                <a:cs typeface="Montserrat" pitchFamily="34" charset="-120"/>
              </a:rPr>
              <a:t>Feedly avec Leo</a:t>
            </a:r>
            <a:endParaRPr lang="en-US" sz="1500" dirty="0"/>
          </a:p>
        </p:txBody>
      </p:sp>
      <p:sp>
        <p:nvSpPr>
          <p:cNvPr id="13" name="Text 8"/>
          <p:cNvSpPr/>
          <p:nvPr/>
        </p:nvSpPr>
        <p:spPr>
          <a:xfrm>
            <a:off x="1098709" y="4388644"/>
            <a:ext cx="12982337" cy="250984"/>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Veille thématique automatisée</a:t>
            </a:r>
            <a:endParaRPr lang="en-US" sz="1200" dirty="0"/>
          </a:p>
        </p:txBody>
      </p:sp>
      <p:sp>
        <p:nvSpPr>
          <p:cNvPr id="14" name="Text 9"/>
          <p:cNvSpPr/>
          <p:nvPr/>
        </p:nvSpPr>
        <p:spPr>
          <a:xfrm>
            <a:off x="1098709" y="4733806"/>
            <a:ext cx="12982337" cy="250984"/>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Niveau technique requis: Moyen</a:t>
            </a:r>
            <a:endParaRPr lang="en-US" sz="1200" dirty="0"/>
          </a:p>
        </p:txBody>
      </p:sp>
      <p:pic>
        <p:nvPicPr>
          <p:cNvPr id="15" name="Image 3" descr="preencoded.png">    </p:cNvPr>
          <p:cNvPicPr>
            <a:picLocks noChangeAspect="1"/>
          </p:cNvPicPr>
          <p:nvPr/>
        </p:nvPicPr>
        <p:blipFill>
          <a:blip r:embed="rId4"/>
          <a:stretch>
            <a:fillRect/>
          </a:stretch>
        </p:blipFill>
        <p:spPr>
          <a:xfrm>
            <a:off x="549354" y="5483066"/>
            <a:ext cx="392430" cy="392430"/>
          </a:xfrm>
          <a:prstGeom prst="rect">
            <a:avLst/>
          </a:prstGeom>
        </p:spPr>
      </p:pic>
      <p:sp>
        <p:nvSpPr>
          <p:cNvPr id="16" name="Text 10"/>
          <p:cNvSpPr/>
          <p:nvPr/>
        </p:nvSpPr>
        <p:spPr>
          <a:xfrm>
            <a:off x="1098709" y="5455682"/>
            <a:ext cx="1962150" cy="245269"/>
          </a:xfrm>
          <a:prstGeom prst="rect">
            <a:avLst/>
          </a:prstGeom>
          <a:noFill/>
          <a:ln/>
        </p:spPr>
        <p:txBody>
          <a:bodyPr wrap="none" lIns="0" tIns="0" rIns="0" bIns="0" rtlCol="0" anchor="t"/>
          <a:lstStyle/>
          <a:p>
            <a:pPr algn="l" indent="0" marL="0">
              <a:lnSpc>
                <a:spcPts val="1900"/>
              </a:lnSpc>
              <a:buNone/>
            </a:pPr>
            <a:r>
              <a:rPr lang="en-US" sz="1500" dirty="0">
                <a:solidFill>
                  <a:srgbClr val="DCD7E5"/>
                </a:solidFill>
                <a:latin typeface="Montserrat" pitchFamily="34" charset="0"/>
                <a:ea typeface="Montserrat" pitchFamily="34" charset="-122"/>
                <a:cs typeface="Montserrat" pitchFamily="34" charset="-120"/>
              </a:rPr>
              <a:t>Talkwalker</a:t>
            </a:r>
            <a:endParaRPr lang="en-US" sz="1500" dirty="0"/>
          </a:p>
        </p:txBody>
      </p:sp>
      <p:sp>
        <p:nvSpPr>
          <p:cNvPr id="17" name="Text 11"/>
          <p:cNvSpPr/>
          <p:nvPr/>
        </p:nvSpPr>
        <p:spPr>
          <a:xfrm>
            <a:off x="1098709" y="5795129"/>
            <a:ext cx="12982337" cy="250984"/>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Veille social media</a:t>
            </a:r>
            <a:endParaRPr lang="en-US" sz="1200" dirty="0"/>
          </a:p>
        </p:txBody>
      </p:sp>
      <p:sp>
        <p:nvSpPr>
          <p:cNvPr id="18" name="Text 12"/>
          <p:cNvSpPr/>
          <p:nvPr/>
        </p:nvSpPr>
        <p:spPr>
          <a:xfrm>
            <a:off x="1098709" y="6140291"/>
            <a:ext cx="12982337" cy="250984"/>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Niveau technique requis: Moyen</a:t>
            </a:r>
            <a:endParaRPr lang="en-US" sz="1200" dirty="0"/>
          </a:p>
        </p:txBody>
      </p:sp>
      <p:pic>
        <p:nvPicPr>
          <p:cNvPr id="19" name="Image 4" descr="preencoded.png">    </p:cNvPr>
          <p:cNvPicPr>
            <a:picLocks noChangeAspect="1"/>
          </p:cNvPicPr>
          <p:nvPr/>
        </p:nvPicPr>
        <p:blipFill>
          <a:blip r:embed="rId5"/>
          <a:stretch>
            <a:fillRect/>
          </a:stretch>
        </p:blipFill>
        <p:spPr>
          <a:xfrm>
            <a:off x="549354" y="6889552"/>
            <a:ext cx="392430" cy="392430"/>
          </a:xfrm>
          <a:prstGeom prst="rect">
            <a:avLst/>
          </a:prstGeom>
        </p:spPr>
      </p:pic>
      <p:sp>
        <p:nvSpPr>
          <p:cNvPr id="20" name="Text 13"/>
          <p:cNvSpPr/>
          <p:nvPr/>
        </p:nvSpPr>
        <p:spPr>
          <a:xfrm>
            <a:off x="1098709" y="6862167"/>
            <a:ext cx="2448997" cy="245269"/>
          </a:xfrm>
          <a:prstGeom prst="rect">
            <a:avLst/>
          </a:prstGeom>
          <a:noFill/>
          <a:ln/>
        </p:spPr>
        <p:txBody>
          <a:bodyPr wrap="none" lIns="0" tIns="0" rIns="0" bIns="0" rtlCol="0" anchor="t"/>
          <a:lstStyle/>
          <a:p>
            <a:pPr algn="l" indent="0" marL="0">
              <a:lnSpc>
                <a:spcPts val="1900"/>
              </a:lnSpc>
              <a:buNone/>
            </a:pPr>
            <a:r>
              <a:rPr lang="en-US" sz="1500" dirty="0">
                <a:solidFill>
                  <a:srgbClr val="DCD7E5"/>
                </a:solidFill>
                <a:latin typeface="Montserrat" pitchFamily="34" charset="0"/>
                <a:ea typeface="Montserrat" pitchFamily="34" charset="-122"/>
                <a:cs typeface="Montserrat" pitchFamily="34" charset="-120"/>
              </a:rPr>
              <a:t>Google Sheets ou Notion</a:t>
            </a:r>
            <a:endParaRPr lang="en-US" sz="1500" dirty="0"/>
          </a:p>
        </p:txBody>
      </p:sp>
      <p:sp>
        <p:nvSpPr>
          <p:cNvPr id="21" name="Text 14"/>
          <p:cNvSpPr/>
          <p:nvPr/>
        </p:nvSpPr>
        <p:spPr>
          <a:xfrm>
            <a:off x="1098709" y="7201614"/>
            <a:ext cx="12982337" cy="250984"/>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Tableau de suivi</a:t>
            </a:r>
            <a:endParaRPr lang="en-US" sz="1200" dirty="0"/>
          </a:p>
        </p:txBody>
      </p:sp>
      <p:sp>
        <p:nvSpPr>
          <p:cNvPr id="22" name="Text 15"/>
          <p:cNvSpPr/>
          <p:nvPr/>
        </p:nvSpPr>
        <p:spPr>
          <a:xfrm>
            <a:off x="1098709" y="7546777"/>
            <a:ext cx="12982337" cy="250984"/>
          </a:xfrm>
          <a:prstGeom prst="rect">
            <a:avLst/>
          </a:prstGeom>
          <a:noFill/>
          <a:ln/>
        </p:spPr>
        <p:txBody>
          <a:bodyPr wrap="none" lIns="0" tIns="0" rIns="0" bIns="0" rtlCol="0" anchor="t"/>
          <a:lstStyle/>
          <a:p>
            <a:pPr algn="l" indent="0" marL="0">
              <a:lnSpc>
                <a:spcPts val="1950"/>
              </a:lnSpc>
              <a:buNone/>
            </a:pPr>
            <a:r>
              <a:rPr lang="en-US" sz="1200" dirty="0">
                <a:solidFill>
                  <a:srgbClr val="DCD7E5"/>
                </a:solidFill>
                <a:latin typeface="Heebo Light" pitchFamily="34" charset="0"/>
                <a:ea typeface="Heebo Light" pitchFamily="34" charset="-122"/>
                <a:cs typeface="Heebo Light" pitchFamily="34" charset="-120"/>
              </a:rPr>
              <a:t>Niveau technique requis: Très facile</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60916" y="816531"/>
            <a:ext cx="8180784" cy="590193"/>
          </a:xfrm>
          <a:prstGeom prst="rect">
            <a:avLst/>
          </a:prstGeom>
          <a:noFill/>
          <a:ln/>
        </p:spPr>
        <p:txBody>
          <a:bodyPr wrap="none" lIns="0" tIns="0" rIns="0" bIns="0" rtlCol="0" anchor="t"/>
          <a:lstStyle/>
          <a:p>
            <a:pPr algn="l" indent="0" marL="0">
              <a:lnSpc>
                <a:spcPts val="4600"/>
              </a:lnSpc>
              <a:buNone/>
            </a:pPr>
            <a:r>
              <a:rPr lang="en-US" sz="3700" dirty="0">
                <a:solidFill>
                  <a:srgbClr val="F2F0F4"/>
                </a:solidFill>
                <a:latin typeface="Montserrat" pitchFamily="34" charset="0"/>
                <a:ea typeface="Montserrat" pitchFamily="34" charset="-122"/>
                <a:cs typeface="Montserrat" pitchFamily="34" charset="-120"/>
              </a:rPr>
              <a:t>Opportunités pour les associations</a:t>
            </a:r>
            <a:endParaRPr lang="en-US" sz="3700" dirty="0"/>
          </a:p>
        </p:txBody>
      </p:sp>
      <p:pic>
        <p:nvPicPr>
          <p:cNvPr id="3" name="Image 0" descr="preencoded.png">    </p:cNvPr>
          <p:cNvPicPr>
            <a:picLocks noChangeAspect="1"/>
          </p:cNvPicPr>
          <p:nvPr/>
        </p:nvPicPr>
        <p:blipFill>
          <a:blip r:embed="rId1"/>
          <a:stretch>
            <a:fillRect/>
          </a:stretch>
        </p:blipFill>
        <p:spPr>
          <a:xfrm>
            <a:off x="3329226" y="1784390"/>
            <a:ext cx="1317546" cy="1087993"/>
          </a:xfrm>
          <a:prstGeom prst="rect">
            <a:avLst/>
          </a:prstGeom>
        </p:spPr>
      </p:pic>
      <p:pic>
        <p:nvPicPr>
          <p:cNvPr id="4" name="Image 1" descr="preencoded.png">    </p:cNvPr>
          <p:cNvPicPr>
            <a:picLocks noChangeAspect="1"/>
          </p:cNvPicPr>
          <p:nvPr/>
        </p:nvPicPr>
        <p:blipFill>
          <a:blip r:embed="rId2"/>
          <a:stretch>
            <a:fillRect/>
          </a:stretch>
        </p:blipFill>
        <p:spPr>
          <a:xfrm>
            <a:off x="3855125" y="2297192"/>
            <a:ext cx="265509" cy="331946"/>
          </a:xfrm>
          <a:prstGeom prst="rect">
            <a:avLst/>
          </a:prstGeom>
        </p:spPr>
      </p:pic>
      <p:sp>
        <p:nvSpPr>
          <p:cNvPr id="5" name="Text 1"/>
          <p:cNvSpPr/>
          <p:nvPr/>
        </p:nvSpPr>
        <p:spPr>
          <a:xfrm>
            <a:off x="4835604" y="1973223"/>
            <a:ext cx="4072176" cy="295037"/>
          </a:xfrm>
          <a:prstGeom prst="rect">
            <a:avLst/>
          </a:prstGeom>
          <a:noFill/>
          <a:ln/>
        </p:spPr>
        <p:txBody>
          <a:bodyPr wrap="none" lIns="0" tIns="0" rIns="0" bIns="0" rtlCol="0" anchor="t"/>
          <a:lstStyle/>
          <a:p>
            <a:pPr algn="l"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Décider en connaissance de cause</a:t>
            </a:r>
            <a:endParaRPr lang="en-US" sz="1850" dirty="0"/>
          </a:p>
        </p:txBody>
      </p:sp>
      <p:sp>
        <p:nvSpPr>
          <p:cNvPr id="6" name="Text 2"/>
          <p:cNvSpPr/>
          <p:nvPr/>
        </p:nvSpPr>
        <p:spPr>
          <a:xfrm>
            <a:off x="4835604" y="2381488"/>
            <a:ext cx="4770477" cy="302062"/>
          </a:xfrm>
          <a:prstGeom prst="rect">
            <a:avLst/>
          </a:prstGeom>
          <a:noFill/>
          <a:ln/>
        </p:spPr>
        <p:txBody>
          <a:bodyPr wrap="none" lIns="0" tIns="0" rIns="0" bIns="0" rtlCol="0" anchor="t"/>
          <a:lstStyle/>
          <a:p>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Les signaux faibles nourrissent les décisions stratégiques</a:t>
            </a:r>
            <a:endParaRPr lang="en-US" sz="1450" dirty="0"/>
          </a:p>
        </p:txBody>
      </p:sp>
      <p:sp>
        <p:nvSpPr>
          <p:cNvPr id="7" name="Shape 3"/>
          <p:cNvSpPr/>
          <p:nvPr/>
        </p:nvSpPr>
        <p:spPr>
          <a:xfrm>
            <a:off x="4693920" y="2886432"/>
            <a:ext cx="9228415" cy="11430"/>
          </a:xfrm>
          <a:prstGeom prst="roundRect">
            <a:avLst>
              <a:gd name="adj" fmla="val 693996"/>
            </a:avLst>
          </a:prstGeom>
          <a:solidFill>
            <a:srgbClr val="4A2C85"/>
          </a:solidFill>
          <a:ln/>
        </p:spPr>
      </p:sp>
      <p:pic>
        <p:nvPicPr>
          <p:cNvPr id="8" name="Image 2" descr="preencoded.png">    </p:cNvPr>
          <p:cNvPicPr>
            <a:picLocks noChangeAspect="1"/>
          </p:cNvPicPr>
          <p:nvPr/>
        </p:nvPicPr>
        <p:blipFill>
          <a:blip r:embed="rId3"/>
          <a:stretch>
            <a:fillRect/>
          </a:stretch>
        </p:blipFill>
        <p:spPr>
          <a:xfrm>
            <a:off x="2670453" y="2919532"/>
            <a:ext cx="2635091" cy="1087993"/>
          </a:xfrm>
          <a:prstGeom prst="rect">
            <a:avLst/>
          </a:prstGeom>
        </p:spPr>
      </p:pic>
      <p:pic>
        <p:nvPicPr>
          <p:cNvPr id="9" name="Image 3" descr="preencoded.png">    </p:cNvPr>
          <p:cNvPicPr>
            <a:picLocks noChangeAspect="1"/>
          </p:cNvPicPr>
          <p:nvPr/>
        </p:nvPicPr>
        <p:blipFill>
          <a:blip r:embed="rId4"/>
          <a:stretch>
            <a:fillRect/>
          </a:stretch>
        </p:blipFill>
        <p:spPr>
          <a:xfrm>
            <a:off x="3855244" y="3297555"/>
            <a:ext cx="265509" cy="331946"/>
          </a:xfrm>
          <a:prstGeom prst="rect">
            <a:avLst/>
          </a:prstGeom>
        </p:spPr>
      </p:pic>
      <p:sp>
        <p:nvSpPr>
          <p:cNvPr id="10" name="Text 4"/>
          <p:cNvSpPr/>
          <p:nvPr/>
        </p:nvSpPr>
        <p:spPr>
          <a:xfrm>
            <a:off x="5494377" y="3108365"/>
            <a:ext cx="2360771" cy="295037"/>
          </a:xfrm>
          <a:prstGeom prst="rect">
            <a:avLst/>
          </a:prstGeom>
          <a:noFill/>
          <a:ln/>
        </p:spPr>
        <p:txBody>
          <a:bodyPr wrap="none" lIns="0" tIns="0" rIns="0" bIns="0" rtlCol="0" anchor="t"/>
          <a:lstStyle/>
          <a:p>
            <a:pPr algn="l"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Gagner du temps</a:t>
            </a:r>
            <a:endParaRPr lang="en-US" sz="1850" dirty="0"/>
          </a:p>
        </p:txBody>
      </p:sp>
      <p:sp>
        <p:nvSpPr>
          <p:cNvPr id="11" name="Text 5"/>
          <p:cNvSpPr/>
          <p:nvPr/>
        </p:nvSpPr>
        <p:spPr>
          <a:xfrm>
            <a:off x="5494377" y="3516630"/>
            <a:ext cx="3874532" cy="302062"/>
          </a:xfrm>
          <a:prstGeom prst="rect">
            <a:avLst/>
          </a:prstGeom>
          <a:noFill/>
          <a:ln/>
        </p:spPr>
        <p:txBody>
          <a:bodyPr wrap="none" lIns="0" tIns="0" rIns="0" bIns="0" rtlCol="0" anchor="t"/>
          <a:lstStyle/>
          <a:p>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Une veille centralisée évite la dispersion d'infos</a:t>
            </a:r>
            <a:endParaRPr lang="en-US" sz="1450" dirty="0"/>
          </a:p>
        </p:txBody>
      </p:sp>
      <p:sp>
        <p:nvSpPr>
          <p:cNvPr id="12" name="Shape 6"/>
          <p:cNvSpPr/>
          <p:nvPr/>
        </p:nvSpPr>
        <p:spPr>
          <a:xfrm>
            <a:off x="5352693" y="4021574"/>
            <a:ext cx="8569643" cy="11430"/>
          </a:xfrm>
          <a:prstGeom prst="roundRect">
            <a:avLst>
              <a:gd name="adj" fmla="val 693996"/>
            </a:avLst>
          </a:prstGeom>
          <a:solidFill>
            <a:srgbClr val="4A2C85"/>
          </a:solidFill>
          <a:ln/>
        </p:spPr>
      </p:sp>
      <p:pic>
        <p:nvPicPr>
          <p:cNvPr id="13" name="Image 4" descr="preencoded.png">    </p:cNvPr>
          <p:cNvPicPr>
            <a:picLocks noChangeAspect="1"/>
          </p:cNvPicPr>
          <p:nvPr/>
        </p:nvPicPr>
        <p:blipFill>
          <a:blip r:embed="rId5"/>
          <a:stretch>
            <a:fillRect/>
          </a:stretch>
        </p:blipFill>
        <p:spPr>
          <a:xfrm>
            <a:off x="2011680" y="4054673"/>
            <a:ext cx="3952637" cy="1087993"/>
          </a:xfrm>
          <a:prstGeom prst="rect">
            <a:avLst/>
          </a:prstGeom>
        </p:spPr>
      </p:pic>
      <p:pic>
        <p:nvPicPr>
          <p:cNvPr id="14" name="Image 5" descr="preencoded.png">    </p:cNvPr>
          <p:cNvPicPr>
            <a:picLocks noChangeAspect="1"/>
          </p:cNvPicPr>
          <p:nvPr/>
        </p:nvPicPr>
        <p:blipFill>
          <a:blip r:embed="rId6"/>
          <a:stretch>
            <a:fillRect/>
          </a:stretch>
        </p:blipFill>
        <p:spPr>
          <a:xfrm>
            <a:off x="3855244" y="4432697"/>
            <a:ext cx="265509" cy="331946"/>
          </a:xfrm>
          <a:prstGeom prst="rect">
            <a:avLst/>
          </a:prstGeom>
        </p:spPr>
      </p:pic>
      <p:sp>
        <p:nvSpPr>
          <p:cNvPr id="15" name="Text 7"/>
          <p:cNvSpPr/>
          <p:nvPr/>
        </p:nvSpPr>
        <p:spPr>
          <a:xfrm>
            <a:off x="6153150" y="4243507"/>
            <a:ext cx="2459950" cy="295037"/>
          </a:xfrm>
          <a:prstGeom prst="rect">
            <a:avLst/>
          </a:prstGeom>
          <a:noFill/>
          <a:ln/>
        </p:spPr>
        <p:txBody>
          <a:bodyPr wrap="none" lIns="0" tIns="0" rIns="0" bIns="0" rtlCol="0" anchor="t"/>
          <a:lstStyle/>
          <a:p>
            <a:pPr algn="l"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Valoriser votre agilité</a:t>
            </a:r>
            <a:endParaRPr lang="en-US" sz="1850" dirty="0"/>
          </a:p>
        </p:txBody>
      </p:sp>
      <p:sp>
        <p:nvSpPr>
          <p:cNvPr id="16" name="Text 8"/>
          <p:cNvSpPr/>
          <p:nvPr/>
        </p:nvSpPr>
        <p:spPr>
          <a:xfrm>
            <a:off x="6153150" y="4651772"/>
            <a:ext cx="4487228" cy="302062"/>
          </a:xfrm>
          <a:prstGeom prst="rect">
            <a:avLst/>
          </a:prstGeom>
          <a:noFill/>
          <a:ln/>
        </p:spPr>
        <p:txBody>
          <a:bodyPr wrap="none" lIns="0" tIns="0" rIns="0" bIns="0" rtlCol="0" anchor="t"/>
          <a:lstStyle/>
          <a:p>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Communiquer sur votre capacité à anticiper et innover</a:t>
            </a:r>
            <a:endParaRPr lang="en-US" sz="1450" dirty="0"/>
          </a:p>
        </p:txBody>
      </p:sp>
      <p:sp>
        <p:nvSpPr>
          <p:cNvPr id="17" name="Shape 9"/>
          <p:cNvSpPr/>
          <p:nvPr/>
        </p:nvSpPr>
        <p:spPr>
          <a:xfrm>
            <a:off x="6011466" y="5156716"/>
            <a:ext cx="7910870" cy="11430"/>
          </a:xfrm>
          <a:prstGeom prst="roundRect">
            <a:avLst>
              <a:gd name="adj" fmla="val 693996"/>
            </a:avLst>
          </a:prstGeom>
          <a:solidFill>
            <a:srgbClr val="4A2C85"/>
          </a:solidFill>
          <a:ln/>
        </p:spPr>
      </p:sp>
      <p:pic>
        <p:nvPicPr>
          <p:cNvPr id="18" name="Image 6" descr="preencoded.png">    </p:cNvPr>
          <p:cNvPicPr>
            <a:picLocks noChangeAspect="1"/>
          </p:cNvPicPr>
          <p:nvPr/>
        </p:nvPicPr>
        <p:blipFill>
          <a:blip r:embed="rId7"/>
          <a:stretch>
            <a:fillRect/>
          </a:stretch>
        </p:blipFill>
        <p:spPr>
          <a:xfrm>
            <a:off x="1352907" y="5189815"/>
            <a:ext cx="5270182" cy="1087993"/>
          </a:xfrm>
          <a:prstGeom prst="rect">
            <a:avLst/>
          </a:prstGeom>
        </p:spPr>
      </p:pic>
      <p:pic>
        <p:nvPicPr>
          <p:cNvPr id="19" name="Image 7" descr="preencoded.png">    </p:cNvPr>
          <p:cNvPicPr>
            <a:picLocks noChangeAspect="1"/>
          </p:cNvPicPr>
          <p:nvPr/>
        </p:nvPicPr>
        <p:blipFill>
          <a:blip r:embed="rId8"/>
          <a:stretch>
            <a:fillRect/>
          </a:stretch>
        </p:blipFill>
        <p:spPr>
          <a:xfrm>
            <a:off x="3855244" y="5567839"/>
            <a:ext cx="265509" cy="331946"/>
          </a:xfrm>
          <a:prstGeom prst="rect">
            <a:avLst/>
          </a:prstGeom>
        </p:spPr>
      </p:pic>
      <p:sp>
        <p:nvSpPr>
          <p:cNvPr id="20" name="Text 10"/>
          <p:cNvSpPr/>
          <p:nvPr/>
        </p:nvSpPr>
        <p:spPr>
          <a:xfrm>
            <a:off x="6811923" y="5378648"/>
            <a:ext cx="2774752" cy="295037"/>
          </a:xfrm>
          <a:prstGeom prst="rect">
            <a:avLst/>
          </a:prstGeom>
          <a:noFill/>
          <a:ln/>
        </p:spPr>
        <p:txBody>
          <a:bodyPr wrap="none" lIns="0" tIns="0" rIns="0" bIns="0" rtlCol="0" anchor="t"/>
          <a:lstStyle/>
          <a:p>
            <a:pPr algn="l"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Innover dans la collecte</a:t>
            </a:r>
            <a:endParaRPr lang="en-US" sz="1850" dirty="0"/>
          </a:p>
        </p:txBody>
      </p:sp>
      <p:sp>
        <p:nvSpPr>
          <p:cNvPr id="21" name="Text 11"/>
          <p:cNvSpPr/>
          <p:nvPr/>
        </p:nvSpPr>
        <p:spPr>
          <a:xfrm>
            <a:off x="6811923" y="5786914"/>
            <a:ext cx="4742855" cy="302062"/>
          </a:xfrm>
          <a:prstGeom prst="rect">
            <a:avLst/>
          </a:prstGeom>
          <a:noFill/>
          <a:ln/>
        </p:spPr>
        <p:txBody>
          <a:bodyPr wrap="none" lIns="0" tIns="0" rIns="0" bIns="0" rtlCol="0" anchor="t"/>
          <a:lstStyle/>
          <a:p>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Tester une « cagnotte TikTok » dès son lancement officiel</a:t>
            </a:r>
            <a:endParaRPr lang="en-US" sz="1450" dirty="0"/>
          </a:p>
        </p:txBody>
      </p:sp>
      <p:sp>
        <p:nvSpPr>
          <p:cNvPr id="22" name="Shape 12"/>
          <p:cNvSpPr/>
          <p:nvPr/>
        </p:nvSpPr>
        <p:spPr>
          <a:xfrm>
            <a:off x="6670238" y="6291858"/>
            <a:ext cx="7252097" cy="11430"/>
          </a:xfrm>
          <a:prstGeom prst="roundRect">
            <a:avLst>
              <a:gd name="adj" fmla="val 693996"/>
            </a:avLst>
          </a:prstGeom>
          <a:solidFill>
            <a:srgbClr val="4A2C85"/>
          </a:solidFill>
          <a:ln/>
        </p:spPr>
      </p:sp>
      <p:pic>
        <p:nvPicPr>
          <p:cNvPr id="23" name="Image 8" descr="preencoded.png">    </p:cNvPr>
          <p:cNvPicPr>
            <a:picLocks noChangeAspect="1"/>
          </p:cNvPicPr>
          <p:nvPr/>
        </p:nvPicPr>
        <p:blipFill>
          <a:blip r:embed="rId9"/>
          <a:stretch>
            <a:fillRect/>
          </a:stretch>
        </p:blipFill>
        <p:spPr>
          <a:xfrm>
            <a:off x="694134" y="6324957"/>
            <a:ext cx="6587728" cy="1087993"/>
          </a:xfrm>
          <a:prstGeom prst="rect">
            <a:avLst/>
          </a:prstGeom>
        </p:spPr>
      </p:pic>
      <p:pic>
        <p:nvPicPr>
          <p:cNvPr id="24" name="Image 9" descr="preencoded.png">    </p:cNvPr>
          <p:cNvPicPr>
            <a:picLocks noChangeAspect="1"/>
          </p:cNvPicPr>
          <p:nvPr/>
        </p:nvPicPr>
        <p:blipFill>
          <a:blip r:embed="rId10"/>
          <a:stretch>
            <a:fillRect/>
          </a:stretch>
        </p:blipFill>
        <p:spPr>
          <a:xfrm>
            <a:off x="3855244" y="6702981"/>
            <a:ext cx="265509" cy="331946"/>
          </a:xfrm>
          <a:prstGeom prst="rect">
            <a:avLst/>
          </a:prstGeom>
        </p:spPr>
      </p:pic>
      <p:sp>
        <p:nvSpPr>
          <p:cNvPr id="25" name="Text 13"/>
          <p:cNvSpPr/>
          <p:nvPr/>
        </p:nvSpPr>
        <p:spPr>
          <a:xfrm>
            <a:off x="7470696" y="6513790"/>
            <a:ext cx="3756184" cy="295037"/>
          </a:xfrm>
          <a:prstGeom prst="rect">
            <a:avLst/>
          </a:prstGeom>
          <a:noFill/>
          <a:ln/>
        </p:spPr>
        <p:txBody>
          <a:bodyPr wrap="none" lIns="0" tIns="0" rIns="0" bIns="0" rtlCol="0" anchor="t"/>
          <a:lstStyle/>
          <a:p>
            <a:pPr algn="l"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Anticiper les attentes bénévoles</a:t>
            </a:r>
            <a:endParaRPr lang="en-US" sz="1850" dirty="0"/>
          </a:p>
        </p:txBody>
      </p:sp>
      <p:sp>
        <p:nvSpPr>
          <p:cNvPr id="26" name="Text 14"/>
          <p:cNvSpPr/>
          <p:nvPr/>
        </p:nvSpPr>
        <p:spPr>
          <a:xfrm>
            <a:off x="7470696" y="6922056"/>
            <a:ext cx="5488543" cy="302062"/>
          </a:xfrm>
          <a:prstGeom prst="rect">
            <a:avLst/>
          </a:prstGeom>
          <a:noFill/>
          <a:ln/>
        </p:spPr>
        <p:txBody>
          <a:bodyPr wrap="none" lIns="0" tIns="0" rIns="0" bIns="0" rtlCol="0" anchor="t"/>
          <a:lstStyle/>
          <a:p>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Proposer des missions flash avant même que la demande explose</a:t>
            </a:r>
            <a:endParaRPr lang="en-US" sz="14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1010483"/>
            <a:ext cx="10419874"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Enjeux et bonnes pratiques éthiques</a:t>
            </a:r>
            <a:endParaRPr lang="en-US" sz="4450" dirty="0"/>
          </a:p>
        </p:txBody>
      </p:sp>
      <p:sp>
        <p:nvSpPr>
          <p:cNvPr id="3" name="Text 1"/>
          <p:cNvSpPr/>
          <p:nvPr/>
        </p:nvSpPr>
        <p:spPr>
          <a:xfrm>
            <a:off x="1857256" y="2832021"/>
            <a:ext cx="2835235" cy="354330"/>
          </a:xfrm>
          <a:prstGeom prst="rect">
            <a:avLst/>
          </a:prstGeom>
          <a:noFill/>
          <a:ln/>
        </p:spPr>
        <p:txBody>
          <a:bodyPr wrap="none" lIns="0" tIns="0" rIns="0" bIns="0" rtlCol="0" anchor="t"/>
          <a:lstStyle/>
          <a:p>
            <a:pPr algn="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Vérifier les sources</a:t>
            </a:r>
            <a:endParaRPr lang="en-US" sz="2200" dirty="0"/>
          </a:p>
        </p:txBody>
      </p:sp>
      <p:sp>
        <p:nvSpPr>
          <p:cNvPr id="4" name="Text 2"/>
          <p:cNvSpPr/>
          <p:nvPr/>
        </p:nvSpPr>
        <p:spPr>
          <a:xfrm>
            <a:off x="793790" y="3322439"/>
            <a:ext cx="3898702" cy="725805"/>
          </a:xfrm>
          <a:prstGeom prst="rect">
            <a:avLst/>
          </a:prstGeom>
          <a:noFill/>
          <a:ln/>
        </p:spPr>
        <p:txBody>
          <a:bodyPr wrap="square" lIns="0" tIns="0" rIns="0" bIns="0" rtlCol="0" anchor="t"/>
          <a:lstStyle/>
          <a:p>
            <a:pPr algn="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Bard et ChatGPT peuvent capter des infos peu fiables</a:t>
            </a:r>
            <a:endParaRPr lang="en-US" sz="1750" dirty="0"/>
          </a:p>
        </p:txBody>
      </p:sp>
      <p:pic>
        <p:nvPicPr>
          <p:cNvPr id="5" name="Image 0" descr="preencoded.png">    </p:cNvPr>
          <p:cNvPicPr>
            <a:picLocks noChangeAspect="1"/>
          </p:cNvPicPr>
          <p:nvPr/>
        </p:nvPicPr>
        <p:blipFill>
          <a:blip r:embed="rId1"/>
          <a:stretch>
            <a:fillRect/>
          </a:stretch>
        </p:blipFill>
        <p:spPr>
          <a:xfrm>
            <a:off x="5032653" y="2413516"/>
            <a:ext cx="4564975" cy="4564975"/>
          </a:xfrm>
          <a:prstGeom prst="rect">
            <a:avLst/>
          </a:prstGeom>
        </p:spPr>
      </p:pic>
      <p:pic>
        <p:nvPicPr>
          <p:cNvPr id="6" name="Image 1" descr="preencoded.png">    </p:cNvPr>
          <p:cNvPicPr>
            <a:picLocks noChangeAspect="1"/>
          </p:cNvPicPr>
          <p:nvPr/>
        </p:nvPicPr>
        <p:blipFill>
          <a:blip r:embed="rId2"/>
          <a:stretch>
            <a:fillRect/>
          </a:stretch>
        </p:blipFill>
        <p:spPr>
          <a:xfrm>
            <a:off x="6033492" y="3336369"/>
            <a:ext cx="339328" cy="424220"/>
          </a:xfrm>
          <a:prstGeom prst="rect">
            <a:avLst/>
          </a:prstGeom>
        </p:spPr>
      </p:pic>
      <p:sp>
        <p:nvSpPr>
          <p:cNvPr id="7" name="Text 3"/>
          <p:cNvSpPr/>
          <p:nvPr/>
        </p:nvSpPr>
        <p:spPr>
          <a:xfrm>
            <a:off x="9937790" y="2172891"/>
            <a:ext cx="3031569"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Croiser avec le terrain</a:t>
            </a:r>
            <a:endParaRPr lang="en-US" sz="2200" dirty="0"/>
          </a:p>
        </p:txBody>
      </p:sp>
      <p:sp>
        <p:nvSpPr>
          <p:cNvPr id="8" name="Text 4"/>
          <p:cNvSpPr/>
          <p:nvPr/>
        </p:nvSpPr>
        <p:spPr>
          <a:xfrm>
            <a:off x="9937790" y="2663309"/>
            <a:ext cx="3898821" cy="1088708"/>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Valider chaque tendance par un échange avec vos bénévoles, partenaires ou bénéficiaires</a:t>
            </a:r>
            <a:endParaRPr lang="en-US" sz="1750" dirty="0"/>
          </a:p>
        </p:txBody>
      </p:sp>
      <p:pic>
        <p:nvPicPr>
          <p:cNvPr id="9" name="Image 2" descr="preencoded.png">    </p:cNvPr>
          <p:cNvPicPr>
            <a:picLocks noChangeAspect="1"/>
          </p:cNvPicPr>
          <p:nvPr/>
        </p:nvPicPr>
        <p:blipFill>
          <a:blip r:embed="rId3"/>
          <a:stretch>
            <a:fillRect/>
          </a:stretch>
        </p:blipFill>
        <p:spPr>
          <a:xfrm>
            <a:off x="5032653" y="2413516"/>
            <a:ext cx="4564975" cy="4564975"/>
          </a:xfrm>
          <a:prstGeom prst="rect">
            <a:avLst/>
          </a:prstGeom>
        </p:spPr>
      </p:pic>
      <p:pic>
        <p:nvPicPr>
          <p:cNvPr id="10" name="Image 3" descr="preencoded.png">    </p:cNvPr>
          <p:cNvPicPr>
            <a:picLocks noChangeAspect="1"/>
          </p:cNvPicPr>
          <p:nvPr/>
        </p:nvPicPr>
        <p:blipFill>
          <a:blip r:embed="rId4"/>
          <a:stretch>
            <a:fillRect/>
          </a:stretch>
        </p:blipFill>
        <p:spPr>
          <a:xfrm>
            <a:off x="7893010" y="3071693"/>
            <a:ext cx="339328" cy="424220"/>
          </a:xfrm>
          <a:prstGeom prst="rect">
            <a:avLst/>
          </a:prstGeom>
        </p:spPr>
      </p:pic>
      <p:sp>
        <p:nvSpPr>
          <p:cNvPr id="11" name="Text 5"/>
          <p:cNvSpPr/>
          <p:nvPr/>
        </p:nvSpPr>
        <p:spPr>
          <a:xfrm>
            <a:off x="10051256" y="4092178"/>
            <a:ext cx="3785354"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Ne pas confondre signal faible et buzz éphémère</a:t>
            </a:r>
            <a:endParaRPr lang="en-US" sz="2200" dirty="0"/>
          </a:p>
        </p:txBody>
      </p:sp>
      <p:sp>
        <p:nvSpPr>
          <p:cNvPr id="12" name="Text 6"/>
          <p:cNvSpPr/>
          <p:nvPr/>
        </p:nvSpPr>
        <p:spPr>
          <a:xfrm>
            <a:off x="10051256" y="4936927"/>
            <a:ext cx="3785354"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Un buzz TikTok n'est pas forcément une tendance sociétale de fond</a:t>
            </a:r>
            <a:endParaRPr lang="en-US" sz="1750" dirty="0"/>
          </a:p>
        </p:txBody>
      </p:sp>
      <p:pic>
        <p:nvPicPr>
          <p:cNvPr id="13" name="Image 4" descr="preencoded.png">    </p:cNvPr>
          <p:cNvPicPr>
            <a:picLocks noChangeAspect="1"/>
          </p:cNvPicPr>
          <p:nvPr/>
        </p:nvPicPr>
        <p:blipFill>
          <a:blip r:embed="rId5"/>
          <a:stretch>
            <a:fillRect/>
          </a:stretch>
        </p:blipFill>
        <p:spPr>
          <a:xfrm>
            <a:off x="5032653" y="2413516"/>
            <a:ext cx="4564975" cy="4564975"/>
          </a:xfrm>
          <a:prstGeom prst="rect">
            <a:avLst/>
          </a:prstGeom>
        </p:spPr>
      </p:pic>
      <p:pic>
        <p:nvPicPr>
          <p:cNvPr id="14" name="Image 5" descr="preencoded.png">    </p:cNvPr>
          <p:cNvPicPr>
            <a:picLocks noChangeAspect="1"/>
          </p:cNvPicPr>
          <p:nvPr/>
        </p:nvPicPr>
        <p:blipFill>
          <a:blip r:embed="rId6"/>
          <a:stretch>
            <a:fillRect/>
          </a:stretch>
        </p:blipFill>
        <p:spPr>
          <a:xfrm>
            <a:off x="8719423" y="4758452"/>
            <a:ext cx="339328" cy="424220"/>
          </a:xfrm>
          <a:prstGeom prst="rect">
            <a:avLst/>
          </a:prstGeom>
        </p:spPr>
      </p:pic>
      <p:sp>
        <p:nvSpPr>
          <p:cNvPr id="15" name="Text 7"/>
          <p:cNvSpPr/>
          <p:nvPr/>
        </p:nvSpPr>
        <p:spPr>
          <a:xfrm>
            <a:off x="9937790" y="6002893"/>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Sensibiliser l'équipe</a:t>
            </a:r>
            <a:endParaRPr lang="en-US" sz="2200" dirty="0"/>
          </a:p>
        </p:txBody>
      </p:sp>
      <p:sp>
        <p:nvSpPr>
          <p:cNvPr id="16" name="Text 8"/>
          <p:cNvSpPr/>
          <p:nvPr/>
        </p:nvSpPr>
        <p:spPr>
          <a:xfrm>
            <a:off x="9937790" y="6493312"/>
            <a:ext cx="3898821"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La veille n'est utile que si elle alimente les décisions collectives</a:t>
            </a:r>
            <a:endParaRPr lang="en-US" sz="1750" dirty="0"/>
          </a:p>
        </p:txBody>
      </p:sp>
      <p:pic>
        <p:nvPicPr>
          <p:cNvPr id="17" name="Image 6" descr="preencoded.png">    </p:cNvPr>
          <p:cNvPicPr>
            <a:picLocks noChangeAspect="1"/>
          </p:cNvPicPr>
          <p:nvPr/>
        </p:nvPicPr>
        <p:blipFill>
          <a:blip r:embed="rId7"/>
          <a:stretch>
            <a:fillRect/>
          </a:stretch>
        </p:blipFill>
        <p:spPr>
          <a:xfrm>
            <a:off x="5032653" y="2413516"/>
            <a:ext cx="4564975" cy="4564975"/>
          </a:xfrm>
          <a:prstGeom prst="rect">
            <a:avLst/>
          </a:prstGeom>
        </p:spPr>
      </p:pic>
      <p:pic>
        <p:nvPicPr>
          <p:cNvPr id="18" name="Image 7" descr="preencoded.png">    </p:cNvPr>
          <p:cNvPicPr>
            <a:picLocks noChangeAspect="1"/>
          </p:cNvPicPr>
          <p:nvPr/>
        </p:nvPicPr>
        <p:blipFill>
          <a:blip r:embed="rId8"/>
          <a:stretch>
            <a:fillRect/>
          </a:stretch>
        </p:blipFill>
        <p:spPr>
          <a:xfrm>
            <a:off x="7370564" y="6065520"/>
            <a:ext cx="339328" cy="424220"/>
          </a:xfrm>
          <a:prstGeom prst="rect">
            <a:avLst/>
          </a:prstGeom>
        </p:spPr>
      </p:pic>
      <p:sp>
        <p:nvSpPr>
          <p:cNvPr id="19" name="Text 9"/>
          <p:cNvSpPr/>
          <p:nvPr/>
        </p:nvSpPr>
        <p:spPr>
          <a:xfrm>
            <a:off x="793790" y="5348049"/>
            <a:ext cx="3898702" cy="708660"/>
          </a:xfrm>
          <a:prstGeom prst="rect">
            <a:avLst/>
          </a:prstGeom>
          <a:noFill/>
          <a:ln/>
        </p:spPr>
        <p:txBody>
          <a:bodyPr wrap="square" lIns="0" tIns="0" rIns="0" bIns="0" rtlCol="0" anchor="t"/>
          <a:lstStyle/>
          <a:p>
            <a:pPr algn="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Intégrer la veille au calendrier stratégique</a:t>
            </a:r>
            <a:endParaRPr lang="en-US" sz="2200" dirty="0"/>
          </a:p>
        </p:txBody>
      </p:sp>
      <p:sp>
        <p:nvSpPr>
          <p:cNvPr id="20" name="Text 10"/>
          <p:cNvSpPr/>
          <p:nvPr/>
        </p:nvSpPr>
        <p:spPr>
          <a:xfrm>
            <a:off x="793790" y="6192798"/>
            <a:ext cx="3898702" cy="725805"/>
          </a:xfrm>
          <a:prstGeom prst="rect">
            <a:avLst/>
          </a:prstGeom>
          <a:noFill/>
          <a:ln/>
        </p:spPr>
        <p:txBody>
          <a:bodyPr wrap="square" lIns="0" tIns="0" rIns="0" bIns="0" rtlCol="0" anchor="t"/>
          <a:lstStyle/>
          <a:p>
            <a:pPr algn="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Planifier des points de veille dans vos réunions de bureau ou CA</a:t>
            </a:r>
            <a:endParaRPr lang="en-US" sz="1750" dirty="0"/>
          </a:p>
        </p:txBody>
      </p:sp>
      <p:pic>
        <p:nvPicPr>
          <p:cNvPr id="21" name="Image 8" descr="preencoded.png">    </p:cNvPr>
          <p:cNvPicPr>
            <a:picLocks noChangeAspect="1"/>
          </p:cNvPicPr>
          <p:nvPr/>
        </p:nvPicPr>
        <p:blipFill>
          <a:blip r:embed="rId9"/>
          <a:stretch>
            <a:fillRect/>
          </a:stretch>
        </p:blipFill>
        <p:spPr>
          <a:xfrm>
            <a:off x="5032653" y="2413516"/>
            <a:ext cx="4564975" cy="4564975"/>
          </a:xfrm>
          <a:prstGeom prst="rect">
            <a:avLst/>
          </a:prstGeom>
        </p:spPr>
      </p:pic>
      <p:pic>
        <p:nvPicPr>
          <p:cNvPr id="22" name="Image 9" descr="preencoded.png">    </p:cNvPr>
          <p:cNvPicPr>
            <a:picLocks noChangeAspect="1"/>
          </p:cNvPicPr>
          <p:nvPr/>
        </p:nvPicPr>
        <p:blipFill>
          <a:blip r:embed="rId10"/>
          <a:stretch>
            <a:fillRect/>
          </a:stretch>
        </p:blipFill>
        <p:spPr>
          <a:xfrm>
            <a:off x="5710595" y="5186720"/>
            <a:ext cx="339328" cy="4242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1332190"/>
            <a:ext cx="5736193"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Premier pas concret</a:t>
            </a:r>
            <a:endParaRPr lang="en-US" sz="4450" dirty="0"/>
          </a:p>
        </p:txBody>
      </p:sp>
      <p:sp>
        <p:nvSpPr>
          <p:cNvPr id="3" name="Shape 1"/>
          <p:cNvSpPr/>
          <p:nvPr/>
        </p:nvSpPr>
        <p:spPr>
          <a:xfrm>
            <a:off x="793790" y="2494598"/>
            <a:ext cx="170021" cy="853321"/>
          </a:xfrm>
          <a:prstGeom prst="roundRect">
            <a:avLst>
              <a:gd name="adj" fmla="val 56033"/>
            </a:avLst>
          </a:prstGeom>
          <a:solidFill>
            <a:srgbClr val="31136C"/>
          </a:solidFill>
          <a:ln w="7620">
            <a:solidFill>
              <a:srgbClr val="4A2C85"/>
            </a:solidFill>
            <a:prstDash val="solid"/>
          </a:ln>
        </p:spPr>
      </p:sp>
      <p:sp>
        <p:nvSpPr>
          <p:cNvPr id="4" name="Text 2"/>
          <p:cNvSpPr/>
          <p:nvPr/>
        </p:nvSpPr>
        <p:spPr>
          <a:xfrm>
            <a:off x="1303973" y="2494598"/>
            <a:ext cx="5202198" cy="354330"/>
          </a:xfrm>
          <a:prstGeom prst="rect">
            <a:avLst/>
          </a:prstGeom>
          <a:noFill/>
          <a:ln/>
        </p:spPr>
        <p:txBody>
          <a:bodyPr wrap="none" lIns="0" tIns="0" rIns="0" bIns="0" rtlCol="0" anchor="t"/>
          <a:lstStyle/>
          <a:p>
            <a:pPr algn="l" indent="0" marL="0">
              <a:lnSpc>
                <a:spcPts val="2750"/>
              </a:lnSpc>
              <a:buNone/>
            </a:pPr>
            <a:r>
              <a:rPr lang="en-US" sz="2200" dirty="0">
                <a:solidFill>
                  <a:srgbClr val="000000"/>
                </a:solidFill>
                <a:latin typeface="Montserrat" pitchFamily="34" charset="0"/>
                <a:ea typeface="Montserrat" pitchFamily="34" charset="-122"/>
                <a:cs typeface="Montserrat" pitchFamily="34" charset="-120"/>
              </a:rPr>
              <a:t>1️⃣</a:t>
            </a:r>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 Créez un tableau de suivi de veille</a:t>
            </a:r>
            <a:endParaRPr lang="en-US" sz="2200" dirty="0"/>
          </a:p>
        </p:txBody>
      </p:sp>
      <p:sp>
        <p:nvSpPr>
          <p:cNvPr id="5" name="Text 3"/>
          <p:cNvSpPr/>
          <p:nvPr/>
        </p:nvSpPr>
        <p:spPr>
          <a:xfrm>
            <a:off x="1303973" y="2985016"/>
            <a:ext cx="12532638"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Copier-coller la trame ci-dessus</a:t>
            </a:r>
            <a:endParaRPr lang="en-US" sz="1750" dirty="0"/>
          </a:p>
        </p:txBody>
      </p:sp>
      <p:sp>
        <p:nvSpPr>
          <p:cNvPr id="6" name="Shape 4"/>
          <p:cNvSpPr/>
          <p:nvPr/>
        </p:nvSpPr>
        <p:spPr>
          <a:xfrm>
            <a:off x="1133951" y="3574733"/>
            <a:ext cx="170021" cy="853321"/>
          </a:xfrm>
          <a:prstGeom prst="roundRect">
            <a:avLst>
              <a:gd name="adj" fmla="val 56033"/>
            </a:avLst>
          </a:prstGeom>
          <a:solidFill>
            <a:srgbClr val="31136C"/>
          </a:solidFill>
          <a:ln w="7620">
            <a:solidFill>
              <a:srgbClr val="4A2C85"/>
            </a:solidFill>
            <a:prstDash val="solid"/>
          </a:ln>
        </p:spPr>
      </p:sp>
      <p:sp>
        <p:nvSpPr>
          <p:cNvPr id="7" name="Text 5"/>
          <p:cNvSpPr/>
          <p:nvPr/>
        </p:nvSpPr>
        <p:spPr>
          <a:xfrm>
            <a:off x="1644134" y="3574733"/>
            <a:ext cx="6009561" cy="354330"/>
          </a:xfrm>
          <a:prstGeom prst="rect">
            <a:avLst/>
          </a:prstGeom>
          <a:noFill/>
          <a:ln/>
        </p:spPr>
        <p:txBody>
          <a:bodyPr wrap="none" lIns="0" tIns="0" rIns="0" bIns="0" rtlCol="0" anchor="t"/>
          <a:lstStyle/>
          <a:p>
            <a:pPr algn="l" indent="0" marL="0">
              <a:lnSpc>
                <a:spcPts val="2750"/>
              </a:lnSpc>
              <a:buNone/>
            </a:pPr>
            <a:r>
              <a:rPr lang="en-US" sz="2200" dirty="0">
                <a:solidFill>
                  <a:srgbClr val="000000"/>
                </a:solidFill>
                <a:latin typeface="Montserrat" pitchFamily="34" charset="0"/>
                <a:ea typeface="Montserrat" pitchFamily="34" charset="-122"/>
                <a:cs typeface="Montserrat" pitchFamily="34" charset="-120"/>
              </a:rPr>
              <a:t>2️⃣</a:t>
            </a:r>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 Posez vos 3 premières questions à Bard</a:t>
            </a:r>
            <a:endParaRPr lang="en-US" sz="2200" dirty="0"/>
          </a:p>
        </p:txBody>
      </p:sp>
      <p:sp>
        <p:nvSpPr>
          <p:cNvPr id="8" name="Text 6"/>
          <p:cNvSpPr/>
          <p:nvPr/>
        </p:nvSpPr>
        <p:spPr>
          <a:xfrm>
            <a:off x="1644134" y="4065151"/>
            <a:ext cx="12192476"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Exemples ci-dessus</a:t>
            </a:r>
            <a:endParaRPr lang="en-US" sz="1750" dirty="0"/>
          </a:p>
        </p:txBody>
      </p:sp>
      <p:sp>
        <p:nvSpPr>
          <p:cNvPr id="9" name="Shape 7"/>
          <p:cNvSpPr/>
          <p:nvPr/>
        </p:nvSpPr>
        <p:spPr>
          <a:xfrm>
            <a:off x="1474232" y="4654868"/>
            <a:ext cx="170021" cy="354330"/>
          </a:xfrm>
          <a:prstGeom prst="roundRect">
            <a:avLst>
              <a:gd name="adj" fmla="val 56033"/>
            </a:avLst>
          </a:prstGeom>
          <a:solidFill>
            <a:srgbClr val="31136C"/>
          </a:solidFill>
          <a:ln w="7620">
            <a:solidFill>
              <a:srgbClr val="4A2C85"/>
            </a:solidFill>
            <a:prstDash val="solid"/>
          </a:ln>
        </p:spPr>
      </p:sp>
      <p:sp>
        <p:nvSpPr>
          <p:cNvPr id="10" name="Text 8"/>
          <p:cNvSpPr/>
          <p:nvPr/>
        </p:nvSpPr>
        <p:spPr>
          <a:xfrm>
            <a:off x="1984415" y="4654868"/>
            <a:ext cx="9258419" cy="354330"/>
          </a:xfrm>
          <a:prstGeom prst="rect">
            <a:avLst/>
          </a:prstGeom>
          <a:noFill/>
          <a:ln/>
        </p:spPr>
        <p:txBody>
          <a:bodyPr wrap="none" lIns="0" tIns="0" rIns="0" bIns="0" rtlCol="0" anchor="t"/>
          <a:lstStyle/>
          <a:p>
            <a:pPr algn="l" indent="0" marL="0">
              <a:lnSpc>
                <a:spcPts val="2750"/>
              </a:lnSpc>
              <a:buNone/>
            </a:pPr>
            <a:r>
              <a:rPr lang="en-US" sz="2200" dirty="0">
                <a:solidFill>
                  <a:srgbClr val="000000"/>
                </a:solidFill>
                <a:latin typeface="Montserrat" pitchFamily="34" charset="0"/>
                <a:ea typeface="Montserrat" pitchFamily="34" charset="-122"/>
                <a:cs typeface="Montserrat" pitchFamily="34" charset="-120"/>
              </a:rPr>
              <a:t>3️⃣</a:t>
            </a:r>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 Demandez à ChatGPT de vous faire une synthèse des résultats</a:t>
            </a:r>
            <a:endParaRPr lang="en-US" sz="2200" dirty="0"/>
          </a:p>
        </p:txBody>
      </p:sp>
      <p:sp>
        <p:nvSpPr>
          <p:cNvPr id="11" name="Shape 9"/>
          <p:cNvSpPr/>
          <p:nvPr/>
        </p:nvSpPr>
        <p:spPr>
          <a:xfrm>
            <a:off x="1814513" y="5236012"/>
            <a:ext cx="170021" cy="354330"/>
          </a:xfrm>
          <a:prstGeom prst="roundRect">
            <a:avLst>
              <a:gd name="adj" fmla="val 56033"/>
            </a:avLst>
          </a:prstGeom>
          <a:solidFill>
            <a:srgbClr val="31136C"/>
          </a:solidFill>
          <a:ln w="7620">
            <a:solidFill>
              <a:srgbClr val="4A2C85"/>
            </a:solidFill>
            <a:prstDash val="solid"/>
          </a:ln>
        </p:spPr>
      </p:sp>
      <p:sp>
        <p:nvSpPr>
          <p:cNvPr id="12" name="Text 10"/>
          <p:cNvSpPr/>
          <p:nvPr/>
        </p:nvSpPr>
        <p:spPr>
          <a:xfrm>
            <a:off x="2324695" y="5236012"/>
            <a:ext cx="7475696" cy="354330"/>
          </a:xfrm>
          <a:prstGeom prst="rect">
            <a:avLst/>
          </a:prstGeom>
          <a:noFill/>
          <a:ln/>
        </p:spPr>
        <p:txBody>
          <a:bodyPr wrap="none" lIns="0" tIns="0" rIns="0" bIns="0" rtlCol="0" anchor="t"/>
          <a:lstStyle/>
          <a:p>
            <a:pPr algn="l" indent="0" marL="0">
              <a:lnSpc>
                <a:spcPts val="2750"/>
              </a:lnSpc>
              <a:buNone/>
            </a:pPr>
            <a:r>
              <a:rPr lang="en-US" sz="2200" dirty="0">
                <a:solidFill>
                  <a:srgbClr val="000000"/>
                </a:solidFill>
                <a:latin typeface="Montserrat" pitchFamily="34" charset="0"/>
                <a:ea typeface="Montserrat" pitchFamily="34" charset="-122"/>
                <a:cs typeface="Montserrat" pitchFamily="34" charset="-120"/>
              </a:rPr>
              <a:t>4️⃣</a:t>
            </a:r>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 Partagez cette synthèse à votre bureau ou équipe</a:t>
            </a:r>
            <a:endParaRPr lang="en-US" sz="2200" dirty="0"/>
          </a:p>
        </p:txBody>
      </p:sp>
      <p:sp>
        <p:nvSpPr>
          <p:cNvPr id="13" name="Shape 11"/>
          <p:cNvSpPr/>
          <p:nvPr/>
        </p:nvSpPr>
        <p:spPr>
          <a:xfrm>
            <a:off x="1474232" y="5817156"/>
            <a:ext cx="170021" cy="853321"/>
          </a:xfrm>
          <a:prstGeom prst="roundRect">
            <a:avLst>
              <a:gd name="adj" fmla="val 56033"/>
            </a:avLst>
          </a:prstGeom>
          <a:solidFill>
            <a:srgbClr val="31136C"/>
          </a:solidFill>
          <a:ln w="7620">
            <a:solidFill>
              <a:srgbClr val="4A2C85"/>
            </a:solidFill>
            <a:prstDash val="solid"/>
          </a:ln>
        </p:spPr>
      </p:sp>
      <p:sp>
        <p:nvSpPr>
          <p:cNvPr id="14" name="Text 12"/>
          <p:cNvSpPr/>
          <p:nvPr/>
        </p:nvSpPr>
        <p:spPr>
          <a:xfrm>
            <a:off x="1984415" y="5817156"/>
            <a:ext cx="5851684" cy="354330"/>
          </a:xfrm>
          <a:prstGeom prst="rect">
            <a:avLst/>
          </a:prstGeom>
          <a:noFill/>
          <a:ln/>
        </p:spPr>
        <p:txBody>
          <a:bodyPr wrap="none" lIns="0" tIns="0" rIns="0" bIns="0" rtlCol="0" anchor="t"/>
          <a:lstStyle/>
          <a:p>
            <a:pPr algn="l" indent="0" marL="0">
              <a:lnSpc>
                <a:spcPts val="2750"/>
              </a:lnSpc>
              <a:buNone/>
            </a:pPr>
            <a:r>
              <a:rPr lang="en-US" sz="2200" dirty="0">
                <a:solidFill>
                  <a:srgbClr val="000000"/>
                </a:solidFill>
                <a:latin typeface="Montserrat" pitchFamily="34" charset="0"/>
                <a:ea typeface="Montserrat" pitchFamily="34" charset="-122"/>
                <a:cs typeface="Montserrat" pitchFamily="34" charset="-120"/>
              </a:rPr>
              <a:t>5️⃣</a:t>
            </a:r>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 Inscrivez un point « veille stratégique »</a:t>
            </a:r>
            <a:endParaRPr lang="en-US" sz="2200" dirty="0"/>
          </a:p>
        </p:txBody>
      </p:sp>
      <p:sp>
        <p:nvSpPr>
          <p:cNvPr id="15" name="Text 13"/>
          <p:cNvSpPr/>
          <p:nvPr/>
        </p:nvSpPr>
        <p:spPr>
          <a:xfrm>
            <a:off x="1984415" y="6307574"/>
            <a:ext cx="11852196"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À l'ordre du jour de votre prochaine réunion d'équipe</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2025-04-26T17:48:20Z</dcterms:created>
  <dcterms:modified xsi:type="dcterms:W3CDTF">2025-04-26T17:48:20Z</dcterms:modified>
</cp:coreProperties>
</file>