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4630400" cy="8229600"/>
  <p:notesSz cx="8229600" cy="14630400"/>
  <p:embeddedFontLs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Heebo Light"/>
      <p:regular r:id="rId24"/>
    </p:embeddedFont>
    <p:embeddedFont>
      <p:font typeface="Heebo Light"/>
      <p:regular r:id="rId2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4.xml"/><Relationship Id="rId8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tendances émergentes grâce à la veille stratégique assistée par 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59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236000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19349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veille stratégique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4038243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Adaptée à votre association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236000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193494"/>
            <a:ext cx="30275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des outils d'IA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3683913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automatiser la collecte et l'analyse d'informations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236000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19349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Construire une grille de suivi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4038243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capitaliser sur les résultats de votre veille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2460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88518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246013"/>
            <a:ext cx="50486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mots-clés stratégiques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573643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Spécifiques à votre secteur associatif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2460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288518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246013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Transformer vos observations en actions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609076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Concrètes pour ajuster vos stratégies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8746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4376" y="3269575"/>
            <a:ext cx="12784098" cy="64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mettre en place une veille stratégique ?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4376" y="4226719"/>
            <a:ext cx="13181648" cy="3320653"/>
          </a:xfrm>
          <a:prstGeom prst="roundRect">
            <a:avLst>
              <a:gd name="adj" fmla="val 261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996" y="4234339"/>
            <a:ext cx="13166408" cy="59483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38927" y="4366141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Problème courant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525941" y="4366141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que la veille IA apporte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996" y="4829175"/>
            <a:ext cx="13166408" cy="59483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38927" y="4960977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Découverte tardive des nouvelles réglementations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25941" y="4960977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Alertes anticipées sur les changements de lois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31996" y="5424011"/>
            <a:ext cx="13166408" cy="59483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38927" y="5555813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Manque d'idées pour innover dans vos campagnes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525941" y="5555813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Inspiration via des exemples issus d'autres associations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31996" y="6018848"/>
            <a:ext cx="13166408" cy="92606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38927" y="6150650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Difficulté à identifier les attentes des bénévoles ou donateurs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525941" y="6150650"/>
            <a:ext cx="6165533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automatisée des tendances dans la presse et les réseaux sociaux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1996" y="6944916"/>
            <a:ext cx="13166408" cy="59483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38927" y="7076718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Perte de temps à chercher des infos pertinentes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525941" y="7076718"/>
            <a:ext cx="61655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Collecte et tri automatiques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233" y="623530"/>
            <a:ext cx="8085534" cy="94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00"/>
              </a:lnSpc>
              <a:buNone/>
            </a:pPr>
            <a:r>
              <a:rPr lang="en-US" sz="2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de suivi simplifiée pour votre veille associative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9233" y="1795224"/>
            <a:ext cx="8085534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prêt à copier dans Excel, Google Sheets ou Notion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529233" y="2207181"/>
            <a:ext cx="8085534" cy="5398770"/>
          </a:xfrm>
          <a:prstGeom prst="roundRect">
            <a:avLst>
              <a:gd name="adj" fmla="val 117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6853" y="2214801"/>
            <a:ext cx="8072676" cy="116443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688062" y="2313146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845112" y="2313146"/>
            <a:ext cx="84320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Source ou Outil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2998351" y="2313146"/>
            <a:ext cx="8432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Sujet ou tendance repérée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151590" y="2313146"/>
            <a:ext cx="843201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d'urgence (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⚪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/ 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🟡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/ 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🔴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)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304830" y="2313146"/>
            <a:ext cx="84320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à prévoir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458069" y="2313146"/>
            <a:ext cx="84320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7611308" y="2313146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Échéance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36853" y="3379232"/>
            <a:ext cx="8072676" cy="1406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88062" y="3477578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05/03/2025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845112" y="3477578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Feedly Leo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2998351" y="3477578"/>
            <a:ext cx="843201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Nouvelle loi sur la comptabilité associative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151590" y="3477578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🟡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5304830" y="3477578"/>
            <a:ext cx="843201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Préparer un point d'info pour la prochaine AG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458069" y="3477578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Trésorier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7611308" y="3477578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15/03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36853" y="4785598"/>
            <a:ext cx="8072676" cy="14063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688062" y="4883944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07/03/2025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1845112" y="4883944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BuzzSumo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2998351" y="4883944"/>
            <a:ext cx="843201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 TikTok d'une association environnementale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4151590" y="4883944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⚪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5304830" y="4883944"/>
            <a:ext cx="8432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analyser pour inspiration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6458069" y="4883944"/>
            <a:ext cx="84320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 com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7611308" y="4883944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20/03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36853" y="6191964"/>
            <a:ext cx="8072676" cy="14063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1" name="Text 28"/>
          <p:cNvSpPr/>
          <p:nvPr/>
        </p:nvSpPr>
        <p:spPr>
          <a:xfrm>
            <a:off x="688062" y="6290310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08/03/2025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1845112" y="6290310"/>
            <a:ext cx="84320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Alerts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2998351" y="6290310"/>
            <a:ext cx="843201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Financement participatif solidaire 2025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4151590" y="6290310"/>
            <a:ext cx="84320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🔴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5304830" y="6290310"/>
            <a:ext cx="843201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Monter un dossier pour la prochaine campagne de dons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6458069" y="6290310"/>
            <a:ext cx="8432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 financement</a:t>
            </a:r>
            <a:endParaRPr lang="en-US" sz="1150" dirty="0"/>
          </a:p>
        </p:txBody>
      </p:sp>
      <p:sp>
        <p:nvSpPr>
          <p:cNvPr id="37" name="Text 34"/>
          <p:cNvSpPr/>
          <p:nvPr/>
        </p:nvSpPr>
        <p:spPr>
          <a:xfrm>
            <a:off x="7611308" y="6290310"/>
            <a:ext cx="847011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25/03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437" y="809030"/>
            <a:ext cx="13107710" cy="571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mots-clés stratégiques pour les associations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437" y="1746647"/>
            <a:ext cx="13349526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adapter selon votre cause et vos priorités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437" y="2245162"/>
            <a:ext cx="4327922" cy="2496264"/>
          </a:xfrm>
          <a:prstGeom prst="roundRect">
            <a:avLst>
              <a:gd name="adj" fmla="val 307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0937" y="2435662"/>
            <a:ext cx="3168015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 associative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0937" y="2831306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Tendances communication associations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30937" y="3188018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Formats réseaux sociaux 2025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0937" y="3544729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Campagnes associatives innovantes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0937" y="3901440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 digital bénévoles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0937" y="4258151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Bonnes pratiques newsletters associations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151239" y="2245162"/>
            <a:ext cx="4327922" cy="2496264"/>
          </a:xfrm>
          <a:prstGeom prst="roundRect">
            <a:avLst>
              <a:gd name="adj" fmla="val 307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41739" y="2435662"/>
            <a:ext cx="339590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Financements et partenariats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341739" y="2831306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Appels à projets associations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41739" y="3188018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Financement participatif solidaire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341739" y="3544729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Mécénat entreprises locales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341739" y="3901440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Subventions associations 2025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341739" y="4258151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Crowdfunding associatif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662041" y="2245162"/>
            <a:ext cx="4327922" cy="2496264"/>
          </a:xfrm>
          <a:prstGeom prst="roundRect">
            <a:avLst>
              <a:gd name="adj" fmla="val 307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852541" y="2435662"/>
            <a:ext cx="2994065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Évolutions réglementaires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852541" y="2831306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Loi associations 2025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852541" y="3188018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Comptabilité associative simplifiée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852541" y="3544729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Bénévolat et statut juridique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852541" y="3901440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RGPD et associations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852541" y="4258151"/>
            <a:ext cx="3946922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Obligations légales dons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40437" y="4924306"/>
            <a:ext cx="6583323" cy="2496264"/>
          </a:xfrm>
          <a:prstGeom prst="roundRect">
            <a:avLst>
              <a:gd name="adj" fmla="val 307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0937" y="5114806"/>
            <a:ext cx="3257193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Mobilisation et engagement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30937" y="5510451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 bénévole post-COVID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30937" y="5867162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Attentes des jeunes bénévoles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30937" y="6223873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Volontariat intergénérationnel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30937" y="6580584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Mobilisation solidaire 2025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30937" y="6937296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Plateformes engagement associatif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7406640" y="4924306"/>
            <a:ext cx="6583323" cy="2496264"/>
          </a:xfrm>
          <a:prstGeom prst="roundRect">
            <a:avLst>
              <a:gd name="adj" fmla="val 307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97140" y="5114806"/>
            <a:ext cx="2794278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Innovations numériques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7597140" y="5510451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et associations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597140" y="5867162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Chatbots solidaires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7597140" y="6223873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Outils collaboratifs associatifs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597140" y="6580584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Intelligence artificielle et collecte de fonds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7597140" y="6937296"/>
            <a:ext cx="6202323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Automatisation communication associations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8682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 pas-à-pas — Mettre en place une veille assistée par 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753326"/>
            <a:ext cx="170021" cy="2962513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3753326"/>
            <a:ext cx="39663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Définir vos priorités de veille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4243745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 de vous noyer sous les infos, identifiez vos 3 à 5 priorités stratégiques. Exemples 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303973" y="5105638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les appels à projets locaux.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303973" y="554783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Anticiper les évolutions légales sur la fiscalité associative.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303973" y="5990034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Identifier les formats de communication qui marchent sur Instagram.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9885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3652" y="2946797"/>
            <a:ext cx="5547241" cy="574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Choisir les bons outils IA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43652" y="3797260"/>
            <a:ext cx="13343096" cy="3784283"/>
          </a:xfrm>
          <a:prstGeom prst="roundRect">
            <a:avLst>
              <a:gd name="adj" fmla="val 204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51272" y="3804880"/>
            <a:ext cx="13326427" cy="5300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36652" y="3922752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282089" y="3922752"/>
            <a:ext cx="406634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qu'il fait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723715" y="3922752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51272" y="4334947"/>
            <a:ext cx="13326427" cy="5300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36652" y="4452818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Feedly + Leo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282089" y="4452818"/>
            <a:ext cx="406634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Agrège et analyse vos sources de presse et blogs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723715" y="4452818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Facile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51272" y="4865013"/>
            <a:ext cx="13326427" cy="5300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36652" y="4982885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Alerts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282089" y="4982885"/>
            <a:ext cx="406634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Envoie des alertes email sur vos mots-clés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723715" y="4982885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Très facile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51272" y="5395079"/>
            <a:ext cx="13326427" cy="824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36652" y="5512951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BuzzSumo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282089" y="5512951"/>
            <a:ext cx="4066342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Repère les contenus les plus partagés sur vos thématiques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9723715" y="5512951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Facile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51272" y="6219468"/>
            <a:ext cx="13326427" cy="5300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36652" y="6337340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Talkwalker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5282089" y="6337340"/>
            <a:ext cx="406634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Veille web + réseaux sociaux avec IA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9723715" y="6337340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Moyen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51272" y="6749534"/>
            <a:ext cx="13326427" cy="8243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36652" y="6867406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Predis.ai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5282089" y="6867406"/>
            <a:ext cx="4066342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de performance et tendances réseaux sociaux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9723715" y="6867406"/>
            <a:ext cx="4070152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Facile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301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0442" y="2964775"/>
            <a:ext cx="7738348" cy="607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vos alertes et flux de veille</a:t>
            </a:r>
            <a:endParaRPr lang="en-US" sz="38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2" y="3863816"/>
            <a:ext cx="972026" cy="116645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44053" y="4058126"/>
            <a:ext cx="2441615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collection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1944053" y="4478417"/>
            <a:ext cx="12005905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Financements associatifs »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42" y="5030272"/>
            <a:ext cx="972026" cy="116645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44053" y="5224582"/>
            <a:ext cx="3853934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Ajouter des sources pertinentes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1944053" y="5644872"/>
            <a:ext cx="12005905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Sites spécialisés, blogs de fondations, presse locale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42" y="6196727"/>
            <a:ext cx="972026" cy="14988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44053" y="6391037"/>
            <a:ext cx="5858947" cy="30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Configurer Leo pour détecter automatiquement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1944053" y="6811328"/>
            <a:ext cx="12005905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Nouveaux appels à projets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944053" y="7190303"/>
            <a:ext cx="12005905" cy="310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Articles avec des mots-clés : financement participatif, subventions locales, etc.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9682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Organiser votre grille de suivi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3096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352205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309699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Centraliser vos découvertes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un tableau partagé (Excel, Notion ou Google Sheets)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685467" y="33096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37" y="3352205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2583" y="3309699"/>
            <a:ext cx="29277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Classer vos trouvailles par priorité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22583" y="450877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Important, intéressant, à surveiller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7251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76762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725120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Associer chaque tendance à une action concrète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56986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Préparer une note, informer l'équipe, ajuster la com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111598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Planifier un temps de synthèse collectif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56748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Qu'avons-nous appris ce mois-ci 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01497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Revue des principales découvertes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286750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556748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Quelles actions en découlent ?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401497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Transformation en plan d'action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256002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009317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Doit-on adapter nos priorités ?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854065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Ajustement des objectifs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5481876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5009317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Certaines alertes sont-elles inutiles ?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854065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Élimination de la pollution d'infos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093375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fois par mois, consacrez 30 minutes à une « réunion de veille »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70948"/>
            <a:ext cx="1301210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concrets d'actions issues de la veille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467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Tendance repérée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7278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montée du bénévolat ponctuel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2948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Nouvelles subventions pour le numérique associatif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617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Explosion des contenus Instagram collaboratifs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42877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Nouvelle réglementation sur la collecte de dons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1467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 décidée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37278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Création d'un programme « bénévolat flash »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2948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Montage d'un dossier pour équiper les bénévoles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86179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Lancement d'une série de posts co-créés avec des partenaires locaux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79167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Mise à jour de la charte de transparence financière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08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Prioriser vos sujets de veille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Automatiser la collecte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Croiser les sources (IA + réseau terrain)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Transformer la veille en actions concrètes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Impliquer toute l'équipe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Tenter de tout surveiller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Chercher manuellement chaque info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une seule source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Accumuler de l'info sans agir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Limiter la veille à une seule personne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5323" y="530543"/>
            <a:ext cx="6213753" cy="602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675323" y="1519238"/>
            <a:ext cx="1106567" cy="687229"/>
          </a:xfrm>
          <a:prstGeom prst="roundRect">
            <a:avLst>
              <a:gd name="adj" fmla="val 117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994" y="1693307"/>
            <a:ext cx="271224" cy="3390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74771" y="1712119"/>
            <a:ext cx="4250174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un compte gratuit sur Feedly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1878330" y="2196941"/>
            <a:ext cx="11980307" cy="11430"/>
          </a:xfrm>
          <a:prstGeom prst="roundRect">
            <a:avLst>
              <a:gd name="adj" fmla="val 709000"/>
            </a:avLst>
          </a:prstGeom>
          <a:solidFill>
            <a:srgbClr val="4A2C85"/>
          </a:solidFill>
          <a:ln/>
        </p:spPr>
      </p:sp>
      <p:sp>
        <p:nvSpPr>
          <p:cNvPr id="7" name="Shape 4"/>
          <p:cNvSpPr/>
          <p:nvPr/>
        </p:nvSpPr>
        <p:spPr>
          <a:xfrm>
            <a:off x="675323" y="2302907"/>
            <a:ext cx="2213253" cy="111168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277" y="2689146"/>
            <a:ext cx="271224" cy="3390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081457" y="2495788"/>
            <a:ext cx="4587240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Configurez une collection thématique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3081457" y="2912983"/>
            <a:ext cx="4587240" cy="3087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 : « financement associatif 2025 »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2985016" y="3405068"/>
            <a:ext cx="10873621" cy="11430"/>
          </a:xfrm>
          <a:prstGeom prst="roundRect">
            <a:avLst>
              <a:gd name="adj" fmla="val 709000"/>
            </a:avLst>
          </a:prstGeom>
          <a:solidFill>
            <a:srgbClr val="4A2C85"/>
          </a:solidFill>
          <a:ln/>
        </p:spPr>
      </p:sp>
      <p:sp>
        <p:nvSpPr>
          <p:cNvPr id="12" name="Shape 8"/>
          <p:cNvSpPr/>
          <p:nvPr/>
        </p:nvSpPr>
        <p:spPr>
          <a:xfrm>
            <a:off x="675323" y="3511034"/>
            <a:ext cx="3319939" cy="687229"/>
          </a:xfrm>
          <a:prstGeom prst="roundRect">
            <a:avLst>
              <a:gd name="adj" fmla="val 117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680" y="3685103"/>
            <a:ext cx="271224" cy="33909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188143" y="3703915"/>
            <a:ext cx="6334482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Activez Leo et définissez 3 à 5 mots-clés stratégiques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4091702" y="4188738"/>
            <a:ext cx="9766935" cy="11430"/>
          </a:xfrm>
          <a:prstGeom prst="roundRect">
            <a:avLst>
              <a:gd name="adj" fmla="val 709000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675323" y="4294703"/>
            <a:ext cx="4426506" cy="687229"/>
          </a:xfrm>
          <a:prstGeom prst="roundRect">
            <a:avLst>
              <a:gd name="adj" fmla="val 1179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963" y="4468773"/>
            <a:ext cx="271224" cy="33909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294709" y="4487585"/>
            <a:ext cx="6124218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Suivez vos premières alertes pendant une semaine</a:t>
            </a:r>
            <a:endParaRPr lang="en-US" sz="1850" dirty="0"/>
          </a:p>
        </p:txBody>
      </p:sp>
      <p:sp>
        <p:nvSpPr>
          <p:cNvPr id="19" name="Shape 13"/>
          <p:cNvSpPr/>
          <p:nvPr/>
        </p:nvSpPr>
        <p:spPr>
          <a:xfrm>
            <a:off x="5198269" y="4972407"/>
            <a:ext cx="8660368" cy="11430"/>
          </a:xfrm>
          <a:prstGeom prst="roundRect">
            <a:avLst>
              <a:gd name="adj" fmla="val 709000"/>
            </a:avLst>
          </a:prstGeom>
          <a:solidFill>
            <a:srgbClr val="4A2C85"/>
          </a:solidFill>
          <a:ln/>
        </p:spPr>
      </p:sp>
      <p:sp>
        <p:nvSpPr>
          <p:cNvPr id="20" name="Shape 14"/>
          <p:cNvSpPr/>
          <p:nvPr/>
        </p:nvSpPr>
        <p:spPr>
          <a:xfrm>
            <a:off x="675323" y="5078373"/>
            <a:ext cx="5533192" cy="111168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247" y="5464612"/>
            <a:ext cx="271224" cy="33909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401395" y="5271254"/>
            <a:ext cx="4513421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Remplissez la grille de suivi simplifiée</a:t>
            </a:r>
            <a:endParaRPr lang="en-US" sz="1850" dirty="0"/>
          </a:p>
        </p:txBody>
      </p:sp>
      <p:sp>
        <p:nvSpPr>
          <p:cNvPr id="23" name="Text 16"/>
          <p:cNvSpPr/>
          <p:nvPr/>
        </p:nvSpPr>
        <p:spPr>
          <a:xfrm>
            <a:off x="6401395" y="5688449"/>
            <a:ext cx="4513421" cy="3087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vos premières découvertes</a:t>
            </a:r>
            <a:endParaRPr lang="en-US" sz="1500" dirty="0"/>
          </a:p>
        </p:txBody>
      </p:sp>
      <p:sp>
        <p:nvSpPr>
          <p:cNvPr id="24" name="Shape 17"/>
          <p:cNvSpPr/>
          <p:nvPr/>
        </p:nvSpPr>
        <p:spPr>
          <a:xfrm>
            <a:off x="6304955" y="6180534"/>
            <a:ext cx="7553682" cy="11430"/>
          </a:xfrm>
          <a:prstGeom prst="roundRect">
            <a:avLst>
              <a:gd name="adj" fmla="val 709000"/>
            </a:avLst>
          </a:prstGeom>
          <a:solidFill>
            <a:srgbClr val="4A2C85"/>
          </a:solidFill>
          <a:ln/>
        </p:spPr>
      </p:sp>
      <p:sp>
        <p:nvSpPr>
          <p:cNvPr id="25" name="Shape 18"/>
          <p:cNvSpPr/>
          <p:nvPr/>
        </p:nvSpPr>
        <p:spPr>
          <a:xfrm>
            <a:off x="675323" y="6286500"/>
            <a:ext cx="6639878" cy="1413153"/>
          </a:xfrm>
          <a:prstGeom prst="roundRect">
            <a:avLst>
              <a:gd name="adj" fmla="val 57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649" y="6823472"/>
            <a:ext cx="271224" cy="33909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508081" y="6479381"/>
            <a:ext cx="6254115" cy="602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Partagez ces tendances lors de votre prochaine réunion</a:t>
            </a:r>
            <a:endParaRPr lang="en-US" sz="1850" dirty="0"/>
          </a:p>
        </p:txBody>
      </p:sp>
      <p:sp>
        <p:nvSpPr>
          <p:cNvPr id="28" name="Text 20"/>
          <p:cNvSpPr/>
          <p:nvPr/>
        </p:nvSpPr>
        <p:spPr>
          <a:xfrm>
            <a:off x="7508081" y="7198043"/>
            <a:ext cx="6254115" cy="3087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Et décidez ensemble des actions à mener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2025-04-26T17:38:57Z</dcterms:created>
  <dcterms:modified xsi:type="dcterms:W3CDTF">2025-04-26T17:38:57Z</dcterms:modified>
</cp:coreProperties>
</file>