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4630400" cy="8229600"/>
  <p:notesSz cx="8229600" cy="14630400"/>
  <p:embeddedFontLst>
    <p:embeddedFont>
      <p:font typeface="Montserrat"/>
      <p:regular r:id="rId16"/>
    </p:embeddedFont>
    <p:embeddedFont>
      <p:font typeface="Montserrat"/>
      <p:regular r:id="rId17"/>
    </p:embeddedFont>
    <p:embeddedFont>
      <p:font typeface="Montserrat"/>
      <p:regular r:id="rId18"/>
    </p:embeddedFont>
    <p:embeddedFont>
      <p:font typeface="Montserrat"/>
      <p:regular r:id="rId19"/>
    </p:embeddedFont>
    <p:embeddedFont>
      <p:font typeface="Heebo Light"/>
      <p:regular r:id="rId20"/>
    </p:embeddedFont>
    <p:embeddedFont>
      <p:font typeface="Heebo Light"/>
      <p:regular r:id="rId21"/>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4.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7.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8.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0.xml"/><Relationship Id="rId8"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3037522"/>
            <a:ext cx="75564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Intégrer le chatbot sur Facebook et le site web</a:t>
            </a:r>
            <a:endParaRPr lang="en-US" sz="4450" dirty="0"/>
          </a:p>
        </p:txBody>
      </p:sp>
      <p:sp>
        <p:nvSpPr>
          <p:cNvPr id="4" name="Shape 1"/>
          <p:cNvSpPr/>
          <p:nvPr/>
        </p:nvSpPr>
        <p:spPr>
          <a:xfrm>
            <a:off x="793790" y="4812149"/>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801410" y="4819769"/>
            <a:ext cx="347663" cy="347663"/>
          </a:xfrm>
          <a:prstGeom prst="rect">
            <a:avLst/>
          </a:prstGeom>
        </p:spPr>
      </p:pic>
      <p:sp>
        <p:nvSpPr>
          <p:cNvPr id="6" name="Text 2"/>
          <p:cNvSpPr/>
          <p:nvPr/>
        </p:nvSpPr>
        <p:spPr>
          <a:xfrm>
            <a:off x="1270040" y="4795242"/>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Text 0"/>
          <p:cNvSpPr/>
          <p:nvPr/>
        </p:nvSpPr>
        <p:spPr>
          <a:xfrm>
            <a:off x="793790" y="3802499"/>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Objectif</a:t>
            </a:r>
            <a:endParaRPr lang="en-US" sz="4450" dirty="0"/>
          </a:p>
        </p:txBody>
      </p:sp>
      <p:sp>
        <p:nvSpPr>
          <p:cNvPr id="4" name="Shape 1"/>
          <p:cNvSpPr/>
          <p:nvPr/>
        </p:nvSpPr>
        <p:spPr>
          <a:xfrm>
            <a:off x="793790" y="4851440"/>
            <a:ext cx="6408063" cy="2410897"/>
          </a:xfrm>
          <a:prstGeom prst="roundRect">
            <a:avLst>
              <a:gd name="adj" fmla="val 3952"/>
            </a:avLst>
          </a:prstGeom>
          <a:solidFill>
            <a:srgbClr val="31136C"/>
          </a:solidFill>
          <a:ln w="7620">
            <a:solidFill>
              <a:srgbClr val="4A2C85"/>
            </a:solidFill>
            <a:prstDash val="solid"/>
          </a:ln>
        </p:spPr>
      </p:sp>
      <p:sp>
        <p:nvSpPr>
          <p:cNvPr id="5" name="Text 2"/>
          <p:cNvSpPr/>
          <p:nvPr/>
        </p:nvSpPr>
        <p:spPr>
          <a:xfrm>
            <a:off x="1028224" y="5085874"/>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Installation</a:t>
            </a:r>
            <a:endParaRPr lang="en-US" sz="2200" dirty="0"/>
          </a:p>
        </p:txBody>
      </p:sp>
      <p:sp>
        <p:nvSpPr>
          <p:cNvPr id="6" name="Text 3"/>
          <p:cNvSpPr/>
          <p:nvPr/>
        </p:nvSpPr>
        <p:spPr>
          <a:xfrm>
            <a:off x="1028224" y="5576292"/>
            <a:ext cx="5939195" cy="1451610"/>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Installer et connecter un chatbot sur votre page Facebook et votre site internet pour automatiser l'accueil, l'information et l'engagement des bénévoles, adhérents et donateurs.</a:t>
            </a:r>
            <a:endParaRPr lang="en-US" sz="1750" dirty="0"/>
          </a:p>
        </p:txBody>
      </p:sp>
      <p:sp>
        <p:nvSpPr>
          <p:cNvPr id="7" name="Shape 4"/>
          <p:cNvSpPr/>
          <p:nvPr/>
        </p:nvSpPr>
        <p:spPr>
          <a:xfrm>
            <a:off x="7428667" y="4851440"/>
            <a:ext cx="6408063" cy="2410897"/>
          </a:xfrm>
          <a:prstGeom prst="roundRect">
            <a:avLst>
              <a:gd name="adj" fmla="val 3952"/>
            </a:avLst>
          </a:prstGeom>
          <a:solidFill>
            <a:srgbClr val="31136C"/>
          </a:solidFill>
          <a:ln w="7620">
            <a:solidFill>
              <a:srgbClr val="4A2C85"/>
            </a:solidFill>
            <a:prstDash val="solid"/>
          </a:ln>
        </p:spPr>
      </p:sp>
      <p:sp>
        <p:nvSpPr>
          <p:cNvPr id="8" name="Text 5"/>
          <p:cNvSpPr/>
          <p:nvPr/>
        </p:nvSpPr>
        <p:spPr>
          <a:xfrm>
            <a:off x="7663101" y="5085874"/>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Automatisation</a:t>
            </a:r>
            <a:endParaRPr lang="en-US" sz="2200" dirty="0"/>
          </a:p>
        </p:txBody>
      </p:sp>
      <p:sp>
        <p:nvSpPr>
          <p:cNvPr id="9" name="Text 6"/>
          <p:cNvSpPr/>
          <p:nvPr/>
        </p:nvSpPr>
        <p:spPr>
          <a:xfrm>
            <a:off x="7663101" y="5576292"/>
            <a:ext cx="5939195"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Automatiser les interactions avec vos différents publics pour améliorer leur expérience et optimiser votre présence en ligne.</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26135" y="582930"/>
            <a:ext cx="7664529" cy="1981319"/>
          </a:xfrm>
          <a:prstGeom prst="rect">
            <a:avLst/>
          </a:prstGeom>
          <a:noFill/>
          <a:ln/>
        </p:spPr>
        <p:txBody>
          <a:bodyPr wrap="square" lIns="0" tIns="0" rIns="0" bIns="0" rtlCol="0" anchor="t"/>
          <a:lstStyle/>
          <a:p>
            <a:pPr algn="l" indent="0" marL="0">
              <a:lnSpc>
                <a:spcPts val="5200"/>
              </a:lnSpc>
              <a:buNone/>
            </a:pPr>
            <a:r>
              <a:rPr lang="en-US" sz="4150" dirty="0">
                <a:solidFill>
                  <a:srgbClr val="F2F0F4"/>
                </a:solidFill>
                <a:latin typeface="Montserrat" pitchFamily="34" charset="0"/>
                <a:ea typeface="Montserrat" pitchFamily="34" charset="-122"/>
                <a:cs typeface="Montserrat" pitchFamily="34" charset="-120"/>
              </a:rPr>
              <a:t>Pourquoi intégrer un chatbot sur plusieurs canaux ?</a:t>
            </a:r>
            <a:endParaRPr lang="en-US" sz="4150" dirty="0"/>
          </a:p>
        </p:txBody>
      </p:sp>
      <p:sp>
        <p:nvSpPr>
          <p:cNvPr id="4" name="Shape 1"/>
          <p:cNvSpPr/>
          <p:nvPr/>
        </p:nvSpPr>
        <p:spPr>
          <a:xfrm>
            <a:off x="6226135" y="3118961"/>
            <a:ext cx="475536" cy="475536"/>
          </a:xfrm>
          <a:prstGeom prst="roundRect">
            <a:avLst>
              <a:gd name="adj" fmla="val 18668"/>
            </a:avLst>
          </a:prstGeom>
          <a:solidFill>
            <a:srgbClr val="31136C"/>
          </a:solidFill>
          <a:ln w="7620">
            <a:solidFill>
              <a:srgbClr val="4A2C85"/>
            </a:solidFill>
            <a:prstDash val="solid"/>
          </a:ln>
        </p:spPr>
      </p:sp>
      <p:pic>
        <p:nvPicPr>
          <p:cNvPr id="5" name="Image 1" descr="preencoded.png">    </p:cNvPr>
          <p:cNvPicPr>
            <a:picLocks noChangeAspect="1"/>
          </p:cNvPicPr>
          <p:nvPr/>
        </p:nvPicPr>
        <p:blipFill>
          <a:blip r:embed="rId2"/>
          <a:stretch>
            <a:fillRect/>
          </a:stretch>
        </p:blipFill>
        <p:spPr>
          <a:xfrm>
            <a:off x="6305431" y="3158609"/>
            <a:ext cx="316944" cy="396240"/>
          </a:xfrm>
          <a:prstGeom prst="rect">
            <a:avLst/>
          </a:prstGeom>
        </p:spPr>
      </p:pic>
      <p:sp>
        <p:nvSpPr>
          <p:cNvPr id="6" name="Text 2"/>
          <p:cNvSpPr/>
          <p:nvPr/>
        </p:nvSpPr>
        <p:spPr>
          <a:xfrm>
            <a:off x="6913007" y="3118961"/>
            <a:ext cx="4722138" cy="33016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Toucher les utilisateurs là où ils sont</a:t>
            </a:r>
            <a:endParaRPr lang="en-US" sz="2050" dirty="0"/>
          </a:p>
        </p:txBody>
      </p:sp>
      <p:sp>
        <p:nvSpPr>
          <p:cNvPr id="7" name="Text 3"/>
          <p:cNvSpPr/>
          <p:nvPr/>
        </p:nvSpPr>
        <p:spPr>
          <a:xfrm>
            <a:off x="6913007" y="3575923"/>
            <a:ext cx="6977658" cy="338138"/>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Messenger, site web, WhatsApp.</a:t>
            </a:r>
            <a:endParaRPr lang="en-US" sz="1650" dirty="0"/>
          </a:p>
        </p:txBody>
      </p:sp>
      <p:sp>
        <p:nvSpPr>
          <p:cNvPr id="8" name="Shape 4"/>
          <p:cNvSpPr/>
          <p:nvPr/>
        </p:nvSpPr>
        <p:spPr>
          <a:xfrm>
            <a:off x="6226135" y="4363164"/>
            <a:ext cx="475536" cy="475536"/>
          </a:xfrm>
          <a:prstGeom prst="roundRect">
            <a:avLst>
              <a:gd name="adj" fmla="val 18668"/>
            </a:avLst>
          </a:prstGeom>
          <a:solidFill>
            <a:srgbClr val="31136C"/>
          </a:solidFill>
          <a:ln w="7620">
            <a:solidFill>
              <a:srgbClr val="4A2C85"/>
            </a:solidFill>
            <a:prstDash val="solid"/>
          </a:ln>
        </p:spPr>
      </p:sp>
      <p:pic>
        <p:nvPicPr>
          <p:cNvPr id="9" name="Image 2" descr="preencoded.png">    </p:cNvPr>
          <p:cNvPicPr>
            <a:picLocks noChangeAspect="1"/>
          </p:cNvPicPr>
          <p:nvPr/>
        </p:nvPicPr>
        <p:blipFill>
          <a:blip r:embed="rId3"/>
          <a:stretch>
            <a:fillRect/>
          </a:stretch>
        </p:blipFill>
        <p:spPr>
          <a:xfrm>
            <a:off x="6305431" y="4402812"/>
            <a:ext cx="316944" cy="396240"/>
          </a:xfrm>
          <a:prstGeom prst="rect">
            <a:avLst/>
          </a:prstGeom>
        </p:spPr>
      </p:pic>
      <p:sp>
        <p:nvSpPr>
          <p:cNvPr id="10" name="Text 5"/>
          <p:cNvSpPr/>
          <p:nvPr/>
        </p:nvSpPr>
        <p:spPr>
          <a:xfrm>
            <a:off x="6913007" y="4363164"/>
            <a:ext cx="4112062" cy="33016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Assurer une présence continue</a:t>
            </a:r>
            <a:endParaRPr lang="en-US" sz="2050" dirty="0"/>
          </a:p>
        </p:txBody>
      </p:sp>
      <p:sp>
        <p:nvSpPr>
          <p:cNvPr id="11" name="Text 6"/>
          <p:cNvSpPr/>
          <p:nvPr/>
        </p:nvSpPr>
        <p:spPr>
          <a:xfrm>
            <a:off x="6913007" y="4820126"/>
            <a:ext cx="6977658" cy="338138"/>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même en dehors des heures d'ouverture.</a:t>
            </a:r>
            <a:endParaRPr lang="en-US" sz="1650" dirty="0"/>
          </a:p>
        </p:txBody>
      </p:sp>
      <p:sp>
        <p:nvSpPr>
          <p:cNvPr id="12" name="Shape 7"/>
          <p:cNvSpPr/>
          <p:nvPr/>
        </p:nvSpPr>
        <p:spPr>
          <a:xfrm>
            <a:off x="6226135" y="5607368"/>
            <a:ext cx="475536" cy="475536"/>
          </a:xfrm>
          <a:prstGeom prst="roundRect">
            <a:avLst>
              <a:gd name="adj" fmla="val 18668"/>
            </a:avLst>
          </a:prstGeom>
          <a:solidFill>
            <a:srgbClr val="31136C"/>
          </a:solidFill>
          <a:ln w="7620">
            <a:solidFill>
              <a:srgbClr val="4A2C85"/>
            </a:solidFill>
            <a:prstDash val="solid"/>
          </a:ln>
        </p:spPr>
      </p:sp>
      <p:pic>
        <p:nvPicPr>
          <p:cNvPr id="13" name="Image 3" descr="preencoded.png">    </p:cNvPr>
          <p:cNvPicPr>
            <a:picLocks noChangeAspect="1"/>
          </p:cNvPicPr>
          <p:nvPr/>
        </p:nvPicPr>
        <p:blipFill>
          <a:blip r:embed="rId4"/>
          <a:stretch>
            <a:fillRect/>
          </a:stretch>
        </p:blipFill>
        <p:spPr>
          <a:xfrm>
            <a:off x="6305431" y="5647015"/>
            <a:ext cx="316944" cy="396240"/>
          </a:xfrm>
          <a:prstGeom prst="rect">
            <a:avLst/>
          </a:prstGeom>
        </p:spPr>
      </p:pic>
      <p:sp>
        <p:nvSpPr>
          <p:cNvPr id="14" name="Text 8"/>
          <p:cNvSpPr/>
          <p:nvPr/>
        </p:nvSpPr>
        <p:spPr>
          <a:xfrm>
            <a:off x="6913007" y="5607368"/>
            <a:ext cx="3224213" cy="33016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Fluidifier les interactions</a:t>
            </a:r>
            <a:endParaRPr lang="en-US" sz="2050" dirty="0"/>
          </a:p>
        </p:txBody>
      </p:sp>
      <p:sp>
        <p:nvSpPr>
          <p:cNvPr id="15" name="Text 9"/>
          <p:cNvSpPr/>
          <p:nvPr/>
        </p:nvSpPr>
        <p:spPr>
          <a:xfrm>
            <a:off x="6913007" y="6064329"/>
            <a:ext cx="6977658" cy="338138"/>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aider l'utilisateur rapidement sans qu'il ait besoin de chercher.</a:t>
            </a:r>
            <a:endParaRPr lang="en-US" sz="1650" dirty="0"/>
          </a:p>
        </p:txBody>
      </p:sp>
      <p:sp>
        <p:nvSpPr>
          <p:cNvPr id="16" name="Shape 10"/>
          <p:cNvSpPr/>
          <p:nvPr/>
        </p:nvSpPr>
        <p:spPr>
          <a:xfrm>
            <a:off x="6226135" y="6851571"/>
            <a:ext cx="475536" cy="475536"/>
          </a:xfrm>
          <a:prstGeom prst="roundRect">
            <a:avLst>
              <a:gd name="adj" fmla="val 18668"/>
            </a:avLst>
          </a:prstGeom>
          <a:solidFill>
            <a:srgbClr val="31136C"/>
          </a:solidFill>
          <a:ln w="7620">
            <a:solidFill>
              <a:srgbClr val="4A2C85"/>
            </a:solidFill>
            <a:prstDash val="solid"/>
          </a:ln>
        </p:spPr>
      </p:sp>
      <p:pic>
        <p:nvPicPr>
          <p:cNvPr id="17" name="Image 4" descr="preencoded.png">    </p:cNvPr>
          <p:cNvPicPr>
            <a:picLocks noChangeAspect="1"/>
          </p:cNvPicPr>
          <p:nvPr/>
        </p:nvPicPr>
        <p:blipFill>
          <a:blip r:embed="rId5"/>
          <a:stretch>
            <a:fillRect/>
          </a:stretch>
        </p:blipFill>
        <p:spPr>
          <a:xfrm>
            <a:off x="6305431" y="6891218"/>
            <a:ext cx="316944" cy="396240"/>
          </a:xfrm>
          <a:prstGeom prst="rect">
            <a:avLst/>
          </a:prstGeom>
        </p:spPr>
      </p:pic>
      <p:sp>
        <p:nvSpPr>
          <p:cNvPr id="18" name="Text 11"/>
          <p:cNvSpPr/>
          <p:nvPr/>
        </p:nvSpPr>
        <p:spPr>
          <a:xfrm>
            <a:off x="6913007" y="6851571"/>
            <a:ext cx="3331964" cy="33016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Augmenter la conversion</a:t>
            </a:r>
            <a:endParaRPr lang="en-US" sz="2050" dirty="0"/>
          </a:p>
        </p:txBody>
      </p:sp>
      <p:sp>
        <p:nvSpPr>
          <p:cNvPr id="19" name="Text 12"/>
          <p:cNvSpPr/>
          <p:nvPr/>
        </p:nvSpPr>
        <p:spPr>
          <a:xfrm>
            <a:off x="6913007" y="7308533"/>
            <a:ext cx="6977658" cy="338138"/>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plus d'adhésions, d'inscriptions à des événements et de dons.</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17471" y="658178"/>
            <a:ext cx="7709059" cy="1281351"/>
          </a:xfrm>
          <a:prstGeom prst="rect">
            <a:avLst/>
          </a:prstGeom>
          <a:noFill/>
          <a:ln/>
        </p:spPr>
        <p:txBody>
          <a:bodyPr wrap="square" lIns="0" tIns="0" rIns="0" bIns="0" rtlCol="0" anchor="t"/>
          <a:lstStyle/>
          <a:p>
            <a:pPr algn="l" indent="0" marL="0">
              <a:lnSpc>
                <a:spcPts val="5000"/>
              </a:lnSpc>
              <a:buNone/>
            </a:pPr>
            <a:r>
              <a:rPr lang="en-US" sz="4000" dirty="0">
                <a:solidFill>
                  <a:srgbClr val="F2F0F4"/>
                </a:solidFill>
                <a:latin typeface="Montserrat" pitchFamily="34" charset="0"/>
                <a:ea typeface="Montserrat" pitchFamily="34" charset="-122"/>
                <a:cs typeface="Montserrat" pitchFamily="34" charset="-120"/>
              </a:rPr>
              <a:t>Outils adaptés pour l'intégration</a:t>
            </a:r>
            <a:endParaRPr lang="en-US" sz="4000" dirty="0"/>
          </a:p>
        </p:txBody>
      </p:sp>
      <p:sp>
        <p:nvSpPr>
          <p:cNvPr id="4" name="Shape 1"/>
          <p:cNvSpPr/>
          <p:nvPr/>
        </p:nvSpPr>
        <p:spPr>
          <a:xfrm>
            <a:off x="717471" y="2246948"/>
            <a:ext cx="7709059" cy="5324356"/>
          </a:xfrm>
          <a:prstGeom prst="roundRect">
            <a:avLst>
              <a:gd name="adj" fmla="val 1617"/>
            </a:avLst>
          </a:prstGeom>
          <a:noFill/>
          <a:ln w="7620">
            <a:solidFill>
              <a:srgbClr val="FFFFFF">
                <a:alpha val="24000"/>
              </a:srgbClr>
            </a:solidFill>
            <a:prstDash val="solid"/>
          </a:ln>
        </p:spPr>
      </p:sp>
      <p:sp>
        <p:nvSpPr>
          <p:cNvPr id="5" name="Shape 2"/>
          <p:cNvSpPr/>
          <p:nvPr/>
        </p:nvSpPr>
        <p:spPr>
          <a:xfrm>
            <a:off x="725091" y="2254567"/>
            <a:ext cx="7692985" cy="917258"/>
          </a:xfrm>
          <a:prstGeom prst="rect">
            <a:avLst/>
          </a:prstGeom>
          <a:solidFill>
            <a:srgbClr val="FFFFFF">
              <a:alpha val="4000"/>
            </a:srgbClr>
          </a:solidFill>
          <a:ln/>
        </p:spPr>
      </p:sp>
      <p:sp>
        <p:nvSpPr>
          <p:cNvPr id="6" name="Text 3"/>
          <p:cNvSpPr/>
          <p:nvPr/>
        </p:nvSpPr>
        <p:spPr>
          <a:xfrm>
            <a:off x="930950" y="2385179"/>
            <a:ext cx="2150388" cy="328017"/>
          </a:xfrm>
          <a:prstGeom prst="rect">
            <a:avLst/>
          </a:prstGeom>
          <a:noFill/>
          <a:ln/>
        </p:spPr>
        <p:txBody>
          <a:bodyPr wrap="non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Outil</a:t>
            </a:r>
            <a:endParaRPr lang="en-US" sz="1600" dirty="0"/>
          </a:p>
        </p:txBody>
      </p:sp>
      <p:sp>
        <p:nvSpPr>
          <p:cNvPr id="7" name="Text 4"/>
          <p:cNvSpPr/>
          <p:nvPr/>
        </p:nvSpPr>
        <p:spPr>
          <a:xfrm>
            <a:off x="3498771" y="2385179"/>
            <a:ext cx="2146578" cy="656034"/>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Fonctionnalités principales</a:t>
            </a:r>
            <a:endParaRPr lang="en-US" sz="1600" dirty="0"/>
          </a:p>
        </p:txBody>
      </p:sp>
      <p:sp>
        <p:nvSpPr>
          <p:cNvPr id="8" name="Text 5"/>
          <p:cNvSpPr/>
          <p:nvPr/>
        </p:nvSpPr>
        <p:spPr>
          <a:xfrm>
            <a:off x="6062782" y="2385179"/>
            <a:ext cx="2150388" cy="328017"/>
          </a:xfrm>
          <a:prstGeom prst="rect">
            <a:avLst/>
          </a:prstGeom>
          <a:noFill/>
          <a:ln/>
        </p:spPr>
        <p:txBody>
          <a:bodyPr wrap="non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Idéal pour</a:t>
            </a:r>
            <a:endParaRPr lang="en-US" sz="1600" dirty="0"/>
          </a:p>
        </p:txBody>
      </p:sp>
      <p:sp>
        <p:nvSpPr>
          <p:cNvPr id="9" name="Shape 6"/>
          <p:cNvSpPr/>
          <p:nvPr/>
        </p:nvSpPr>
        <p:spPr>
          <a:xfrm>
            <a:off x="725091" y="3171825"/>
            <a:ext cx="7692985" cy="1573292"/>
          </a:xfrm>
          <a:prstGeom prst="rect">
            <a:avLst/>
          </a:prstGeom>
          <a:solidFill>
            <a:srgbClr val="000000">
              <a:alpha val="4000"/>
            </a:srgbClr>
          </a:solidFill>
          <a:ln/>
        </p:spPr>
      </p:sp>
      <p:sp>
        <p:nvSpPr>
          <p:cNvPr id="10" name="Text 7"/>
          <p:cNvSpPr/>
          <p:nvPr/>
        </p:nvSpPr>
        <p:spPr>
          <a:xfrm>
            <a:off x="930950" y="3302437"/>
            <a:ext cx="2150388" cy="328017"/>
          </a:xfrm>
          <a:prstGeom prst="rect">
            <a:avLst/>
          </a:prstGeom>
          <a:noFill/>
          <a:ln/>
        </p:spPr>
        <p:txBody>
          <a:bodyPr wrap="non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ManyChat</a:t>
            </a:r>
            <a:endParaRPr lang="en-US" sz="1600" dirty="0"/>
          </a:p>
        </p:txBody>
      </p:sp>
      <p:sp>
        <p:nvSpPr>
          <p:cNvPr id="11" name="Text 8"/>
          <p:cNvSpPr/>
          <p:nvPr/>
        </p:nvSpPr>
        <p:spPr>
          <a:xfrm>
            <a:off x="3498771" y="3302437"/>
            <a:ext cx="2146578" cy="1312069"/>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Intégration native Facebook Messenger, widget de site web en un clic</a:t>
            </a:r>
            <a:endParaRPr lang="en-US" sz="1600" dirty="0"/>
          </a:p>
        </p:txBody>
      </p:sp>
      <p:sp>
        <p:nvSpPr>
          <p:cNvPr id="12" name="Text 9"/>
          <p:cNvSpPr/>
          <p:nvPr/>
        </p:nvSpPr>
        <p:spPr>
          <a:xfrm>
            <a:off x="6062782" y="3302437"/>
            <a:ext cx="2150388" cy="984052"/>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Associations souhaitant toucher un large public facilement</a:t>
            </a:r>
            <a:endParaRPr lang="en-US" sz="1600" dirty="0"/>
          </a:p>
        </p:txBody>
      </p:sp>
      <p:sp>
        <p:nvSpPr>
          <p:cNvPr id="13" name="Shape 10"/>
          <p:cNvSpPr/>
          <p:nvPr/>
        </p:nvSpPr>
        <p:spPr>
          <a:xfrm>
            <a:off x="725091" y="4745117"/>
            <a:ext cx="7692985" cy="1245275"/>
          </a:xfrm>
          <a:prstGeom prst="rect">
            <a:avLst/>
          </a:prstGeom>
          <a:solidFill>
            <a:srgbClr val="FFFFFF">
              <a:alpha val="4000"/>
            </a:srgbClr>
          </a:solidFill>
          <a:ln/>
        </p:spPr>
      </p:sp>
      <p:sp>
        <p:nvSpPr>
          <p:cNvPr id="14" name="Text 11"/>
          <p:cNvSpPr/>
          <p:nvPr/>
        </p:nvSpPr>
        <p:spPr>
          <a:xfrm>
            <a:off x="930950" y="4875728"/>
            <a:ext cx="2150388" cy="328017"/>
          </a:xfrm>
          <a:prstGeom prst="rect">
            <a:avLst/>
          </a:prstGeom>
          <a:noFill/>
          <a:ln/>
        </p:spPr>
        <p:txBody>
          <a:bodyPr wrap="non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Chatfuel</a:t>
            </a:r>
            <a:endParaRPr lang="en-US" sz="1600" dirty="0"/>
          </a:p>
        </p:txBody>
      </p:sp>
      <p:sp>
        <p:nvSpPr>
          <p:cNvPr id="15" name="Text 12"/>
          <p:cNvSpPr/>
          <p:nvPr/>
        </p:nvSpPr>
        <p:spPr>
          <a:xfrm>
            <a:off x="3498771" y="4875728"/>
            <a:ext cx="2146578" cy="984052"/>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Connexion avancée Messenger + plugins web personnalisables</a:t>
            </a:r>
            <a:endParaRPr lang="en-US" sz="1600" dirty="0"/>
          </a:p>
        </p:txBody>
      </p:sp>
      <p:sp>
        <p:nvSpPr>
          <p:cNvPr id="16" name="Text 13"/>
          <p:cNvSpPr/>
          <p:nvPr/>
        </p:nvSpPr>
        <p:spPr>
          <a:xfrm>
            <a:off x="6062782" y="4875728"/>
            <a:ext cx="2150388" cy="984052"/>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Associations avec besoin de scénarios plus complexes</a:t>
            </a:r>
            <a:endParaRPr lang="en-US" sz="1600" dirty="0"/>
          </a:p>
        </p:txBody>
      </p:sp>
      <p:sp>
        <p:nvSpPr>
          <p:cNvPr id="17" name="Shape 14"/>
          <p:cNvSpPr/>
          <p:nvPr/>
        </p:nvSpPr>
        <p:spPr>
          <a:xfrm>
            <a:off x="725091" y="5990392"/>
            <a:ext cx="7692985" cy="1573292"/>
          </a:xfrm>
          <a:prstGeom prst="rect">
            <a:avLst/>
          </a:prstGeom>
          <a:solidFill>
            <a:srgbClr val="000000">
              <a:alpha val="4000"/>
            </a:srgbClr>
          </a:solidFill>
          <a:ln/>
        </p:spPr>
      </p:sp>
      <p:sp>
        <p:nvSpPr>
          <p:cNvPr id="18" name="Text 15"/>
          <p:cNvSpPr/>
          <p:nvPr/>
        </p:nvSpPr>
        <p:spPr>
          <a:xfrm>
            <a:off x="930950" y="6121003"/>
            <a:ext cx="2150388" cy="328017"/>
          </a:xfrm>
          <a:prstGeom prst="rect">
            <a:avLst/>
          </a:prstGeom>
          <a:noFill/>
          <a:ln/>
        </p:spPr>
        <p:txBody>
          <a:bodyPr wrap="non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Tidio</a:t>
            </a:r>
            <a:endParaRPr lang="en-US" sz="1600" dirty="0"/>
          </a:p>
        </p:txBody>
      </p:sp>
      <p:sp>
        <p:nvSpPr>
          <p:cNvPr id="19" name="Text 16"/>
          <p:cNvSpPr/>
          <p:nvPr/>
        </p:nvSpPr>
        <p:spPr>
          <a:xfrm>
            <a:off x="3498771" y="6121003"/>
            <a:ext cx="2146578" cy="656034"/>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Chatbot et chat en direct pour site internet</a:t>
            </a:r>
            <a:endParaRPr lang="en-US" sz="1600" dirty="0"/>
          </a:p>
        </p:txBody>
      </p:sp>
      <p:sp>
        <p:nvSpPr>
          <p:cNvPr id="20" name="Text 17"/>
          <p:cNvSpPr/>
          <p:nvPr/>
        </p:nvSpPr>
        <p:spPr>
          <a:xfrm>
            <a:off x="6062782" y="6121003"/>
            <a:ext cx="2150388" cy="1312069"/>
          </a:xfrm>
          <a:prstGeom prst="rect">
            <a:avLst/>
          </a:prstGeom>
          <a:noFill/>
          <a:ln/>
        </p:spPr>
        <p:txBody>
          <a:bodyPr wrap="square" lIns="0" tIns="0" rIns="0" bIns="0" rtlCol="0" anchor="t"/>
          <a:lstStyle/>
          <a:p>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Associations souhaitant une interaction rapide sur leur site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3889" y="499110"/>
            <a:ext cx="10457259" cy="565904"/>
          </a:xfrm>
          <a:prstGeom prst="rect">
            <a:avLst/>
          </a:prstGeom>
          <a:noFill/>
          <a:ln/>
        </p:spPr>
        <p:txBody>
          <a:bodyPr wrap="none" lIns="0" tIns="0" rIns="0" bIns="0" rtlCol="0" anchor="t"/>
          <a:lstStyle/>
          <a:p>
            <a:pPr algn="l" indent="0" marL="0">
              <a:lnSpc>
                <a:spcPts val="4450"/>
              </a:lnSpc>
              <a:buNone/>
            </a:pPr>
            <a:r>
              <a:rPr lang="en-US" sz="3550" dirty="0">
                <a:solidFill>
                  <a:srgbClr val="F2F0F4"/>
                </a:solidFill>
                <a:latin typeface="Montserrat" pitchFamily="34" charset="0"/>
                <a:ea typeface="Montserrat" pitchFamily="34" charset="-122"/>
                <a:cs typeface="Montserrat" pitchFamily="34" charset="-120"/>
              </a:rPr>
              <a:t>Étapes pour intégrer un chatbot sur Facebook</a:t>
            </a:r>
            <a:endParaRPr lang="en-US" sz="3550" dirty="0"/>
          </a:p>
        </p:txBody>
      </p:sp>
      <p:sp>
        <p:nvSpPr>
          <p:cNvPr id="3" name="Shape 1"/>
          <p:cNvSpPr/>
          <p:nvPr/>
        </p:nvSpPr>
        <p:spPr>
          <a:xfrm>
            <a:off x="633889" y="1427202"/>
            <a:ext cx="135850" cy="681276"/>
          </a:xfrm>
          <a:prstGeom prst="roundRect">
            <a:avLst>
              <a:gd name="adj" fmla="val 56002"/>
            </a:avLst>
          </a:prstGeom>
          <a:solidFill>
            <a:srgbClr val="31136C"/>
          </a:solidFill>
          <a:ln w="7620">
            <a:solidFill>
              <a:srgbClr val="4A2C85"/>
            </a:solidFill>
            <a:prstDash val="solid"/>
          </a:ln>
        </p:spPr>
      </p:sp>
      <p:sp>
        <p:nvSpPr>
          <p:cNvPr id="4" name="Text 2"/>
          <p:cNvSpPr/>
          <p:nvPr/>
        </p:nvSpPr>
        <p:spPr>
          <a:xfrm>
            <a:off x="1041440" y="1427202"/>
            <a:ext cx="4929426" cy="283012"/>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Créer un compte sur ManyChat ou Chatfuel</a:t>
            </a:r>
            <a:endParaRPr lang="en-US" sz="1750" dirty="0"/>
          </a:p>
        </p:txBody>
      </p:sp>
      <p:sp>
        <p:nvSpPr>
          <p:cNvPr id="5" name="Text 3"/>
          <p:cNvSpPr/>
          <p:nvPr/>
        </p:nvSpPr>
        <p:spPr>
          <a:xfrm>
            <a:off x="1041440" y="1818799"/>
            <a:ext cx="12955072"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Liez votre compte à la page Facebook officielle de votre association.</a:t>
            </a:r>
            <a:endParaRPr lang="en-US" sz="1400" dirty="0"/>
          </a:p>
        </p:txBody>
      </p:sp>
      <p:sp>
        <p:nvSpPr>
          <p:cNvPr id="6" name="Shape 4"/>
          <p:cNvSpPr/>
          <p:nvPr/>
        </p:nvSpPr>
        <p:spPr>
          <a:xfrm>
            <a:off x="905589" y="2289572"/>
            <a:ext cx="135850" cy="1477804"/>
          </a:xfrm>
          <a:prstGeom prst="roundRect">
            <a:avLst>
              <a:gd name="adj" fmla="val 56002"/>
            </a:avLst>
          </a:prstGeom>
          <a:solidFill>
            <a:srgbClr val="31136C"/>
          </a:solidFill>
          <a:ln w="7620">
            <a:solidFill>
              <a:srgbClr val="4A2C85"/>
            </a:solidFill>
            <a:prstDash val="solid"/>
          </a:ln>
        </p:spPr>
      </p:sp>
      <p:sp>
        <p:nvSpPr>
          <p:cNvPr id="7" name="Text 5"/>
          <p:cNvSpPr/>
          <p:nvPr/>
        </p:nvSpPr>
        <p:spPr>
          <a:xfrm>
            <a:off x="1313140" y="2289572"/>
            <a:ext cx="3042523" cy="283012"/>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Créer un scénario d'accueil</a:t>
            </a:r>
            <a:endParaRPr lang="en-US" sz="1750" dirty="0"/>
          </a:p>
        </p:txBody>
      </p:sp>
      <p:sp>
        <p:nvSpPr>
          <p:cNvPr id="8" name="Text 6"/>
          <p:cNvSpPr/>
          <p:nvPr/>
        </p:nvSpPr>
        <p:spPr>
          <a:xfrm>
            <a:off x="1313140" y="2681168"/>
            <a:ext cx="12683371"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Message de bienvenue dès qu'un utilisateur envoie un message.</a:t>
            </a:r>
            <a:endParaRPr lang="en-US" sz="1400" dirty="0"/>
          </a:p>
        </p:txBody>
      </p:sp>
      <p:sp>
        <p:nvSpPr>
          <p:cNvPr id="9" name="Text 7"/>
          <p:cNvSpPr/>
          <p:nvPr/>
        </p:nvSpPr>
        <p:spPr>
          <a:xfrm>
            <a:off x="1313140" y="3079433"/>
            <a:ext cx="12683371"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Proposer des options rapides (boutons) : "Adhérer", "Faire un don", "Participer à un événement".</a:t>
            </a:r>
            <a:endParaRPr lang="en-US" sz="1400" dirty="0"/>
          </a:p>
        </p:txBody>
      </p:sp>
      <p:sp>
        <p:nvSpPr>
          <p:cNvPr id="10" name="Text 8"/>
          <p:cNvSpPr/>
          <p:nvPr/>
        </p:nvSpPr>
        <p:spPr>
          <a:xfrm>
            <a:off x="1313140" y="3477697"/>
            <a:ext cx="12683371"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Exemple de message de bienvenue : "Bonjour et bienvenue chez [Nom de l'association] ! Comment pouvons-nous vous aider aujourd'hui ?"</a:t>
            </a:r>
            <a:endParaRPr lang="en-US" sz="1400" dirty="0"/>
          </a:p>
        </p:txBody>
      </p:sp>
      <p:sp>
        <p:nvSpPr>
          <p:cNvPr id="11" name="Shape 9"/>
          <p:cNvSpPr/>
          <p:nvPr/>
        </p:nvSpPr>
        <p:spPr>
          <a:xfrm>
            <a:off x="1177290" y="3948470"/>
            <a:ext cx="135850" cy="1079540"/>
          </a:xfrm>
          <a:prstGeom prst="roundRect">
            <a:avLst>
              <a:gd name="adj" fmla="val 56002"/>
            </a:avLst>
          </a:prstGeom>
          <a:solidFill>
            <a:srgbClr val="31136C"/>
          </a:solidFill>
          <a:ln w="7620">
            <a:solidFill>
              <a:srgbClr val="4A2C85"/>
            </a:solidFill>
            <a:prstDash val="solid"/>
          </a:ln>
        </p:spPr>
      </p:sp>
      <p:sp>
        <p:nvSpPr>
          <p:cNvPr id="12" name="Text 10"/>
          <p:cNvSpPr/>
          <p:nvPr/>
        </p:nvSpPr>
        <p:spPr>
          <a:xfrm>
            <a:off x="1584841" y="3948470"/>
            <a:ext cx="3457813" cy="283012"/>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Activer la fonction "Auto-reply"</a:t>
            </a:r>
            <a:endParaRPr lang="en-US" sz="1750" dirty="0"/>
          </a:p>
        </p:txBody>
      </p:sp>
      <p:sp>
        <p:nvSpPr>
          <p:cNvPr id="13" name="Text 11"/>
          <p:cNvSpPr/>
          <p:nvPr/>
        </p:nvSpPr>
        <p:spPr>
          <a:xfrm>
            <a:off x="1584841" y="4340066"/>
            <a:ext cx="124116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Pour répondre instantanément à chaque nouveau message sur Messenger.</a:t>
            </a:r>
            <a:endParaRPr lang="en-US" sz="1400" dirty="0"/>
          </a:p>
        </p:txBody>
      </p:sp>
      <p:sp>
        <p:nvSpPr>
          <p:cNvPr id="14" name="Text 12"/>
          <p:cNvSpPr/>
          <p:nvPr/>
        </p:nvSpPr>
        <p:spPr>
          <a:xfrm>
            <a:off x="1584841" y="4738330"/>
            <a:ext cx="124116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Créez des réponses types aux mots-clés détectés (ex : "don", "mission", "contact").</a:t>
            </a:r>
            <a:endParaRPr lang="en-US" sz="1400" dirty="0"/>
          </a:p>
        </p:txBody>
      </p:sp>
      <p:sp>
        <p:nvSpPr>
          <p:cNvPr id="15" name="Shape 13"/>
          <p:cNvSpPr/>
          <p:nvPr/>
        </p:nvSpPr>
        <p:spPr>
          <a:xfrm>
            <a:off x="1448991" y="5209103"/>
            <a:ext cx="135850" cy="1079540"/>
          </a:xfrm>
          <a:prstGeom prst="roundRect">
            <a:avLst>
              <a:gd name="adj" fmla="val 56002"/>
            </a:avLst>
          </a:prstGeom>
          <a:solidFill>
            <a:srgbClr val="31136C"/>
          </a:solidFill>
          <a:ln w="7620">
            <a:solidFill>
              <a:srgbClr val="4A2C85"/>
            </a:solidFill>
            <a:prstDash val="solid"/>
          </a:ln>
        </p:spPr>
      </p:sp>
      <p:sp>
        <p:nvSpPr>
          <p:cNvPr id="16" name="Text 14"/>
          <p:cNvSpPr/>
          <p:nvPr/>
        </p:nvSpPr>
        <p:spPr>
          <a:xfrm>
            <a:off x="1856542" y="5209103"/>
            <a:ext cx="2448758" cy="283012"/>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Tester la conversation</a:t>
            </a:r>
            <a:endParaRPr lang="en-US" sz="1750" dirty="0"/>
          </a:p>
        </p:txBody>
      </p:sp>
      <p:sp>
        <p:nvSpPr>
          <p:cNvPr id="17" name="Text 15"/>
          <p:cNvSpPr/>
          <p:nvPr/>
        </p:nvSpPr>
        <p:spPr>
          <a:xfrm>
            <a:off x="1856542" y="5600700"/>
            <a:ext cx="121399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Simuler différentes demandes pour s'assurer que tout fonctionne correctement.</a:t>
            </a:r>
            <a:endParaRPr lang="en-US" sz="1400" dirty="0"/>
          </a:p>
        </p:txBody>
      </p:sp>
      <p:sp>
        <p:nvSpPr>
          <p:cNvPr id="18" name="Text 16"/>
          <p:cNvSpPr/>
          <p:nvPr/>
        </p:nvSpPr>
        <p:spPr>
          <a:xfrm>
            <a:off x="1856542" y="5998964"/>
            <a:ext cx="121399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Demander à plusieurs membres de l'association de tester également.</a:t>
            </a:r>
            <a:endParaRPr lang="en-US" sz="1400" dirty="0"/>
          </a:p>
        </p:txBody>
      </p:sp>
      <p:sp>
        <p:nvSpPr>
          <p:cNvPr id="19" name="Shape 17"/>
          <p:cNvSpPr/>
          <p:nvPr/>
        </p:nvSpPr>
        <p:spPr>
          <a:xfrm>
            <a:off x="1177290" y="6469737"/>
            <a:ext cx="135850" cy="1079540"/>
          </a:xfrm>
          <a:prstGeom prst="roundRect">
            <a:avLst>
              <a:gd name="adj" fmla="val 56002"/>
            </a:avLst>
          </a:prstGeom>
          <a:solidFill>
            <a:srgbClr val="31136C"/>
          </a:solidFill>
          <a:ln w="7620">
            <a:solidFill>
              <a:srgbClr val="4A2C85"/>
            </a:solidFill>
            <a:prstDash val="solid"/>
          </a:ln>
        </p:spPr>
      </p:sp>
      <p:sp>
        <p:nvSpPr>
          <p:cNvPr id="20" name="Text 18"/>
          <p:cNvSpPr/>
          <p:nvPr/>
        </p:nvSpPr>
        <p:spPr>
          <a:xfrm>
            <a:off x="1584841" y="6469737"/>
            <a:ext cx="2264212" cy="283012"/>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Mettre en ligne</a:t>
            </a:r>
            <a:endParaRPr lang="en-US" sz="1750" dirty="0"/>
          </a:p>
        </p:txBody>
      </p:sp>
      <p:sp>
        <p:nvSpPr>
          <p:cNvPr id="21" name="Text 19"/>
          <p:cNvSpPr/>
          <p:nvPr/>
        </p:nvSpPr>
        <p:spPr>
          <a:xfrm>
            <a:off x="1584841" y="6861334"/>
            <a:ext cx="124116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Une fois testé, activez le chatbot sur Messenger.</a:t>
            </a:r>
            <a:endParaRPr lang="en-US" sz="1400" dirty="0"/>
          </a:p>
        </p:txBody>
      </p:sp>
      <p:sp>
        <p:nvSpPr>
          <p:cNvPr id="22" name="Text 20"/>
          <p:cNvSpPr/>
          <p:nvPr/>
        </p:nvSpPr>
        <p:spPr>
          <a:xfrm>
            <a:off x="1584841" y="7259598"/>
            <a:ext cx="12411670" cy="289679"/>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 Communiquez son existence : "Échangez avec nous directement sur Messenger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4241" y="467201"/>
            <a:ext cx="10762059" cy="530543"/>
          </a:xfrm>
          <a:prstGeom prst="rect">
            <a:avLst/>
          </a:prstGeom>
          <a:noFill/>
          <a:ln/>
        </p:spPr>
        <p:txBody>
          <a:bodyPr wrap="none" lIns="0" tIns="0" rIns="0" bIns="0" rtlCol="0" anchor="t"/>
          <a:lstStyle/>
          <a:p>
            <a:pPr algn="l" indent="0" marL="0">
              <a:lnSpc>
                <a:spcPts val="4150"/>
              </a:lnSpc>
              <a:buNone/>
            </a:pPr>
            <a:r>
              <a:rPr lang="en-US" sz="3300" dirty="0">
                <a:solidFill>
                  <a:srgbClr val="F2F0F4"/>
                </a:solidFill>
                <a:latin typeface="Montserrat" pitchFamily="34" charset="0"/>
                <a:ea typeface="Montserrat" pitchFamily="34" charset="-122"/>
                <a:cs typeface="Montserrat" pitchFamily="34" charset="-120"/>
              </a:rPr>
              <a:t>Étapes pour intégrer un chatbot sur le site internet</a:t>
            </a:r>
            <a:endParaRPr lang="en-US" sz="3300" dirty="0"/>
          </a:p>
        </p:txBody>
      </p:sp>
      <p:pic>
        <p:nvPicPr>
          <p:cNvPr id="3" name="Image 0" descr="preencoded.png">    </p:cNvPr>
          <p:cNvPicPr>
            <a:picLocks noChangeAspect="1"/>
          </p:cNvPicPr>
          <p:nvPr/>
        </p:nvPicPr>
        <p:blipFill>
          <a:blip r:embed="rId1"/>
          <a:stretch>
            <a:fillRect/>
          </a:stretch>
        </p:blipFill>
        <p:spPr>
          <a:xfrm>
            <a:off x="594241" y="1337310"/>
            <a:ext cx="848916" cy="1351598"/>
          </a:xfrm>
          <a:prstGeom prst="rect">
            <a:avLst/>
          </a:prstGeom>
        </p:spPr>
      </p:pic>
      <p:sp>
        <p:nvSpPr>
          <p:cNvPr id="4" name="Text 1"/>
          <p:cNvSpPr/>
          <p:nvPr/>
        </p:nvSpPr>
        <p:spPr>
          <a:xfrm>
            <a:off x="1697831" y="1507093"/>
            <a:ext cx="3135868" cy="265271"/>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Générer le widget du chatbot</a:t>
            </a:r>
            <a:endParaRPr lang="en-US" sz="1650" dirty="0"/>
          </a:p>
        </p:txBody>
      </p:sp>
      <p:sp>
        <p:nvSpPr>
          <p:cNvPr id="5" name="Text 2"/>
          <p:cNvSpPr/>
          <p:nvPr/>
        </p:nvSpPr>
        <p:spPr>
          <a:xfrm>
            <a:off x="1697831" y="1874163"/>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Dans ManyChat ou Chatfuel, accéder à l'option Website Widget.</a:t>
            </a:r>
            <a:endParaRPr lang="en-US" sz="1300" dirty="0"/>
          </a:p>
        </p:txBody>
      </p:sp>
      <p:sp>
        <p:nvSpPr>
          <p:cNvPr id="6" name="Text 3"/>
          <p:cNvSpPr/>
          <p:nvPr/>
        </p:nvSpPr>
        <p:spPr>
          <a:xfrm>
            <a:off x="1697831" y="2247543"/>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Personnaliser le widget (message d'accueil, couleurs, style du bouton).</a:t>
            </a:r>
            <a:endParaRPr lang="en-US" sz="1300" dirty="0"/>
          </a:p>
        </p:txBody>
      </p:sp>
      <p:pic>
        <p:nvPicPr>
          <p:cNvPr id="7" name="Image 1" descr="preencoded.png">    </p:cNvPr>
          <p:cNvPicPr>
            <a:picLocks noChangeAspect="1"/>
          </p:cNvPicPr>
          <p:nvPr/>
        </p:nvPicPr>
        <p:blipFill>
          <a:blip r:embed="rId2"/>
          <a:stretch>
            <a:fillRect/>
          </a:stretch>
        </p:blipFill>
        <p:spPr>
          <a:xfrm>
            <a:off x="594241" y="2688908"/>
            <a:ext cx="848916" cy="1351598"/>
          </a:xfrm>
          <a:prstGeom prst="rect">
            <a:avLst/>
          </a:prstGeom>
        </p:spPr>
      </p:pic>
      <p:sp>
        <p:nvSpPr>
          <p:cNvPr id="8" name="Text 4"/>
          <p:cNvSpPr/>
          <p:nvPr/>
        </p:nvSpPr>
        <p:spPr>
          <a:xfrm>
            <a:off x="1697831" y="2858691"/>
            <a:ext cx="2189202" cy="265271"/>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Copier le code HTML</a:t>
            </a:r>
            <a:endParaRPr lang="en-US" sz="1650" dirty="0"/>
          </a:p>
        </p:txBody>
      </p:sp>
      <p:sp>
        <p:nvSpPr>
          <p:cNvPr id="9" name="Text 5"/>
          <p:cNvSpPr/>
          <p:nvPr/>
        </p:nvSpPr>
        <p:spPr>
          <a:xfrm>
            <a:off x="1697831" y="3225760"/>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Un code est généré automatiquement.</a:t>
            </a:r>
            <a:endParaRPr lang="en-US" sz="1300" dirty="0"/>
          </a:p>
        </p:txBody>
      </p:sp>
      <p:sp>
        <p:nvSpPr>
          <p:cNvPr id="10" name="Text 6"/>
          <p:cNvSpPr/>
          <p:nvPr/>
        </p:nvSpPr>
        <p:spPr>
          <a:xfrm>
            <a:off x="1697831" y="3599140"/>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Copier ce code dans l'en-tête () ou juste avant la balise du site web.</a:t>
            </a:r>
            <a:endParaRPr lang="en-US" sz="1300" dirty="0"/>
          </a:p>
        </p:txBody>
      </p:sp>
      <p:pic>
        <p:nvPicPr>
          <p:cNvPr id="11" name="Image 2" descr="preencoded.png">    </p:cNvPr>
          <p:cNvPicPr>
            <a:picLocks noChangeAspect="1"/>
          </p:cNvPicPr>
          <p:nvPr/>
        </p:nvPicPr>
        <p:blipFill>
          <a:blip r:embed="rId3"/>
          <a:stretch>
            <a:fillRect/>
          </a:stretch>
        </p:blipFill>
        <p:spPr>
          <a:xfrm>
            <a:off x="594241" y="4040505"/>
            <a:ext cx="848916" cy="1351598"/>
          </a:xfrm>
          <a:prstGeom prst="rect">
            <a:avLst/>
          </a:prstGeom>
        </p:spPr>
      </p:pic>
      <p:sp>
        <p:nvSpPr>
          <p:cNvPr id="12" name="Text 7"/>
          <p:cNvSpPr/>
          <p:nvPr/>
        </p:nvSpPr>
        <p:spPr>
          <a:xfrm>
            <a:off x="1697831" y="4210288"/>
            <a:ext cx="5084207" cy="265271"/>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Paramétrer les scénarios spécifiques pour le site</a:t>
            </a:r>
            <a:endParaRPr lang="en-US" sz="1650" dirty="0"/>
          </a:p>
        </p:txBody>
      </p:sp>
      <p:sp>
        <p:nvSpPr>
          <p:cNvPr id="13" name="Text 8"/>
          <p:cNvSpPr/>
          <p:nvPr/>
        </p:nvSpPr>
        <p:spPr>
          <a:xfrm>
            <a:off x="1697831" y="4577358"/>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Message d'accueil spécifique aux visiteurs du site : "Besoin d'aide pour adhérer ou faire un don ? Cliquez ici !"</a:t>
            </a:r>
            <a:endParaRPr lang="en-US" sz="1300" dirty="0"/>
          </a:p>
        </p:txBody>
      </p:sp>
      <p:sp>
        <p:nvSpPr>
          <p:cNvPr id="14" name="Text 9"/>
          <p:cNvSpPr/>
          <p:nvPr/>
        </p:nvSpPr>
        <p:spPr>
          <a:xfrm>
            <a:off x="1697831" y="4950738"/>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Définir des réponses types ou formulaires automatiques (formulaire d'adhésion, lien vers la page de dons).</a:t>
            </a:r>
            <a:endParaRPr lang="en-US" sz="1300" dirty="0"/>
          </a:p>
        </p:txBody>
      </p:sp>
      <p:pic>
        <p:nvPicPr>
          <p:cNvPr id="15" name="Image 3" descr="preencoded.png">    </p:cNvPr>
          <p:cNvPicPr>
            <a:picLocks noChangeAspect="1"/>
          </p:cNvPicPr>
          <p:nvPr/>
        </p:nvPicPr>
        <p:blipFill>
          <a:blip r:embed="rId4"/>
          <a:stretch>
            <a:fillRect/>
          </a:stretch>
        </p:blipFill>
        <p:spPr>
          <a:xfrm>
            <a:off x="594241" y="5392103"/>
            <a:ext cx="848916" cy="1351598"/>
          </a:xfrm>
          <a:prstGeom prst="rect">
            <a:avLst/>
          </a:prstGeom>
        </p:spPr>
      </p:pic>
      <p:sp>
        <p:nvSpPr>
          <p:cNvPr id="16" name="Text 10"/>
          <p:cNvSpPr/>
          <p:nvPr/>
        </p:nvSpPr>
        <p:spPr>
          <a:xfrm>
            <a:off x="1697831" y="5561886"/>
            <a:ext cx="4364950" cy="265271"/>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Tester le widget sur ordinateur ET mobile</a:t>
            </a:r>
            <a:endParaRPr lang="en-US" sz="1650" dirty="0"/>
          </a:p>
        </p:txBody>
      </p:sp>
      <p:sp>
        <p:nvSpPr>
          <p:cNvPr id="17" name="Text 11"/>
          <p:cNvSpPr/>
          <p:nvPr/>
        </p:nvSpPr>
        <p:spPr>
          <a:xfrm>
            <a:off x="1697831" y="5928955"/>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S'assurer que le chatbot s'affiche correctement sur tous les formats d'écran.</a:t>
            </a:r>
            <a:endParaRPr lang="en-US" sz="1300" dirty="0"/>
          </a:p>
        </p:txBody>
      </p:sp>
      <p:sp>
        <p:nvSpPr>
          <p:cNvPr id="18" name="Text 12"/>
          <p:cNvSpPr/>
          <p:nvPr/>
        </p:nvSpPr>
        <p:spPr>
          <a:xfrm>
            <a:off x="1697831" y="6302335"/>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Tester les différents parcours pour repérer d'éventuelles erreurs.</a:t>
            </a:r>
            <a:endParaRPr lang="en-US" sz="1300" dirty="0"/>
          </a:p>
        </p:txBody>
      </p:sp>
      <p:pic>
        <p:nvPicPr>
          <p:cNvPr id="19" name="Image 4" descr="preencoded.png">    </p:cNvPr>
          <p:cNvPicPr>
            <a:picLocks noChangeAspect="1"/>
          </p:cNvPicPr>
          <p:nvPr/>
        </p:nvPicPr>
        <p:blipFill>
          <a:blip r:embed="rId5"/>
          <a:stretch>
            <a:fillRect/>
          </a:stretch>
        </p:blipFill>
        <p:spPr>
          <a:xfrm>
            <a:off x="594241" y="6743700"/>
            <a:ext cx="848916" cy="1018699"/>
          </a:xfrm>
          <a:prstGeom prst="rect">
            <a:avLst/>
          </a:prstGeom>
        </p:spPr>
      </p:pic>
      <p:sp>
        <p:nvSpPr>
          <p:cNvPr id="20" name="Text 13"/>
          <p:cNvSpPr/>
          <p:nvPr/>
        </p:nvSpPr>
        <p:spPr>
          <a:xfrm>
            <a:off x="1697831" y="6913483"/>
            <a:ext cx="3059549" cy="265271"/>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Annoncer le nouveau service</a:t>
            </a:r>
            <a:endParaRPr lang="en-US" sz="1650" dirty="0"/>
          </a:p>
        </p:txBody>
      </p:sp>
      <p:sp>
        <p:nvSpPr>
          <p:cNvPr id="21" name="Text 14"/>
          <p:cNvSpPr/>
          <p:nvPr/>
        </p:nvSpPr>
        <p:spPr>
          <a:xfrm>
            <a:off x="1697831" y="7280553"/>
            <a:ext cx="12338328" cy="271582"/>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 Mettre une annonce visible sur la page d'accueil du site : "Notre équipe virtuelle est disponible pour vous répondre instantanément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82466" y="788432"/>
            <a:ext cx="7779068" cy="1218486"/>
          </a:xfrm>
          <a:prstGeom prst="rect">
            <a:avLst/>
          </a:prstGeom>
          <a:noFill/>
          <a:ln/>
        </p:spPr>
        <p:txBody>
          <a:bodyPr wrap="square" lIns="0" tIns="0" rIns="0" bIns="0" rtlCol="0" anchor="t"/>
          <a:lstStyle/>
          <a:p>
            <a:pPr algn="l" indent="0" marL="0">
              <a:lnSpc>
                <a:spcPts val="4750"/>
              </a:lnSpc>
              <a:buNone/>
            </a:pPr>
            <a:r>
              <a:rPr lang="en-US" sz="3800" dirty="0">
                <a:solidFill>
                  <a:srgbClr val="F2F0F4"/>
                </a:solidFill>
                <a:latin typeface="Montserrat" pitchFamily="34" charset="0"/>
                <a:ea typeface="Montserrat" pitchFamily="34" charset="-122"/>
                <a:cs typeface="Montserrat" pitchFamily="34" charset="-120"/>
              </a:rPr>
              <a:t>Bonnes pratiques pour l'intégration</a:t>
            </a:r>
            <a:endParaRPr lang="en-US" sz="3800" dirty="0"/>
          </a:p>
        </p:txBody>
      </p:sp>
      <p:pic>
        <p:nvPicPr>
          <p:cNvPr id="4" name="Image 1" descr="preencoded.png">    </p:cNvPr>
          <p:cNvPicPr>
            <a:picLocks noChangeAspect="1"/>
          </p:cNvPicPr>
          <p:nvPr/>
        </p:nvPicPr>
        <p:blipFill>
          <a:blip r:embed="rId2"/>
          <a:stretch>
            <a:fillRect/>
          </a:stretch>
        </p:blipFill>
        <p:spPr>
          <a:xfrm>
            <a:off x="682466" y="2333387"/>
            <a:ext cx="487442" cy="487442"/>
          </a:xfrm>
          <a:prstGeom prst="rect">
            <a:avLst/>
          </a:prstGeom>
        </p:spPr>
      </p:pic>
      <p:sp>
        <p:nvSpPr>
          <p:cNvPr id="5" name="Text 1"/>
          <p:cNvSpPr/>
          <p:nvPr/>
        </p:nvSpPr>
        <p:spPr>
          <a:xfrm>
            <a:off x="1364813" y="2299335"/>
            <a:ext cx="1715691" cy="913686"/>
          </a:xfrm>
          <a:prstGeom prst="rect">
            <a:avLst/>
          </a:prstGeom>
          <a:noFill/>
          <a:ln/>
        </p:spPr>
        <p:txBody>
          <a:bodyPr wrap="square" lIns="0" tIns="0" rIns="0" bIns="0" rtlCol="0" anchor="t"/>
          <a:lstStyle/>
          <a:p>
            <a:pPr algn="l" indent="0" marL="0">
              <a:lnSpc>
                <a:spcPts val="2350"/>
              </a:lnSpc>
              <a:buNone/>
            </a:pPr>
            <a:r>
              <a:rPr lang="en-US" sz="1900" dirty="0">
                <a:solidFill>
                  <a:srgbClr val="DCD7E5"/>
                </a:solidFill>
                <a:latin typeface="Montserrat" pitchFamily="34" charset="0"/>
                <a:ea typeface="Montserrat" pitchFamily="34" charset="-122"/>
                <a:cs typeface="Montserrat" pitchFamily="34" charset="-120"/>
              </a:rPr>
              <a:t>Adapter le message selon le canal</a:t>
            </a:r>
            <a:endParaRPr lang="en-US" sz="1900" dirty="0"/>
          </a:p>
        </p:txBody>
      </p:sp>
      <p:sp>
        <p:nvSpPr>
          <p:cNvPr id="6" name="Text 2"/>
          <p:cNvSpPr/>
          <p:nvPr/>
        </p:nvSpPr>
        <p:spPr>
          <a:xfrm>
            <a:off x="1364813" y="3329940"/>
            <a:ext cx="1715691" cy="1247775"/>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Ton plus direct sur Messenger, ton plus explicatif sur le site web.</a:t>
            </a:r>
            <a:endParaRPr lang="en-US" sz="1500" dirty="0"/>
          </a:p>
        </p:txBody>
      </p:sp>
      <p:pic>
        <p:nvPicPr>
          <p:cNvPr id="7" name="Image 2" descr="preencoded.png">    </p:cNvPr>
          <p:cNvPicPr>
            <a:picLocks noChangeAspect="1"/>
          </p:cNvPicPr>
          <p:nvPr/>
        </p:nvPicPr>
        <p:blipFill>
          <a:blip r:embed="rId3"/>
          <a:stretch>
            <a:fillRect/>
          </a:stretch>
        </p:blipFill>
        <p:spPr>
          <a:xfrm>
            <a:off x="3372922" y="2333387"/>
            <a:ext cx="487442" cy="487442"/>
          </a:xfrm>
          <a:prstGeom prst="rect">
            <a:avLst/>
          </a:prstGeom>
        </p:spPr>
      </p:pic>
      <p:sp>
        <p:nvSpPr>
          <p:cNvPr id="8" name="Text 3"/>
          <p:cNvSpPr/>
          <p:nvPr/>
        </p:nvSpPr>
        <p:spPr>
          <a:xfrm>
            <a:off x="4055269" y="2299335"/>
            <a:ext cx="1715691" cy="609124"/>
          </a:xfrm>
          <a:prstGeom prst="rect">
            <a:avLst/>
          </a:prstGeom>
          <a:noFill/>
          <a:ln/>
        </p:spPr>
        <p:txBody>
          <a:bodyPr wrap="square" lIns="0" tIns="0" rIns="0" bIns="0" rtlCol="0" anchor="t"/>
          <a:lstStyle/>
          <a:p>
            <a:pPr algn="l" indent="0" marL="0">
              <a:lnSpc>
                <a:spcPts val="2350"/>
              </a:lnSpc>
              <a:buNone/>
            </a:pPr>
            <a:r>
              <a:rPr lang="en-US" sz="1900" dirty="0">
                <a:solidFill>
                  <a:srgbClr val="DCD7E5"/>
                </a:solidFill>
                <a:latin typeface="Montserrat" pitchFamily="34" charset="0"/>
                <a:ea typeface="Montserrat" pitchFamily="34" charset="-122"/>
                <a:cs typeface="Montserrat" pitchFamily="34" charset="-120"/>
              </a:rPr>
              <a:t>Rester discret sur le site</a:t>
            </a:r>
            <a:endParaRPr lang="en-US" sz="1900" dirty="0"/>
          </a:p>
        </p:txBody>
      </p:sp>
      <p:sp>
        <p:nvSpPr>
          <p:cNvPr id="9" name="Text 4"/>
          <p:cNvSpPr/>
          <p:nvPr/>
        </p:nvSpPr>
        <p:spPr>
          <a:xfrm>
            <a:off x="4055269" y="3025378"/>
            <a:ext cx="1715691" cy="1247775"/>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Éviter que le chatbot prenne trop de place ou gêne la navigation.</a:t>
            </a:r>
            <a:endParaRPr lang="en-US" sz="1500" dirty="0"/>
          </a:p>
        </p:txBody>
      </p:sp>
      <p:pic>
        <p:nvPicPr>
          <p:cNvPr id="10" name="Image 3" descr="preencoded.png">    </p:cNvPr>
          <p:cNvPicPr>
            <a:picLocks noChangeAspect="1"/>
          </p:cNvPicPr>
          <p:nvPr/>
        </p:nvPicPr>
        <p:blipFill>
          <a:blip r:embed="rId4"/>
          <a:stretch>
            <a:fillRect/>
          </a:stretch>
        </p:blipFill>
        <p:spPr>
          <a:xfrm>
            <a:off x="6063377" y="2333387"/>
            <a:ext cx="487442" cy="487442"/>
          </a:xfrm>
          <a:prstGeom prst="rect">
            <a:avLst/>
          </a:prstGeom>
        </p:spPr>
      </p:pic>
      <p:sp>
        <p:nvSpPr>
          <p:cNvPr id="11" name="Text 5"/>
          <p:cNvSpPr/>
          <p:nvPr/>
        </p:nvSpPr>
        <p:spPr>
          <a:xfrm>
            <a:off x="6745724" y="2299335"/>
            <a:ext cx="1715691" cy="913686"/>
          </a:xfrm>
          <a:prstGeom prst="rect">
            <a:avLst/>
          </a:prstGeom>
          <a:noFill/>
          <a:ln/>
        </p:spPr>
        <p:txBody>
          <a:bodyPr wrap="square" lIns="0" tIns="0" rIns="0" bIns="0" rtlCol="0" anchor="t"/>
          <a:lstStyle/>
          <a:p>
            <a:pPr algn="l" indent="0" marL="0">
              <a:lnSpc>
                <a:spcPts val="2350"/>
              </a:lnSpc>
              <a:buNone/>
            </a:pPr>
            <a:r>
              <a:rPr lang="en-US" sz="1900" dirty="0">
                <a:solidFill>
                  <a:srgbClr val="DCD7E5"/>
                </a:solidFill>
                <a:latin typeface="Montserrat" pitchFamily="34" charset="0"/>
                <a:ea typeface="Montserrat" pitchFamily="34" charset="-122"/>
                <a:cs typeface="Montserrat" pitchFamily="34" charset="-120"/>
              </a:rPr>
              <a:t>Mettre à jour régulièrement les scénarios</a:t>
            </a:r>
            <a:endParaRPr lang="en-US" sz="1900" dirty="0"/>
          </a:p>
        </p:txBody>
      </p:sp>
      <p:sp>
        <p:nvSpPr>
          <p:cNvPr id="12" name="Text 6"/>
          <p:cNvSpPr/>
          <p:nvPr/>
        </p:nvSpPr>
        <p:spPr>
          <a:xfrm>
            <a:off x="6745724" y="3329940"/>
            <a:ext cx="1715691" cy="1247775"/>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Ajouter de nouvelles réponses en fonction des questions reçues.</a:t>
            </a:r>
            <a:endParaRPr lang="en-US" sz="1500" dirty="0"/>
          </a:p>
        </p:txBody>
      </p:sp>
      <p:pic>
        <p:nvPicPr>
          <p:cNvPr id="13" name="Image 4" descr="preencoded.png">    </p:cNvPr>
          <p:cNvPicPr>
            <a:picLocks noChangeAspect="1"/>
          </p:cNvPicPr>
          <p:nvPr/>
        </p:nvPicPr>
        <p:blipFill>
          <a:blip r:embed="rId5"/>
          <a:stretch>
            <a:fillRect/>
          </a:stretch>
        </p:blipFill>
        <p:spPr>
          <a:xfrm>
            <a:off x="682466" y="5196721"/>
            <a:ext cx="487442" cy="487442"/>
          </a:xfrm>
          <a:prstGeom prst="rect">
            <a:avLst/>
          </a:prstGeom>
        </p:spPr>
      </p:pic>
      <p:sp>
        <p:nvSpPr>
          <p:cNvPr id="14" name="Text 7"/>
          <p:cNvSpPr/>
          <p:nvPr/>
        </p:nvSpPr>
        <p:spPr>
          <a:xfrm>
            <a:off x="1364813" y="5162669"/>
            <a:ext cx="1715691" cy="913686"/>
          </a:xfrm>
          <a:prstGeom prst="rect">
            <a:avLst/>
          </a:prstGeom>
          <a:noFill/>
          <a:ln/>
        </p:spPr>
        <p:txBody>
          <a:bodyPr wrap="square" lIns="0" tIns="0" rIns="0" bIns="0" rtlCol="0" anchor="t"/>
          <a:lstStyle/>
          <a:p>
            <a:pPr algn="l" indent="0" marL="0">
              <a:lnSpc>
                <a:spcPts val="2350"/>
              </a:lnSpc>
              <a:buNone/>
            </a:pPr>
            <a:r>
              <a:rPr lang="en-US" sz="1900" dirty="0">
                <a:solidFill>
                  <a:srgbClr val="DCD7E5"/>
                </a:solidFill>
                <a:latin typeface="Montserrat" pitchFamily="34" charset="0"/>
                <a:ea typeface="Montserrat" pitchFamily="34" charset="-122"/>
                <a:cs typeface="Montserrat" pitchFamily="34" charset="-120"/>
              </a:rPr>
              <a:t>Analyser les statistiques d'utilisation</a:t>
            </a:r>
            <a:endParaRPr lang="en-US" sz="1900" dirty="0"/>
          </a:p>
        </p:txBody>
      </p:sp>
      <p:sp>
        <p:nvSpPr>
          <p:cNvPr id="15" name="Text 8"/>
          <p:cNvSpPr/>
          <p:nvPr/>
        </p:nvSpPr>
        <p:spPr>
          <a:xfrm>
            <a:off x="1364813" y="6193274"/>
            <a:ext cx="1715691" cy="1247775"/>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Ajuster les parcours selon les interactions les plus fréquentes.</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82692" y="457795"/>
            <a:ext cx="7612618" cy="520303"/>
          </a:xfrm>
          <a:prstGeom prst="rect">
            <a:avLst/>
          </a:prstGeom>
          <a:noFill/>
          <a:ln/>
        </p:spPr>
        <p:txBody>
          <a:bodyPr wrap="none" lIns="0" tIns="0" rIns="0" bIns="0" rtlCol="0" anchor="t"/>
          <a:lstStyle/>
          <a:p>
            <a:pPr algn="l" indent="0" marL="0">
              <a:lnSpc>
                <a:spcPts val="4050"/>
              </a:lnSpc>
              <a:buNone/>
            </a:pPr>
            <a:r>
              <a:rPr lang="en-US" sz="3250" dirty="0">
                <a:solidFill>
                  <a:srgbClr val="F2F0F4"/>
                </a:solidFill>
                <a:latin typeface="Montserrat" pitchFamily="34" charset="0"/>
                <a:ea typeface="Montserrat" pitchFamily="34" charset="-122"/>
                <a:cs typeface="Montserrat" pitchFamily="34" charset="-120"/>
              </a:rPr>
              <a:t>Exemple rapide d'intégration réussie</a:t>
            </a:r>
            <a:endParaRPr lang="en-US" sz="3250" dirty="0"/>
          </a:p>
        </p:txBody>
      </p:sp>
      <p:sp>
        <p:nvSpPr>
          <p:cNvPr id="3" name="Text 1"/>
          <p:cNvSpPr/>
          <p:nvPr/>
        </p:nvSpPr>
        <p:spPr>
          <a:xfrm>
            <a:off x="582692" y="1394222"/>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Canal</a:t>
            </a:r>
            <a:endParaRPr lang="en-US" sz="1600" dirty="0"/>
          </a:p>
        </p:txBody>
      </p:sp>
      <p:sp>
        <p:nvSpPr>
          <p:cNvPr id="4" name="Text 2"/>
          <p:cNvSpPr/>
          <p:nvPr/>
        </p:nvSpPr>
        <p:spPr>
          <a:xfrm>
            <a:off x="582692" y="1820823"/>
            <a:ext cx="4216956" cy="266224"/>
          </a:xfrm>
          <a:prstGeom prst="rect">
            <a:avLst/>
          </a:prstGeom>
          <a:noFill/>
          <a:ln/>
        </p:spPr>
        <p:txBody>
          <a:bodyPr wrap="non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Messenger Facebook</a:t>
            </a:r>
            <a:endParaRPr lang="en-US" sz="1300" dirty="0"/>
          </a:p>
        </p:txBody>
      </p:sp>
      <p:pic>
        <p:nvPicPr>
          <p:cNvPr id="5" name="Image 0" descr="preencoded.png">    </p:cNvPr>
          <p:cNvPicPr>
            <a:picLocks noChangeAspect="1"/>
          </p:cNvPicPr>
          <p:nvPr/>
        </p:nvPicPr>
        <p:blipFill>
          <a:blip r:embed="rId1"/>
          <a:stretch>
            <a:fillRect/>
          </a:stretch>
        </p:blipFill>
        <p:spPr>
          <a:xfrm>
            <a:off x="582692" y="2274332"/>
            <a:ext cx="4216956" cy="2353032"/>
          </a:xfrm>
          <a:prstGeom prst="rect">
            <a:avLst/>
          </a:prstGeom>
        </p:spPr>
      </p:pic>
      <p:sp>
        <p:nvSpPr>
          <p:cNvPr id="6" name="Text 3"/>
          <p:cNvSpPr/>
          <p:nvPr/>
        </p:nvSpPr>
        <p:spPr>
          <a:xfrm>
            <a:off x="5213509" y="1394222"/>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Message d'accueil</a:t>
            </a:r>
            <a:endParaRPr lang="en-US" sz="1600" dirty="0"/>
          </a:p>
        </p:txBody>
      </p:sp>
      <p:sp>
        <p:nvSpPr>
          <p:cNvPr id="7" name="Text 4"/>
          <p:cNvSpPr/>
          <p:nvPr/>
        </p:nvSpPr>
        <p:spPr>
          <a:xfrm>
            <a:off x="5213509" y="1820823"/>
            <a:ext cx="4216956" cy="798671"/>
          </a:xfrm>
          <a:prstGeom prst="rect">
            <a:avLst/>
          </a:prstGeom>
          <a:noFill/>
          <a:ln/>
        </p:spPr>
        <p:txBody>
          <a:bodyPr wrap="squar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"Bienvenue ! Comment pouvons-nous vous aider aujourd'hui ?" avec 3 boutons rapides : "Faire un don", "Adhérer", "Contact"</a:t>
            </a:r>
            <a:endParaRPr lang="en-US" sz="1300" dirty="0"/>
          </a:p>
        </p:txBody>
      </p:sp>
      <p:sp>
        <p:nvSpPr>
          <p:cNvPr id="8" name="Text 5"/>
          <p:cNvSpPr/>
          <p:nvPr/>
        </p:nvSpPr>
        <p:spPr>
          <a:xfrm>
            <a:off x="9844326" y="1394222"/>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Objectif</a:t>
            </a:r>
            <a:endParaRPr lang="en-US" sz="1600" dirty="0"/>
          </a:p>
        </p:txBody>
      </p:sp>
      <p:sp>
        <p:nvSpPr>
          <p:cNvPr id="9" name="Text 6"/>
          <p:cNvSpPr/>
          <p:nvPr/>
        </p:nvSpPr>
        <p:spPr>
          <a:xfrm>
            <a:off x="9844326" y="1820823"/>
            <a:ext cx="4216956" cy="266224"/>
          </a:xfrm>
          <a:prstGeom prst="rect">
            <a:avLst/>
          </a:prstGeom>
          <a:noFill/>
          <a:ln/>
        </p:spPr>
        <p:txBody>
          <a:bodyPr wrap="non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Réduire le nombre de questions ouvertes non traitées</a:t>
            </a:r>
            <a:endParaRPr lang="en-US" sz="1300" dirty="0"/>
          </a:p>
        </p:txBody>
      </p:sp>
      <p:sp>
        <p:nvSpPr>
          <p:cNvPr id="10" name="Text 7"/>
          <p:cNvSpPr/>
          <p:nvPr/>
        </p:nvSpPr>
        <p:spPr>
          <a:xfrm>
            <a:off x="582692" y="5168384"/>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Canal</a:t>
            </a:r>
            <a:endParaRPr lang="en-US" sz="1600" dirty="0"/>
          </a:p>
        </p:txBody>
      </p:sp>
      <p:sp>
        <p:nvSpPr>
          <p:cNvPr id="11" name="Text 8"/>
          <p:cNvSpPr/>
          <p:nvPr/>
        </p:nvSpPr>
        <p:spPr>
          <a:xfrm>
            <a:off x="582692" y="5594985"/>
            <a:ext cx="4216956" cy="266224"/>
          </a:xfrm>
          <a:prstGeom prst="rect">
            <a:avLst/>
          </a:prstGeom>
          <a:noFill/>
          <a:ln/>
        </p:spPr>
        <p:txBody>
          <a:bodyPr wrap="non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Site internet</a:t>
            </a:r>
            <a:endParaRPr lang="en-US" sz="1300" dirty="0"/>
          </a:p>
        </p:txBody>
      </p:sp>
      <p:pic>
        <p:nvPicPr>
          <p:cNvPr id="12" name="Image 1" descr="preencoded.png">    </p:cNvPr>
          <p:cNvPicPr>
            <a:picLocks noChangeAspect="1"/>
          </p:cNvPicPr>
          <p:nvPr/>
        </p:nvPicPr>
        <p:blipFill>
          <a:blip r:embed="rId2"/>
          <a:stretch>
            <a:fillRect/>
          </a:stretch>
        </p:blipFill>
        <p:spPr>
          <a:xfrm>
            <a:off x="582692" y="6048494"/>
            <a:ext cx="4216956" cy="2353032"/>
          </a:xfrm>
          <a:prstGeom prst="rect">
            <a:avLst/>
          </a:prstGeom>
        </p:spPr>
      </p:pic>
      <p:sp>
        <p:nvSpPr>
          <p:cNvPr id="13" name="Text 9"/>
          <p:cNvSpPr/>
          <p:nvPr/>
        </p:nvSpPr>
        <p:spPr>
          <a:xfrm>
            <a:off x="5213509" y="5168384"/>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Message d'accueil</a:t>
            </a:r>
            <a:endParaRPr lang="en-US" sz="1600" dirty="0"/>
          </a:p>
        </p:txBody>
      </p:sp>
      <p:sp>
        <p:nvSpPr>
          <p:cNvPr id="14" name="Text 10"/>
          <p:cNvSpPr/>
          <p:nvPr/>
        </p:nvSpPr>
        <p:spPr>
          <a:xfrm>
            <a:off x="5213509" y="5594985"/>
            <a:ext cx="4216956" cy="532448"/>
          </a:xfrm>
          <a:prstGeom prst="rect">
            <a:avLst/>
          </a:prstGeom>
          <a:noFill/>
          <a:ln/>
        </p:spPr>
        <p:txBody>
          <a:bodyPr wrap="squar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"Posez-nous votre question directement ici, nous vous répondrons !"</a:t>
            </a:r>
            <a:endParaRPr lang="en-US" sz="1300" dirty="0"/>
          </a:p>
        </p:txBody>
      </p:sp>
      <p:sp>
        <p:nvSpPr>
          <p:cNvPr id="15" name="Text 11"/>
          <p:cNvSpPr/>
          <p:nvPr/>
        </p:nvSpPr>
        <p:spPr>
          <a:xfrm>
            <a:off x="9844326" y="5168384"/>
            <a:ext cx="2081093" cy="260152"/>
          </a:xfrm>
          <a:prstGeom prst="rect">
            <a:avLst/>
          </a:prstGeom>
          <a:noFill/>
          <a:ln/>
        </p:spPr>
        <p:txBody>
          <a:bodyPr wrap="none" lIns="0" tIns="0" rIns="0" bIns="0" rtlCol="0" anchor="t"/>
          <a:lstStyle/>
          <a:p>
            <a:pPr algn="l" indent="0" marL="0">
              <a:lnSpc>
                <a:spcPts val="2000"/>
              </a:lnSpc>
              <a:buNone/>
            </a:pPr>
            <a:r>
              <a:rPr lang="en-US" sz="1600" dirty="0">
                <a:solidFill>
                  <a:srgbClr val="F2F0F4"/>
                </a:solidFill>
                <a:latin typeface="Montserrat" pitchFamily="34" charset="0"/>
                <a:ea typeface="Montserrat" pitchFamily="34" charset="-122"/>
                <a:cs typeface="Montserrat" pitchFamily="34" charset="-120"/>
              </a:rPr>
              <a:t>Objectif</a:t>
            </a:r>
            <a:endParaRPr lang="en-US" sz="1600" dirty="0"/>
          </a:p>
        </p:txBody>
      </p:sp>
      <p:sp>
        <p:nvSpPr>
          <p:cNvPr id="16" name="Text 12"/>
          <p:cNvSpPr/>
          <p:nvPr/>
        </p:nvSpPr>
        <p:spPr>
          <a:xfrm>
            <a:off x="9844326" y="5594985"/>
            <a:ext cx="4216956" cy="532448"/>
          </a:xfrm>
          <a:prstGeom prst="rect">
            <a:avLst/>
          </a:prstGeom>
          <a:noFill/>
          <a:ln/>
        </p:spPr>
        <p:txBody>
          <a:bodyPr wrap="square" lIns="0" tIns="0" rIns="0" bIns="0" rtlCol="0" anchor="t"/>
          <a:lstStyle/>
          <a:p>
            <a:pPr algn="l" indent="0" marL="0">
              <a:lnSpc>
                <a:spcPts val="2050"/>
              </a:lnSpc>
              <a:buNone/>
            </a:pPr>
            <a:r>
              <a:rPr lang="en-US" sz="1300" dirty="0">
                <a:solidFill>
                  <a:srgbClr val="DCD7E5"/>
                </a:solidFill>
                <a:latin typeface="Heebo Light" pitchFamily="34" charset="0"/>
                <a:ea typeface="Heebo Light" pitchFamily="34" charset="-122"/>
                <a:cs typeface="Heebo Light" pitchFamily="34" charset="-120"/>
              </a:rPr>
              <a:t>Aider les visiteurs à naviguer plus facilement vers les actions clés (adhésion, don, engagement bénévole)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844510"/>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Astuce</a:t>
            </a:r>
            <a:endParaRPr lang="en-US" sz="4450" dirty="0"/>
          </a:p>
        </p:txBody>
      </p:sp>
      <p:pic>
        <p:nvPicPr>
          <p:cNvPr id="3" name="Image 0" descr="preencoded.png">    </p:cNvPr>
          <p:cNvPicPr>
            <a:picLocks noChangeAspect="1"/>
          </p:cNvPicPr>
          <p:nvPr/>
        </p:nvPicPr>
        <p:blipFill>
          <a:blip r:embed="rId1"/>
          <a:stretch>
            <a:fillRect/>
          </a:stretch>
        </p:blipFill>
        <p:spPr>
          <a:xfrm>
            <a:off x="2978348" y="2006917"/>
            <a:ext cx="2152055" cy="1306949"/>
          </a:xfrm>
          <a:prstGeom prst="rect">
            <a:avLst/>
          </a:prstGeom>
        </p:spPr>
      </p:pic>
      <p:pic>
        <p:nvPicPr>
          <p:cNvPr id="4" name="Image 1" descr="preencoded.png">    </p:cNvPr>
          <p:cNvPicPr>
            <a:picLocks noChangeAspect="1"/>
          </p:cNvPicPr>
          <p:nvPr/>
        </p:nvPicPr>
        <p:blipFill>
          <a:blip r:embed="rId2"/>
          <a:stretch>
            <a:fillRect/>
          </a:stretch>
        </p:blipFill>
        <p:spPr>
          <a:xfrm>
            <a:off x="3894892" y="2622947"/>
            <a:ext cx="318968" cy="398621"/>
          </a:xfrm>
          <a:prstGeom prst="rect">
            <a:avLst/>
          </a:prstGeom>
        </p:spPr>
      </p:pic>
      <p:sp>
        <p:nvSpPr>
          <p:cNvPr id="5" name="Text 1"/>
          <p:cNvSpPr/>
          <p:nvPr/>
        </p:nvSpPr>
        <p:spPr>
          <a:xfrm>
            <a:off x="5357217" y="2233732"/>
            <a:ext cx="381821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Engagement automatique</a:t>
            </a:r>
            <a:endParaRPr lang="en-US" sz="2200" dirty="0"/>
          </a:p>
        </p:txBody>
      </p:sp>
      <p:sp>
        <p:nvSpPr>
          <p:cNvPr id="6" name="Text 2"/>
          <p:cNvSpPr/>
          <p:nvPr/>
        </p:nvSpPr>
        <p:spPr>
          <a:xfrm>
            <a:off x="5357217" y="2724150"/>
            <a:ext cx="480107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Conversion des commentaires en conversations</a:t>
            </a:r>
            <a:endParaRPr lang="en-US" sz="1750" dirty="0"/>
          </a:p>
        </p:txBody>
      </p:sp>
      <p:sp>
        <p:nvSpPr>
          <p:cNvPr id="7" name="Shape 3"/>
          <p:cNvSpPr/>
          <p:nvPr/>
        </p:nvSpPr>
        <p:spPr>
          <a:xfrm>
            <a:off x="5187077" y="3326963"/>
            <a:ext cx="8592860" cy="15240"/>
          </a:xfrm>
          <a:prstGeom prst="roundRect">
            <a:avLst>
              <a:gd name="adj" fmla="val 625116"/>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1902381" y="3370540"/>
            <a:ext cx="4304109" cy="1306949"/>
          </a:xfrm>
          <a:prstGeom prst="rect">
            <a:avLst/>
          </a:prstGeom>
        </p:spPr>
      </p:pic>
      <p:pic>
        <p:nvPicPr>
          <p:cNvPr id="9" name="Image 3" descr="preencoded.png">    </p:cNvPr>
          <p:cNvPicPr>
            <a:picLocks noChangeAspect="1"/>
          </p:cNvPicPr>
          <p:nvPr/>
        </p:nvPicPr>
        <p:blipFill>
          <a:blip r:embed="rId4"/>
          <a:stretch>
            <a:fillRect/>
          </a:stretch>
        </p:blipFill>
        <p:spPr>
          <a:xfrm>
            <a:off x="3894892" y="3824645"/>
            <a:ext cx="318968" cy="398621"/>
          </a:xfrm>
          <a:prstGeom prst="rect">
            <a:avLst/>
          </a:prstGeom>
        </p:spPr>
      </p:pic>
      <p:sp>
        <p:nvSpPr>
          <p:cNvPr id="10" name="Text 4"/>
          <p:cNvSpPr/>
          <p:nvPr/>
        </p:nvSpPr>
        <p:spPr>
          <a:xfrm>
            <a:off x="6433304" y="3597354"/>
            <a:ext cx="4697968"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Facebook Comment Growth Tool</a:t>
            </a:r>
            <a:endParaRPr lang="en-US" sz="2200" dirty="0"/>
          </a:p>
        </p:txBody>
      </p:sp>
      <p:sp>
        <p:nvSpPr>
          <p:cNvPr id="11" name="Text 5"/>
          <p:cNvSpPr/>
          <p:nvPr/>
        </p:nvSpPr>
        <p:spPr>
          <a:xfrm>
            <a:off x="6433304" y="4087773"/>
            <a:ext cx="4697968"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Activation de l'option dans les paramètres</a:t>
            </a:r>
            <a:endParaRPr lang="en-US" sz="1750" dirty="0"/>
          </a:p>
        </p:txBody>
      </p:sp>
      <p:sp>
        <p:nvSpPr>
          <p:cNvPr id="12" name="Shape 6"/>
          <p:cNvSpPr/>
          <p:nvPr/>
        </p:nvSpPr>
        <p:spPr>
          <a:xfrm>
            <a:off x="6263164" y="4690586"/>
            <a:ext cx="7516773" cy="15240"/>
          </a:xfrm>
          <a:prstGeom prst="roundRect">
            <a:avLst>
              <a:gd name="adj" fmla="val 625116"/>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826294" y="4734163"/>
            <a:ext cx="6456164" cy="1306949"/>
          </a:xfrm>
          <a:prstGeom prst="rect">
            <a:avLst/>
          </a:prstGeom>
        </p:spPr>
      </p:pic>
      <p:pic>
        <p:nvPicPr>
          <p:cNvPr id="14" name="Image 5" descr="preencoded.png">    </p:cNvPr>
          <p:cNvPicPr>
            <a:picLocks noChangeAspect="1"/>
          </p:cNvPicPr>
          <p:nvPr/>
        </p:nvPicPr>
        <p:blipFill>
          <a:blip r:embed="rId6"/>
          <a:stretch>
            <a:fillRect/>
          </a:stretch>
        </p:blipFill>
        <p:spPr>
          <a:xfrm>
            <a:off x="3894773" y="5188268"/>
            <a:ext cx="318968" cy="398621"/>
          </a:xfrm>
          <a:prstGeom prst="rect">
            <a:avLst/>
          </a:prstGeom>
        </p:spPr>
      </p:pic>
      <p:sp>
        <p:nvSpPr>
          <p:cNvPr id="15" name="Text 7"/>
          <p:cNvSpPr/>
          <p:nvPr/>
        </p:nvSpPr>
        <p:spPr>
          <a:xfrm>
            <a:off x="7509272" y="4960977"/>
            <a:ext cx="5682139"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Engagement des personnes intéressées</a:t>
            </a:r>
            <a:endParaRPr lang="en-US" sz="2200" dirty="0"/>
          </a:p>
        </p:txBody>
      </p:sp>
      <p:sp>
        <p:nvSpPr>
          <p:cNvPr id="16" name="Text 8"/>
          <p:cNvSpPr/>
          <p:nvPr/>
        </p:nvSpPr>
        <p:spPr>
          <a:xfrm>
            <a:off x="7509272" y="5451396"/>
            <a:ext cx="5682139"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Démarrer une conversation via les commentaires</a:t>
            </a:r>
            <a:endParaRPr lang="en-US" sz="1750" dirty="0"/>
          </a:p>
        </p:txBody>
      </p:sp>
      <p:sp>
        <p:nvSpPr>
          <p:cNvPr id="17" name="Text 9"/>
          <p:cNvSpPr/>
          <p:nvPr/>
        </p:nvSpPr>
        <p:spPr>
          <a:xfrm>
            <a:off x="793790" y="6296263"/>
            <a:ext cx="13042821"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Sur Messenger, pensez à activer aussi l'option "Facebook Comment Growth Tool" pour démarrer une conversation via les commentaires d'une publication. C'est très efficace pour engager automatiquement les personnes intéressées par une action de votre association.</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2025-04-26T19:48:06Z</dcterms:created>
  <dcterms:modified xsi:type="dcterms:W3CDTF">2025-04-26T19:48:06Z</dcterms:modified>
</cp:coreProperties>
</file>