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4630400" cy="8229600"/>
  <p:notesSz cx="8229600" cy="14630400"/>
  <p:embeddedFontLst>
    <p:embeddedFont>
      <p:font typeface="Montserrat"/>
      <p:regular r:id="rId21"/>
    </p:embeddedFont>
    <p:embeddedFont>
      <p:font typeface="Montserrat"/>
      <p:regular r:id="rId22"/>
    </p:embeddedFont>
    <p:embeddedFont>
      <p:font typeface="Montserrat"/>
      <p:regular r:id="rId23"/>
    </p:embeddedFont>
    <p:embeddedFont>
      <p:font typeface="Montserrat"/>
      <p:regular r:id="rId24"/>
    </p:embeddedFont>
    <p:embeddedFont>
      <p:font typeface="Heebo Light"/>
      <p:regular r:id="rId25"/>
    </p:embeddedFont>
    <p:embeddedFont>
      <p:font typeface="Heebo Light"/>
      <p:regular r:id="rId26"/>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 Id="rId26"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D0A2C">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7.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8.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9.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0.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3.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14.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2328743"/>
            <a:ext cx="7556421" cy="2835116"/>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Mettre en place un chatbot intelligent pour répondre aux questions fréquentes</a:t>
            </a:r>
            <a:endParaRPr lang="en-US" sz="4450" dirty="0"/>
          </a:p>
        </p:txBody>
      </p:sp>
      <p:sp>
        <p:nvSpPr>
          <p:cNvPr id="4" name="Shape 1"/>
          <p:cNvSpPr/>
          <p:nvPr/>
        </p:nvSpPr>
        <p:spPr>
          <a:xfrm>
            <a:off x="793790" y="5520928"/>
            <a:ext cx="362903" cy="362903"/>
          </a:xfrm>
          <a:prstGeom prst="roundRect">
            <a:avLst>
              <a:gd name="adj" fmla="val 25194296"/>
            </a:avLst>
          </a:prstGeom>
          <a:noFill/>
          <a:ln w="7620">
            <a:solidFill>
              <a:srgbClr val="4D4D51"/>
            </a:solidFill>
            <a:prstDash val="solid"/>
          </a:ln>
        </p:spPr>
      </p:sp>
      <p:pic>
        <p:nvPicPr>
          <p:cNvPr id="5" name="Image 1" descr="preencoded.png">    </p:cNvPr>
          <p:cNvPicPr>
            <a:picLocks noChangeAspect="1"/>
          </p:cNvPicPr>
          <p:nvPr/>
        </p:nvPicPr>
        <p:blipFill>
          <a:blip r:embed="rId2"/>
          <a:stretch>
            <a:fillRect/>
          </a:stretch>
        </p:blipFill>
        <p:spPr>
          <a:xfrm>
            <a:off x="801410" y="5528548"/>
            <a:ext cx="347663" cy="347663"/>
          </a:xfrm>
          <a:prstGeom prst="rect">
            <a:avLst/>
          </a:prstGeom>
        </p:spPr>
      </p:pic>
      <p:sp>
        <p:nvSpPr>
          <p:cNvPr id="6" name="Text 2"/>
          <p:cNvSpPr/>
          <p:nvPr/>
        </p:nvSpPr>
        <p:spPr>
          <a:xfrm>
            <a:off x="1270040" y="5504021"/>
            <a:ext cx="1698784" cy="396835"/>
          </a:xfrm>
          <a:prstGeom prst="rect">
            <a:avLst/>
          </a:prstGeom>
          <a:noFill/>
          <a:ln/>
        </p:spPr>
        <p:txBody>
          <a:bodyPr wrap="none" lIns="0" tIns="0" rIns="0" bIns="0" rtlCol="0" anchor="t"/>
          <a:lstStyle/>
          <a:p>
            <a:pPr algn="l" indent="0" marL="0">
              <a:lnSpc>
                <a:spcPts val="3100"/>
              </a:lnSpc>
              <a:buNone/>
            </a:pPr>
            <a:r>
              <a:rPr lang="en-US" sz="2200" b="1" dirty="0">
                <a:solidFill>
                  <a:srgbClr val="DCD7E5"/>
                </a:solidFill>
                <a:latin typeface="Heebo Bold" pitchFamily="34" charset="0"/>
                <a:ea typeface="Heebo Bold" pitchFamily="34" charset="-122"/>
                <a:cs typeface="Heebo Bold" pitchFamily="34" charset="-120"/>
              </a:rPr>
              <a:t>par XAIAHUB</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30660" y="753428"/>
            <a:ext cx="7655481" cy="1328976"/>
          </a:xfrm>
          <a:prstGeom prst="rect">
            <a:avLst/>
          </a:prstGeom>
          <a:noFill/>
          <a:ln/>
        </p:spPr>
        <p:txBody>
          <a:bodyPr wrap="square" lIns="0" tIns="0" rIns="0" bIns="0" rtlCol="0" anchor="t"/>
          <a:lstStyle/>
          <a:p>
            <a:pPr algn="l" indent="0" marL="0">
              <a:lnSpc>
                <a:spcPts val="5200"/>
              </a:lnSpc>
              <a:buNone/>
            </a:pPr>
            <a:r>
              <a:rPr lang="en-US" sz="4150" dirty="0">
                <a:solidFill>
                  <a:srgbClr val="F2F0F4"/>
                </a:solidFill>
                <a:latin typeface="Montserrat" pitchFamily="34" charset="0"/>
                <a:ea typeface="Montserrat" pitchFamily="34" charset="-122"/>
                <a:cs typeface="Montserrat" pitchFamily="34" charset="-120"/>
              </a:rPr>
              <a:t>Objectif du chatbot associatif</a:t>
            </a:r>
            <a:endParaRPr lang="en-US" sz="4150" dirty="0"/>
          </a:p>
        </p:txBody>
      </p:sp>
      <p:sp>
        <p:nvSpPr>
          <p:cNvPr id="4" name="Shape 1"/>
          <p:cNvSpPr/>
          <p:nvPr/>
        </p:nvSpPr>
        <p:spPr>
          <a:xfrm>
            <a:off x="6230660" y="2401372"/>
            <a:ext cx="3721418" cy="3281482"/>
          </a:xfrm>
          <a:prstGeom prst="roundRect">
            <a:avLst>
              <a:gd name="adj" fmla="val 2722"/>
            </a:avLst>
          </a:prstGeom>
          <a:solidFill>
            <a:srgbClr val="31136C"/>
          </a:solidFill>
          <a:ln w="7620">
            <a:solidFill>
              <a:srgbClr val="4A2C85"/>
            </a:solidFill>
            <a:prstDash val="solid"/>
          </a:ln>
        </p:spPr>
      </p:sp>
      <p:sp>
        <p:nvSpPr>
          <p:cNvPr id="5" name="Text 2"/>
          <p:cNvSpPr/>
          <p:nvPr/>
        </p:nvSpPr>
        <p:spPr>
          <a:xfrm>
            <a:off x="6450925" y="2621637"/>
            <a:ext cx="2908340" cy="332303"/>
          </a:xfrm>
          <a:prstGeom prst="rect">
            <a:avLst/>
          </a:prstGeom>
          <a:noFill/>
          <a:ln/>
        </p:spPr>
        <p:txBody>
          <a:bodyPr wrap="none" lIns="0" tIns="0" rIns="0" bIns="0" rtlCol="0" anchor="t"/>
          <a:lstStyle/>
          <a:p>
            <a:pPr algn="l" indent="0" marL="0">
              <a:lnSpc>
                <a:spcPts val="2600"/>
              </a:lnSpc>
              <a:buNone/>
            </a:pPr>
            <a:r>
              <a:rPr lang="en-US" sz="2050" dirty="0">
                <a:solidFill>
                  <a:srgbClr val="DCD7E5"/>
                </a:solidFill>
                <a:latin typeface="Montserrat" pitchFamily="34" charset="0"/>
                <a:ea typeface="Montserrat" pitchFamily="34" charset="-122"/>
                <a:cs typeface="Montserrat" pitchFamily="34" charset="-120"/>
              </a:rPr>
              <a:t>Création d'un chatbot</a:t>
            </a:r>
            <a:endParaRPr lang="en-US" sz="2050" dirty="0"/>
          </a:p>
        </p:txBody>
      </p:sp>
      <p:sp>
        <p:nvSpPr>
          <p:cNvPr id="6" name="Text 3"/>
          <p:cNvSpPr/>
          <p:nvPr/>
        </p:nvSpPr>
        <p:spPr>
          <a:xfrm>
            <a:off x="6450925" y="3081457"/>
            <a:ext cx="3280886" cy="2381131"/>
          </a:xfrm>
          <a:prstGeom prst="rect">
            <a:avLst/>
          </a:prstGeom>
          <a:noFill/>
          <a:ln/>
        </p:spPr>
        <p:txBody>
          <a:bodyPr wrap="squar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Créer un chatbot associatif capable de répondre aux questions les plus courantes, sur vos canaux numériques (site, Messenger, WhatsApp), afin de libérer du temps et d'améliorer la réactivité de votre association.</a:t>
            </a:r>
            <a:endParaRPr lang="en-US" sz="1650" dirty="0"/>
          </a:p>
        </p:txBody>
      </p:sp>
      <p:sp>
        <p:nvSpPr>
          <p:cNvPr id="7" name="Shape 4"/>
          <p:cNvSpPr/>
          <p:nvPr/>
        </p:nvSpPr>
        <p:spPr>
          <a:xfrm>
            <a:off x="10164723" y="2401372"/>
            <a:ext cx="3721418" cy="3281482"/>
          </a:xfrm>
          <a:prstGeom prst="roundRect">
            <a:avLst>
              <a:gd name="adj" fmla="val 2722"/>
            </a:avLst>
          </a:prstGeom>
          <a:solidFill>
            <a:srgbClr val="31136C"/>
          </a:solidFill>
          <a:ln w="7620">
            <a:solidFill>
              <a:srgbClr val="4A2C85"/>
            </a:solidFill>
            <a:prstDash val="solid"/>
          </a:ln>
        </p:spPr>
      </p:sp>
      <p:sp>
        <p:nvSpPr>
          <p:cNvPr id="8" name="Text 5"/>
          <p:cNvSpPr/>
          <p:nvPr/>
        </p:nvSpPr>
        <p:spPr>
          <a:xfrm>
            <a:off x="10384988" y="2621637"/>
            <a:ext cx="2695218" cy="332303"/>
          </a:xfrm>
          <a:prstGeom prst="rect">
            <a:avLst/>
          </a:prstGeom>
          <a:noFill/>
          <a:ln/>
        </p:spPr>
        <p:txBody>
          <a:bodyPr wrap="none" lIns="0" tIns="0" rIns="0" bIns="0" rtlCol="0" anchor="t"/>
          <a:lstStyle/>
          <a:p>
            <a:pPr algn="l" indent="0" marL="0">
              <a:lnSpc>
                <a:spcPts val="2600"/>
              </a:lnSpc>
              <a:buNone/>
            </a:pPr>
            <a:r>
              <a:rPr lang="en-US" sz="2050" dirty="0">
                <a:solidFill>
                  <a:srgbClr val="DCD7E5"/>
                </a:solidFill>
                <a:latin typeface="Montserrat" pitchFamily="34" charset="0"/>
                <a:ea typeface="Montserrat" pitchFamily="34" charset="-122"/>
                <a:cs typeface="Montserrat" pitchFamily="34" charset="-120"/>
              </a:rPr>
              <a:t>Canaux numériques</a:t>
            </a:r>
            <a:endParaRPr lang="en-US" sz="2050" dirty="0"/>
          </a:p>
        </p:txBody>
      </p:sp>
      <p:sp>
        <p:nvSpPr>
          <p:cNvPr id="9" name="Text 6"/>
          <p:cNvSpPr/>
          <p:nvPr/>
        </p:nvSpPr>
        <p:spPr>
          <a:xfrm>
            <a:off x="10384988" y="3081457"/>
            <a:ext cx="3280886" cy="340162"/>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Site web, Messenger, WhatsApp</a:t>
            </a:r>
            <a:endParaRPr lang="en-US" sz="1650" dirty="0"/>
          </a:p>
        </p:txBody>
      </p:sp>
      <p:sp>
        <p:nvSpPr>
          <p:cNvPr id="10" name="Shape 7"/>
          <p:cNvSpPr/>
          <p:nvPr/>
        </p:nvSpPr>
        <p:spPr>
          <a:xfrm>
            <a:off x="6230660" y="5895499"/>
            <a:ext cx="7655481" cy="1580674"/>
          </a:xfrm>
          <a:prstGeom prst="roundRect">
            <a:avLst>
              <a:gd name="adj" fmla="val 5650"/>
            </a:avLst>
          </a:prstGeom>
          <a:solidFill>
            <a:srgbClr val="31136C"/>
          </a:solidFill>
          <a:ln w="7620">
            <a:solidFill>
              <a:srgbClr val="4A2C85"/>
            </a:solidFill>
            <a:prstDash val="solid"/>
          </a:ln>
        </p:spPr>
      </p:sp>
      <p:sp>
        <p:nvSpPr>
          <p:cNvPr id="11" name="Text 8"/>
          <p:cNvSpPr/>
          <p:nvPr/>
        </p:nvSpPr>
        <p:spPr>
          <a:xfrm>
            <a:off x="6450925" y="6115764"/>
            <a:ext cx="2781062" cy="332303"/>
          </a:xfrm>
          <a:prstGeom prst="rect">
            <a:avLst/>
          </a:prstGeom>
          <a:noFill/>
          <a:ln/>
        </p:spPr>
        <p:txBody>
          <a:bodyPr wrap="none" lIns="0" tIns="0" rIns="0" bIns="0" rtlCol="0" anchor="t"/>
          <a:lstStyle/>
          <a:p>
            <a:pPr algn="l" indent="0" marL="0">
              <a:lnSpc>
                <a:spcPts val="2600"/>
              </a:lnSpc>
              <a:buNone/>
            </a:pPr>
            <a:r>
              <a:rPr lang="en-US" sz="2050" dirty="0">
                <a:solidFill>
                  <a:srgbClr val="DCD7E5"/>
                </a:solidFill>
                <a:latin typeface="Montserrat" pitchFamily="34" charset="0"/>
                <a:ea typeface="Montserrat" pitchFamily="34" charset="-122"/>
                <a:cs typeface="Montserrat" pitchFamily="34" charset="-120"/>
              </a:rPr>
              <a:t>Bénéfices principaux</a:t>
            </a:r>
            <a:endParaRPr lang="en-US" sz="2050" dirty="0"/>
          </a:p>
        </p:txBody>
      </p:sp>
      <p:sp>
        <p:nvSpPr>
          <p:cNvPr id="12" name="Text 9"/>
          <p:cNvSpPr/>
          <p:nvPr/>
        </p:nvSpPr>
        <p:spPr>
          <a:xfrm>
            <a:off x="6450925" y="6575584"/>
            <a:ext cx="7214949" cy="680323"/>
          </a:xfrm>
          <a:prstGeom prst="rect">
            <a:avLst/>
          </a:prstGeom>
          <a:noFill/>
          <a:ln/>
        </p:spPr>
        <p:txBody>
          <a:bodyPr wrap="squar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Libérer du temps pour les bénévoles et améliorer la réactivité de votre association</a:t>
            </a:r>
            <a:endParaRPr lang="en-US" sz="1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662714"/>
          </a:xfrm>
          <a:prstGeom prst="rect">
            <a:avLst/>
          </a:prstGeom>
        </p:spPr>
      </p:pic>
      <p:sp>
        <p:nvSpPr>
          <p:cNvPr id="3" name="Text 0"/>
          <p:cNvSpPr/>
          <p:nvPr/>
        </p:nvSpPr>
        <p:spPr>
          <a:xfrm>
            <a:off x="745569" y="3248501"/>
            <a:ext cx="9643229" cy="665678"/>
          </a:xfrm>
          <a:prstGeom prst="rect">
            <a:avLst/>
          </a:prstGeom>
          <a:noFill/>
          <a:ln/>
        </p:spPr>
        <p:txBody>
          <a:bodyPr wrap="none" lIns="0" tIns="0" rIns="0" bIns="0" rtlCol="0" anchor="t"/>
          <a:lstStyle/>
          <a:p>
            <a:pPr algn="l" indent="0" marL="0">
              <a:lnSpc>
                <a:spcPts val="5200"/>
              </a:lnSpc>
              <a:buNone/>
            </a:pPr>
            <a:r>
              <a:rPr lang="en-US" sz="4150" dirty="0">
                <a:solidFill>
                  <a:srgbClr val="F2F0F4"/>
                </a:solidFill>
                <a:latin typeface="Montserrat" pitchFamily="34" charset="0"/>
                <a:ea typeface="Montserrat" pitchFamily="34" charset="-122"/>
                <a:cs typeface="Montserrat" pitchFamily="34" charset="-120"/>
              </a:rPr>
              <a:t>Avantages clés pour une association</a:t>
            </a:r>
            <a:endParaRPr lang="en-US" sz="4150" dirty="0"/>
          </a:p>
        </p:txBody>
      </p:sp>
      <p:sp>
        <p:nvSpPr>
          <p:cNvPr id="4" name="Shape 1"/>
          <p:cNvSpPr/>
          <p:nvPr/>
        </p:nvSpPr>
        <p:spPr>
          <a:xfrm>
            <a:off x="745569" y="4233624"/>
            <a:ext cx="13139261" cy="3413522"/>
          </a:xfrm>
          <a:prstGeom prst="roundRect">
            <a:avLst>
              <a:gd name="adj" fmla="val 2621"/>
            </a:avLst>
          </a:prstGeom>
          <a:noFill/>
          <a:ln w="7620">
            <a:solidFill>
              <a:srgbClr val="FFFFFF">
                <a:alpha val="24000"/>
              </a:srgbClr>
            </a:solidFill>
            <a:prstDash val="solid"/>
          </a:ln>
        </p:spPr>
      </p:sp>
      <p:sp>
        <p:nvSpPr>
          <p:cNvPr id="5" name="Shape 2"/>
          <p:cNvSpPr/>
          <p:nvPr/>
        </p:nvSpPr>
        <p:spPr>
          <a:xfrm>
            <a:off x="753189" y="4241244"/>
            <a:ext cx="13124021" cy="611505"/>
          </a:xfrm>
          <a:prstGeom prst="rect">
            <a:avLst/>
          </a:prstGeom>
          <a:solidFill>
            <a:srgbClr val="FFFFFF">
              <a:alpha val="4000"/>
            </a:srgbClr>
          </a:solidFill>
          <a:ln/>
        </p:spPr>
      </p:sp>
      <p:sp>
        <p:nvSpPr>
          <p:cNvPr id="6" name="Text 3"/>
          <p:cNvSpPr/>
          <p:nvPr/>
        </p:nvSpPr>
        <p:spPr>
          <a:xfrm>
            <a:off x="966192" y="4376618"/>
            <a:ext cx="6132195" cy="340757"/>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Bénéfice</a:t>
            </a:r>
            <a:endParaRPr lang="en-US" sz="1650" dirty="0"/>
          </a:p>
        </p:txBody>
      </p:sp>
      <p:sp>
        <p:nvSpPr>
          <p:cNvPr id="7" name="Text 4"/>
          <p:cNvSpPr/>
          <p:nvPr/>
        </p:nvSpPr>
        <p:spPr>
          <a:xfrm>
            <a:off x="7532013" y="4376618"/>
            <a:ext cx="6132195" cy="340757"/>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Exemple</a:t>
            </a:r>
            <a:endParaRPr lang="en-US" sz="1650" dirty="0"/>
          </a:p>
        </p:txBody>
      </p:sp>
      <p:sp>
        <p:nvSpPr>
          <p:cNvPr id="8" name="Shape 5"/>
          <p:cNvSpPr/>
          <p:nvPr/>
        </p:nvSpPr>
        <p:spPr>
          <a:xfrm>
            <a:off x="753189" y="4852749"/>
            <a:ext cx="13124021" cy="952262"/>
          </a:xfrm>
          <a:prstGeom prst="rect">
            <a:avLst/>
          </a:prstGeom>
          <a:solidFill>
            <a:srgbClr val="000000">
              <a:alpha val="4000"/>
            </a:srgbClr>
          </a:solidFill>
          <a:ln/>
        </p:spPr>
      </p:sp>
      <p:sp>
        <p:nvSpPr>
          <p:cNvPr id="9" name="Text 6"/>
          <p:cNvSpPr/>
          <p:nvPr/>
        </p:nvSpPr>
        <p:spPr>
          <a:xfrm>
            <a:off x="966192" y="4988123"/>
            <a:ext cx="6132195" cy="340757"/>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Gain de temps</a:t>
            </a:r>
            <a:endParaRPr lang="en-US" sz="1650" dirty="0"/>
          </a:p>
        </p:txBody>
      </p:sp>
      <p:sp>
        <p:nvSpPr>
          <p:cNvPr id="10" name="Text 7"/>
          <p:cNvSpPr/>
          <p:nvPr/>
        </p:nvSpPr>
        <p:spPr>
          <a:xfrm>
            <a:off x="7532013" y="4988123"/>
            <a:ext cx="6132195" cy="681514"/>
          </a:xfrm>
          <a:prstGeom prst="rect">
            <a:avLst/>
          </a:prstGeom>
          <a:noFill/>
          <a:ln/>
        </p:spPr>
        <p:txBody>
          <a:bodyPr wrap="squar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Réponses automatiques aux questions répétitives (horaires, adhésion, dons)</a:t>
            </a:r>
            <a:endParaRPr lang="en-US" sz="1650" dirty="0"/>
          </a:p>
        </p:txBody>
      </p:sp>
      <p:sp>
        <p:nvSpPr>
          <p:cNvPr id="11" name="Shape 8"/>
          <p:cNvSpPr/>
          <p:nvPr/>
        </p:nvSpPr>
        <p:spPr>
          <a:xfrm>
            <a:off x="753189" y="5805011"/>
            <a:ext cx="13124021" cy="611505"/>
          </a:xfrm>
          <a:prstGeom prst="rect">
            <a:avLst/>
          </a:prstGeom>
          <a:solidFill>
            <a:srgbClr val="FFFFFF">
              <a:alpha val="4000"/>
            </a:srgbClr>
          </a:solidFill>
          <a:ln/>
        </p:spPr>
      </p:sp>
      <p:sp>
        <p:nvSpPr>
          <p:cNvPr id="12" name="Text 9"/>
          <p:cNvSpPr/>
          <p:nvPr/>
        </p:nvSpPr>
        <p:spPr>
          <a:xfrm>
            <a:off x="966192" y="5940385"/>
            <a:ext cx="6132195" cy="340757"/>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Disponibilité 24h/24</a:t>
            </a:r>
            <a:endParaRPr lang="en-US" sz="1650" dirty="0"/>
          </a:p>
        </p:txBody>
      </p:sp>
      <p:sp>
        <p:nvSpPr>
          <p:cNvPr id="13" name="Text 10"/>
          <p:cNvSpPr/>
          <p:nvPr/>
        </p:nvSpPr>
        <p:spPr>
          <a:xfrm>
            <a:off x="7532013" y="5940385"/>
            <a:ext cx="6132195" cy="340757"/>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Même quand les bénévoles sont absents</a:t>
            </a:r>
            <a:endParaRPr lang="en-US" sz="1650" dirty="0"/>
          </a:p>
        </p:txBody>
      </p:sp>
      <p:sp>
        <p:nvSpPr>
          <p:cNvPr id="14" name="Shape 11"/>
          <p:cNvSpPr/>
          <p:nvPr/>
        </p:nvSpPr>
        <p:spPr>
          <a:xfrm>
            <a:off x="753189" y="6416516"/>
            <a:ext cx="13124021" cy="611505"/>
          </a:xfrm>
          <a:prstGeom prst="rect">
            <a:avLst/>
          </a:prstGeom>
          <a:solidFill>
            <a:srgbClr val="000000">
              <a:alpha val="4000"/>
            </a:srgbClr>
          </a:solidFill>
          <a:ln/>
        </p:spPr>
      </p:sp>
      <p:sp>
        <p:nvSpPr>
          <p:cNvPr id="15" name="Text 12"/>
          <p:cNvSpPr/>
          <p:nvPr/>
        </p:nvSpPr>
        <p:spPr>
          <a:xfrm>
            <a:off x="966192" y="6551890"/>
            <a:ext cx="6132195" cy="340757"/>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Image professionnelle</a:t>
            </a:r>
            <a:endParaRPr lang="en-US" sz="1650" dirty="0"/>
          </a:p>
        </p:txBody>
      </p:sp>
      <p:sp>
        <p:nvSpPr>
          <p:cNvPr id="16" name="Text 13"/>
          <p:cNvSpPr/>
          <p:nvPr/>
        </p:nvSpPr>
        <p:spPr>
          <a:xfrm>
            <a:off x="7532013" y="6551890"/>
            <a:ext cx="6132195" cy="340757"/>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Accueil soigné et moderne</a:t>
            </a:r>
            <a:endParaRPr lang="en-US" sz="1650" dirty="0"/>
          </a:p>
        </p:txBody>
      </p:sp>
      <p:sp>
        <p:nvSpPr>
          <p:cNvPr id="17" name="Shape 14"/>
          <p:cNvSpPr/>
          <p:nvPr/>
        </p:nvSpPr>
        <p:spPr>
          <a:xfrm>
            <a:off x="753189" y="7028021"/>
            <a:ext cx="13124021" cy="611505"/>
          </a:xfrm>
          <a:prstGeom prst="rect">
            <a:avLst/>
          </a:prstGeom>
          <a:solidFill>
            <a:srgbClr val="FFFFFF">
              <a:alpha val="4000"/>
            </a:srgbClr>
          </a:solidFill>
          <a:ln/>
        </p:spPr>
      </p:sp>
      <p:sp>
        <p:nvSpPr>
          <p:cNvPr id="18" name="Text 15"/>
          <p:cNvSpPr/>
          <p:nvPr/>
        </p:nvSpPr>
        <p:spPr>
          <a:xfrm>
            <a:off x="966192" y="7163395"/>
            <a:ext cx="6132195" cy="340757"/>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Filtrage des demandes</a:t>
            </a:r>
            <a:endParaRPr lang="en-US" sz="1650" dirty="0"/>
          </a:p>
        </p:txBody>
      </p:sp>
      <p:sp>
        <p:nvSpPr>
          <p:cNvPr id="19" name="Text 16"/>
          <p:cNvSpPr/>
          <p:nvPr/>
        </p:nvSpPr>
        <p:spPr>
          <a:xfrm>
            <a:off x="7532013" y="7163395"/>
            <a:ext cx="6132195" cy="340757"/>
          </a:xfrm>
          <a:prstGeom prst="rect">
            <a:avLst/>
          </a:prstGeom>
          <a:noFill/>
          <a:ln/>
        </p:spPr>
        <p:txBody>
          <a:bodyPr wrap="none" lIns="0" tIns="0" rIns="0" bIns="0" rtlCol="0" anchor="t"/>
          <a:lstStyle/>
          <a:p>
            <a:pPr algn="l" indent="0" marL="0">
              <a:lnSpc>
                <a:spcPts val="2650"/>
              </a:lnSpc>
              <a:buNone/>
            </a:pPr>
            <a:r>
              <a:rPr lang="en-US" sz="1650" dirty="0">
                <a:solidFill>
                  <a:srgbClr val="DCD7E5"/>
                </a:solidFill>
                <a:latin typeface="Heebo Light" pitchFamily="34" charset="0"/>
                <a:ea typeface="Heebo Light" pitchFamily="34" charset="-122"/>
                <a:cs typeface="Heebo Light" pitchFamily="34" charset="-120"/>
              </a:rPr>
              <a:t>Les questions complexes sont transférées à un humain</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126933"/>
          </a:xfrm>
          <a:prstGeom prst="rect">
            <a:avLst/>
          </a:prstGeom>
        </p:spPr>
      </p:pic>
      <p:sp>
        <p:nvSpPr>
          <p:cNvPr id="3" name="Text 0"/>
          <p:cNvSpPr/>
          <p:nvPr/>
        </p:nvSpPr>
        <p:spPr>
          <a:xfrm>
            <a:off x="595432" y="2861548"/>
            <a:ext cx="12415599" cy="531733"/>
          </a:xfrm>
          <a:prstGeom prst="rect">
            <a:avLst/>
          </a:prstGeom>
          <a:noFill/>
          <a:ln/>
        </p:spPr>
        <p:txBody>
          <a:bodyPr wrap="none" lIns="0" tIns="0" rIns="0" bIns="0" rtlCol="0" anchor="t"/>
          <a:lstStyle/>
          <a:p>
            <a:pPr algn="l" indent="0" marL="0">
              <a:lnSpc>
                <a:spcPts val="4150"/>
              </a:lnSpc>
              <a:buNone/>
            </a:pPr>
            <a:r>
              <a:rPr lang="en-US" sz="3300" dirty="0">
                <a:solidFill>
                  <a:srgbClr val="F2F0F4"/>
                </a:solidFill>
                <a:latin typeface="Montserrat" pitchFamily="34" charset="0"/>
                <a:ea typeface="Montserrat" pitchFamily="34" charset="-122"/>
                <a:cs typeface="Montserrat" pitchFamily="34" charset="-120"/>
              </a:rPr>
              <a:t>LES 6 ÉTAPES POUR CRÉER VOTRE CHATBOT ASSOCIATIF</a:t>
            </a:r>
            <a:endParaRPr lang="en-US" sz="3300" dirty="0"/>
          </a:p>
        </p:txBody>
      </p:sp>
      <p:sp>
        <p:nvSpPr>
          <p:cNvPr id="4" name="Shape 1"/>
          <p:cNvSpPr/>
          <p:nvPr/>
        </p:nvSpPr>
        <p:spPr>
          <a:xfrm>
            <a:off x="595432" y="3648432"/>
            <a:ext cx="13439537" cy="170140"/>
          </a:xfrm>
          <a:prstGeom prst="roundRect">
            <a:avLst>
              <a:gd name="adj" fmla="val 42004"/>
            </a:avLst>
          </a:prstGeom>
          <a:solidFill>
            <a:srgbClr val="31136C"/>
          </a:solidFill>
          <a:ln w="7620">
            <a:solidFill>
              <a:srgbClr val="4A2C85"/>
            </a:solidFill>
            <a:prstDash val="solid"/>
          </a:ln>
        </p:spPr>
      </p:sp>
      <p:sp>
        <p:nvSpPr>
          <p:cNvPr id="5" name="Text 2"/>
          <p:cNvSpPr/>
          <p:nvPr/>
        </p:nvSpPr>
        <p:spPr>
          <a:xfrm>
            <a:off x="595432" y="4073723"/>
            <a:ext cx="3239333" cy="265747"/>
          </a:xfrm>
          <a:prstGeom prst="rect">
            <a:avLst/>
          </a:prstGeom>
          <a:noFill/>
          <a:ln/>
        </p:spPr>
        <p:txBody>
          <a:bodyPr wrap="none" lIns="0" tIns="0" rIns="0" bIns="0" rtlCol="0" anchor="t"/>
          <a:lstStyle/>
          <a:p>
            <a:pPr algn="l" indent="0" marL="0">
              <a:lnSpc>
                <a:spcPts val="2050"/>
              </a:lnSpc>
              <a:buNone/>
            </a:pPr>
            <a:r>
              <a:rPr lang="en-US" sz="1650" dirty="0">
                <a:solidFill>
                  <a:srgbClr val="DCD7E5"/>
                </a:solidFill>
                <a:latin typeface="Montserrat" pitchFamily="34" charset="0"/>
                <a:ea typeface="Montserrat" pitchFamily="34" charset="-122"/>
                <a:cs typeface="Montserrat" pitchFamily="34" charset="-120"/>
              </a:rPr>
              <a:t>Lister les questions fréquentes</a:t>
            </a:r>
            <a:endParaRPr lang="en-US" sz="1650" dirty="0"/>
          </a:p>
        </p:txBody>
      </p:sp>
      <p:sp>
        <p:nvSpPr>
          <p:cNvPr id="6" name="Text 3"/>
          <p:cNvSpPr/>
          <p:nvPr/>
        </p:nvSpPr>
        <p:spPr>
          <a:xfrm>
            <a:off x="595432" y="4441508"/>
            <a:ext cx="13439537" cy="272177"/>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Objectif : définir la base de connaissance du chatbot.</a:t>
            </a:r>
            <a:endParaRPr lang="en-US" sz="1300" dirty="0"/>
          </a:p>
        </p:txBody>
      </p:sp>
      <p:sp>
        <p:nvSpPr>
          <p:cNvPr id="7" name="Text 4"/>
          <p:cNvSpPr/>
          <p:nvPr/>
        </p:nvSpPr>
        <p:spPr>
          <a:xfrm>
            <a:off x="595432" y="4815721"/>
            <a:ext cx="13439537" cy="272177"/>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Exemples de questions récurrentes :</a:t>
            </a:r>
            <a:endParaRPr lang="en-US" sz="1300" dirty="0"/>
          </a:p>
        </p:txBody>
      </p:sp>
      <p:sp>
        <p:nvSpPr>
          <p:cNvPr id="8" name="Text 5"/>
          <p:cNvSpPr/>
          <p:nvPr/>
        </p:nvSpPr>
        <p:spPr>
          <a:xfrm>
            <a:off x="595432" y="5189934"/>
            <a:ext cx="13439537" cy="27217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DCD7E5"/>
                </a:solidFill>
                <a:latin typeface="Heebo Light" pitchFamily="34" charset="0"/>
                <a:ea typeface="Heebo Light" pitchFamily="34" charset="-122"/>
                <a:cs typeface="Heebo Light" pitchFamily="34" charset="-120"/>
              </a:rPr>
              <a:t>Quels sont vos horaires d'ouverture ?</a:t>
            </a:r>
            <a:endParaRPr lang="en-US" sz="1300" dirty="0"/>
          </a:p>
        </p:txBody>
      </p:sp>
      <p:sp>
        <p:nvSpPr>
          <p:cNvPr id="9" name="Text 6"/>
          <p:cNvSpPr/>
          <p:nvPr/>
        </p:nvSpPr>
        <p:spPr>
          <a:xfrm>
            <a:off x="595432" y="5521642"/>
            <a:ext cx="13439537" cy="27217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DCD7E5"/>
                </a:solidFill>
                <a:latin typeface="Heebo Light" pitchFamily="34" charset="0"/>
                <a:ea typeface="Heebo Light" pitchFamily="34" charset="-122"/>
                <a:cs typeface="Heebo Light" pitchFamily="34" charset="-120"/>
              </a:rPr>
              <a:t>Comment adhérer à l'association ?</a:t>
            </a:r>
            <a:endParaRPr lang="en-US" sz="1300" dirty="0"/>
          </a:p>
        </p:txBody>
      </p:sp>
      <p:sp>
        <p:nvSpPr>
          <p:cNvPr id="10" name="Text 7"/>
          <p:cNvSpPr/>
          <p:nvPr/>
        </p:nvSpPr>
        <p:spPr>
          <a:xfrm>
            <a:off x="595432" y="5853351"/>
            <a:ext cx="13439537" cy="27217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DCD7E5"/>
                </a:solidFill>
                <a:latin typeface="Heebo Light" pitchFamily="34" charset="0"/>
                <a:ea typeface="Heebo Light" pitchFamily="34" charset="-122"/>
                <a:cs typeface="Heebo Light" pitchFamily="34" charset="-120"/>
              </a:rPr>
              <a:t>Comment faire un don ?</a:t>
            </a:r>
            <a:endParaRPr lang="en-US" sz="1300" dirty="0"/>
          </a:p>
        </p:txBody>
      </p:sp>
      <p:sp>
        <p:nvSpPr>
          <p:cNvPr id="11" name="Text 8"/>
          <p:cNvSpPr/>
          <p:nvPr/>
        </p:nvSpPr>
        <p:spPr>
          <a:xfrm>
            <a:off x="595432" y="6185059"/>
            <a:ext cx="13439537" cy="27217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DCD7E5"/>
                </a:solidFill>
                <a:latin typeface="Heebo Light" pitchFamily="34" charset="0"/>
                <a:ea typeface="Heebo Light" pitchFamily="34" charset="-122"/>
                <a:cs typeface="Heebo Light" pitchFamily="34" charset="-120"/>
              </a:rPr>
              <a:t>Où se trouve le prochain événement ?</a:t>
            </a:r>
            <a:endParaRPr lang="en-US" sz="1300" dirty="0"/>
          </a:p>
        </p:txBody>
      </p:sp>
      <p:sp>
        <p:nvSpPr>
          <p:cNvPr id="12" name="Text 9"/>
          <p:cNvSpPr/>
          <p:nvPr/>
        </p:nvSpPr>
        <p:spPr>
          <a:xfrm>
            <a:off x="595432" y="6516767"/>
            <a:ext cx="13439537" cy="27217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DCD7E5"/>
                </a:solidFill>
                <a:latin typeface="Heebo Light" pitchFamily="34" charset="0"/>
                <a:ea typeface="Heebo Light" pitchFamily="34" charset="-122"/>
                <a:cs typeface="Heebo Light" pitchFamily="34" charset="-120"/>
              </a:rPr>
              <a:t>Qui contacter pour devenir bénévole ?</a:t>
            </a:r>
            <a:endParaRPr lang="en-US" sz="1300" dirty="0"/>
          </a:p>
        </p:txBody>
      </p:sp>
      <p:sp>
        <p:nvSpPr>
          <p:cNvPr id="13" name="Text 10"/>
          <p:cNvSpPr/>
          <p:nvPr/>
        </p:nvSpPr>
        <p:spPr>
          <a:xfrm>
            <a:off x="595432" y="6848475"/>
            <a:ext cx="13439537" cy="272177"/>
          </a:xfrm>
          <a:prstGeom prst="rect">
            <a:avLst/>
          </a:prstGeom>
          <a:noFill/>
          <a:ln/>
        </p:spPr>
        <p:txBody>
          <a:bodyPr wrap="none" lIns="0" tIns="0" rIns="0" bIns="0" rtlCol="0" anchor="t"/>
          <a:lstStyle/>
          <a:p>
            <a:pPr algn="l" marL="342900" indent="-342900">
              <a:lnSpc>
                <a:spcPts val="2100"/>
              </a:lnSpc>
              <a:buSzPct val="100000"/>
              <a:buChar char="•"/>
            </a:pPr>
            <a:r>
              <a:rPr lang="en-US" sz="1300" dirty="0">
                <a:solidFill>
                  <a:srgbClr val="DCD7E5"/>
                </a:solidFill>
                <a:latin typeface="Heebo Light" pitchFamily="34" charset="0"/>
                <a:ea typeface="Heebo Light" pitchFamily="34" charset="-122"/>
                <a:cs typeface="Heebo Light" pitchFamily="34" charset="-120"/>
              </a:rPr>
              <a:t>Quelles sont vos missions principales ?</a:t>
            </a:r>
            <a:endParaRPr lang="en-US" sz="1300" dirty="0"/>
          </a:p>
        </p:txBody>
      </p:sp>
      <p:sp>
        <p:nvSpPr>
          <p:cNvPr id="14" name="Text 11"/>
          <p:cNvSpPr/>
          <p:nvPr/>
        </p:nvSpPr>
        <p:spPr>
          <a:xfrm>
            <a:off x="595432" y="7222688"/>
            <a:ext cx="13439537" cy="272177"/>
          </a:xfrm>
          <a:prstGeom prst="rect">
            <a:avLst/>
          </a:prstGeom>
          <a:noFill/>
          <a:ln/>
        </p:spPr>
        <p:txBody>
          <a:bodyPr wrap="none" lIns="0" tIns="0" rIns="0" bIns="0" rtlCol="0" anchor="t"/>
          <a:lstStyle/>
          <a:p>
            <a:pPr algn="l" indent="0" marL="0">
              <a:lnSpc>
                <a:spcPts val="2100"/>
              </a:lnSpc>
              <a:buNone/>
            </a:pPr>
            <a:r>
              <a:rPr lang="en-US" sz="1300" dirty="0">
                <a:solidFill>
                  <a:srgbClr val="DCD7E5"/>
                </a:solidFill>
                <a:latin typeface="Heebo Light" pitchFamily="34" charset="0"/>
                <a:ea typeface="Heebo Light" pitchFamily="34" charset="-122"/>
                <a:cs typeface="Heebo Light" pitchFamily="34" charset="-120"/>
              </a:rPr>
              <a:t>Astuce : consultez vos anciens messages reçus sur Facebook, par email ou via votre site pour repérer les questions les plus posées.</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124575" y="1087160"/>
            <a:ext cx="4558784" cy="569833"/>
          </a:xfrm>
          <a:prstGeom prst="rect">
            <a:avLst/>
          </a:prstGeom>
          <a:noFill/>
          <a:ln/>
        </p:spPr>
        <p:txBody>
          <a:bodyPr wrap="none" lIns="0" tIns="0" rIns="0" bIns="0" rtlCol="0" anchor="t"/>
          <a:lstStyle/>
          <a:p>
            <a:pPr algn="l" indent="0" marL="0">
              <a:lnSpc>
                <a:spcPts val="4450"/>
              </a:lnSpc>
              <a:buNone/>
            </a:pPr>
            <a:r>
              <a:rPr lang="en-US" sz="3550" dirty="0">
                <a:solidFill>
                  <a:srgbClr val="F2F0F4"/>
                </a:solidFill>
                <a:latin typeface="Montserrat" pitchFamily="34" charset="0"/>
                <a:ea typeface="Montserrat" pitchFamily="34" charset="-122"/>
                <a:cs typeface="Montserrat" pitchFamily="34" charset="-120"/>
              </a:rPr>
              <a:t>Choisir le bon outil</a:t>
            </a:r>
            <a:endParaRPr lang="en-US" sz="3550" dirty="0"/>
          </a:p>
        </p:txBody>
      </p:sp>
      <p:sp>
        <p:nvSpPr>
          <p:cNvPr id="4" name="Shape 1"/>
          <p:cNvSpPr/>
          <p:nvPr/>
        </p:nvSpPr>
        <p:spPr>
          <a:xfrm>
            <a:off x="6124575" y="1930479"/>
            <a:ext cx="7867650" cy="5211961"/>
          </a:xfrm>
          <a:prstGeom prst="roundRect">
            <a:avLst>
              <a:gd name="adj" fmla="val 1469"/>
            </a:avLst>
          </a:prstGeom>
          <a:noFill/>
          <a:ln w="7620">
            <a:solidFill>
              <a:srgbClr val="FFFFFF">
                <a:alpha val="24000"/>
              </a:srgbClr>
            </a:solidFill>
            <a:prstDash val="solid"/>
          </a:ln>
        </p:spPr>
      </p:sp>
      <p:sp>
        <p:nvSpPr>
          <p:cNvPr id="5" name="Shape 2"/>
          <p:cNvSpPr/>
          <p:nvPr/>
        </p:nvSpPr>
        <p:spPr>
          <a:xfrm>
            <a:off x="6132195" y="1938099"/>
            <a:ext cx="7852410" cy="525661"/>
          </a:xfrm>
          <a:prstGeom prst="rect">
            <a:avLst/>
          </a:prstGeom>
          <a:solidFill>
            <a:srgbClr val="FFFFFF">
              <a:alpha val="4000"/>
            </a:srgbClr>
          </a:solidFill>
          <a:ln/>
        </p:spPr>
      </p:sp>
      <p:sp>
        <p:nvSpPr>
          <p:cNvPr id="6" name="Text 3"/>
          <p:cNvSpPr/>
          <p:nvPr/>
        </p:nvSpPr>
        <p:spPr>
          <a:xfrm>
            <a:off x="6314480" y="2055019"/>
            <a:ext cx="159472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Outil</a:t>
            </a:r>
            <a:endParaRPr lang="en-US" sz="1400" dirty="0"/>
          </a:p>
        </p:txBody>
      </p:sp>
      <p:sp>
        <p:nvSpPr>
          <p:cNvPr id="7" name="Text 4"/>
          <p:cNvSpPr/>
          <p:nvPr/>
        </p:nvSpPr>
        <p:spPr>
          <a:xfrm>
            <a:off x="8281392" y="2055019"/>
            <a:ext cx="159091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Canal</a:t>
            </a:r>
            <a:endParaRPr lang="en-US" sz="1400" dirty="0"/>
          </a:p>
        </p:txBody>
      </p:sp>
      <p:sp>
        <p:nvSpPr>
          <p:cNvPr id="8" name="Text 5"/>
          <p:cNvSpPr/>
          <p:nvPr/>
        </p:nvSpPr>
        <p:spPr>
          <a:xfrm>
            <a:off x="10244495" y="2055019"/>
            <a:ext cx="159091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Niveau technique</a:t>
            </a:r>
            <a:endParaRPr lang="en-US" sz="1400" dirty="0"/>
          </a:p>
        </p:txBody>
      </p:sp>
      <p:sp>
        <p:nvSpPr>
          <p:cNvPr id="9" name="Text 6"/>
          <p:cNvSpPr/>
          <p:nvPr/>
        </p:nvSpPr>
        <p:spPr>
          <a:xfrm>
            <a:off x="12207597" y="2055019"/>
            <a:ext cx="159472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Points forts</a:t>
            </a:r>
            <a:endParaRPr lang="en-US" sz="1400" dirty="0"/>
          </a:p>
        </p:txBody>
      </p:sp>
      <p:sp>
        <p:nvSpPr>
          <p:cNvPr id="10" name="Shape 7"/>
          <p:cNvSpPr/>
          <p:nvPr/>
        </p:nvSpPr>
        <p:spPr>
          <a:xfrm>
            <a:off x="6132195" y="2463760"/>
            <a:ext cx="7852410" cy="1109305"/>
          </a:xfrm>
          <a:prstGeom prst="rect">
            <a:avLst/>
          </a:prstGeom>
          <a:solidFill>
            <a:srgbClr val="000000">
              <a:alpha val="4000"/>
            </a:srgbClr>
          </a:solidFill>
          <a:ln/>
        </p:spPr>
      </p:sp>
      <p:sp>
        <p:nvSpPr>
          <p:cNvPr id="11" name="Text 8"/>
          <p:cNvSpPr/>
          <p:nvPr/>
        </p:nvSpPr>
        <p:spPr>
          <a:xfrm>
            <a:off x="6314480" y="2580680"/>
            <a:ext cx="159472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ManyChat</a:t>
            </a:r>
            <a:endParaRPr lang="en-US" sz="1400" dirty="0"/>
          </a:p>
        </p:txBody>
      </p:sp>
      <p:sp>
        <p:nvSpPr>
          <p:cNvPr id="12" name="Text 9"/>
          <p:cNvSpPr/>
          <p:nvPr/>
        </p:nvSpPr>
        <p:spPr>
          <a:xfrm>
            <a:off x="8281392" y="2580680"/>
            <a:ext cx="1590913" cy="583644"/>
          </a:xfrm>
          <a:prstGeom prst="rect">
            <a:avLst/>
          </a:prstGeom>
          <a:noFill/>
          <a:ln/>
        </p:spPr>
        <p:txBody>
          <a:bodyPr wrap="squar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Messenger, Instagram</a:t>
            </a:r>
            <a:endParaRPr lang="en-US" sz="1400" dirty="0"/>
          </a:p>
        </p:txBody>
      </p:sp>
      <p:sp>
        <p:nvSpPr>
          <p:cNvPr id="13" name="Text 10"/>
          <p:cNvSpPr/>
          <p:nvPr/>
        </p:nvSpPr>
        <p:spPr>
          <a:xfrm>
            <a:off x="10244495" y="2580680"/>
            <a:ext cx="159091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Débutant</a:t>
            </a:r>
            <a:endParaRPr lang="en-US" sz="1400" dirty="0"/>
          </a:p>
        </p:txBody>
      </p:sp>
      <p:sp>
        <p:nvSpPr>
          <p:cNvPr id="14" name="Text 11"/>
          <p:cNvSpPr/>
          <p:nvPr/>
        </p:nvSpPr>
        <p:spPr>
          <a:xfrm>
            <a:off x="12207597" y="2580680"/>
            <a:ext cx="1594723" cy="875467"/>
          </a:xfrm>
          <a:prstGeom prst="rect">
            <a:avLst/>
          </a:prstGeom>
          <a:noFill/>
          <a:ln/>
        </p:spPr>
        <p:txBody>
          <a:bodyPr wrap="squar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Interface simple, bon pour les réseaux sociaux</a:t>
            </a:r>
            <a:endParaRPr lang="en-US" sz="1400" dirty="0"/>
          </a:p>
        </p:txBody>
      </p:sp>
      <p:sp>
        <p:nvSpPr>
          <p:cNvPr id="15" name="Shape 12"/>
          <p:cNvSpPr/>
          <p:nvPr/>
        </p:nvSpPr>
        <p:spPr>
          <a:xfrm>
            <a:off x="6132195" y="3573066"/>
            <a:ext cx="7852410" cy="817483"/>
          </a:xfrm>
          <a:prstGeom prst="rect">
            <a:avLst/>
          </a:prstGeom>
          <a:solidFill>
            <a:srgbClr val="FFFFFF">
              <a:alpha val="4000"/>
            </a:srgbClr>
          </a:solidFill>
          <a:ln/>
        </p:spPr>
      </p:sp>
      <p:sp>
        <p:nvSpPr>
          <p:cNvPr id="16" name="Text 13"/>
          <p:cNvSpPr/>
          <p:nvPr/>
        </p:nvSpPr>
        <p:spPr>
          <a:xfrm>
            <a:off x="6314480" y="3689985"/>
            <a:ext cx="159472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Tidio</a:t>
            </a:r>
            <a:endParaRPr lang="en-US" sz="1400" dirty="0"/>
          </a:p>
        </p:txBody>
      </p:sp>
      <p:sp>
        <p:nvSpPr>
          <p:cNvPr id="17" name="Text 14"/>
          <p:cNvSpPr/>
          <p:nvPr/>
        </p:nvSpPr>
        <p:spPr>
          <a:xfrm>
            <a:off x="8281392" y="3689985"/>
            <a:ext cx="159091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Site web</a:t>
            </a:r>
            <a:endParaRPr lang="en-US" sz="1400" dirty="0"/>
          </a:p>
        </p:txBody>
      </p:sp>
      <p:sp>
        <p:nvSpPr>
          <p:cNvPr id="18" name="Text 15"/>
          <p:cNvSpPr/>
          <p:nvPr/>
        </p:nvSpPr>
        <p:spPr>
          <a:xfrm>
            <a:off x="10244495" y="3689985"/>
            <a:ext cx="159091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Débutant</a:t>
            </a:r>
            <a:endParaRPr lang="en-US" sz="1400" dirty="0"/>
          </a:p>
        </p:txBody>
      </p:sp>
      <p:sp>
        <p:nvSpPr>
          <p:cNvPr id="19" name="Text 16"/>
          <p:cNvSpPr/>
          <p:nvPr/>
        </p:nvSpPr>
        <p:spPr>
          <a:xfrm>
            <a:off x="12207597" y="3689985"/>
            <a:ext cx="1594723" cy="583644"/>
          </a:xfrm>
          <a:prstGeom prst="rect">
            <a:avLst/>
          </a:prstGeom>
          <a:noFill/>
          <a:ln/>
        </p:spPr>
        <p:txBody>
          <a:bodyPr wrap="squar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IA intégrée, widgets personnalisables</a:t>
            </a:r>
            <a:endParaRPr lang="en-US" sz="1400" dirty="0"/>
          </a:p>
        </p:txBody>
      </p:sp>
      <p:sp>
        <p:nvSpPr>
          <p:cNvPr id="20" name="Shape 17"/>
          <p:cNvSpPr/>
          <p:nvPr/>
        </p:nvSpPr>
        <p:spPr>
          <a:xfrm>
            <a:off x="6132195" y="4390549"/>
            <a:ext cx="7852410" cy="817483"/>
          </a:xfrm>
          <a:prstGeom prst="rect">
            <a:avLst/>
          </a:prstGeom>
          <a:solidFill>
            <a:srgbClr val="000000">
              <a:alpha val="4000"/>
            </a:srgbClr>
          </a:solidFill>
          <a:ln/>
        </p:spPr>
      </p:sp>
      <p:sp>
        <p:nvSpPr>
          <p:cNvPr id="21" name="Text 18"/>
          <p:cNvSpPr/>
          <p:nvPr/>
        </p:nvSpPr>
        <p:spPr>
          <a:xfrm>
            <a:off x="6314480" y="4507468"/>
            <a:ext cx="159472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Landbot</a:t>
            </a:r>
            <a:endParaRPr lang="en-US" sz="1400" dirty="0"/>
          </a:p>
        </p:txBody>
      </p:sp>
      <p:sp>
        <p:nvSpPr>
          <p:cNvPr id="22" name="Text 19"/>
          <p:cNvSpPr/>
          <p:nvPr/>
        </p:nvSpPr>
        <p:spPr>
          <a:xfrm>
            <a:off x="8281392" y="4507468"/>
            <a:ext cx="1590913" cy="583644"/>
          </a:xfrm>
          <a:prstGeom prst="rect">
            <a:avLst/>
          </a:prstGeom>
          <a:noFill/>
          <a:ln/>
        </p:spPr>
        <p:txBody>
          <a:bodyPr wrap="squar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Site web, WhatsApp</a:t>
            </a:r>
            <a:endParaRPr lang="en-US" sz="1400" dirty="0"/>
          </a:p>
        </p:txBody>
      </p:sp>
      <p:sp>
        <p:nvSpPr>
          <p:cNvPr id="23" name="Text 20"/>
          <p:cNvSpPr/>
          <p:nvPr/>
        </p:nvSpPr>
        <p:spPr>
          <a:xfrm>
            <a:off x="10244495" y="4507468"/>
            <a:ext cx="159091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Intermédiaire</a:t>
            </a:r>
            <a:endParaRPr lang="en-US" sz="1400" dirty="0"/>
          </a:p>
        </p:txBody>
      </p:sp>
      <p:sp>
        <p:nvSpPr>
          <p:cNvPr id="24" name="Text 21"/>
          <p:cNvSpPr/>
          <p:nvPr/>
        </p:nvSpPr>
        <p:spPr>
          <a:xfrm>
            <a:off x="12207597" y="4507468"/>
            <a:ext cx="1594723" cy="583644"/>
          </a:xfrm>
          <a:prstGeom prst="rect">
            <a:avLst/>
          </a:prstGeom>
          <a:noFill/>
          <a:ln/>
        </p:spPr>
        <p:txBody>
          <a:bodyPr wrap="squar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Création visuelle de scénarios</a:t>
            </a:r>
            <a:endParaRPr lang="en-US" sz="1400" dirty="0"/>
          </a:p>
        </p:txBody>
      </p:sp>
      <p:sp>
        <p:nvSpPr>
          <p:cNvPr id="25" name="Shape 22"/>
          <p:cNvSpPr/>
          <p:nvPr/>
        </p:nvSpPr>
        <p:spPr>
          <a:xfrm>
            <a:off x="6132195" y="5208032"/>
            <a:ext cx="7852410" cy="817483"/>
          </a:xfrm>
          <a:prstGeom prst="rect">
            <a:avLst/>
          </a:prstGeom>
          <a:solidFill>
            <a:srgbClr val="FFFFFF">
              <a:alpha val="4000"/>
            </a:srgbClr>
          </a:solidFill>
          <a:ln/>
        </p:spPr>
      </p:sp>
      <p:sp>
        <p:nvSpPr>
          <p:cNvPr id="26" name="Text 23"/>
          <p:cNvSpPr/>
          <p:nvPr/>
        </p:nvSpPr>
        <p:spPr>
          <a:xfrm>
            <a:off x="6314480" y="5324951"/>
            <a:ext cx="159472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Chatfuel</a:t>
            </a:r>
            <a:endParaRPr lang="en-US" sz="1400" dirty="0"/>
          </a:p>
        </p:txBody>
      </p:sp>
      <p:sp>
        <p:nvSpPr>
          <p:cNvPr id="27" name="Text 24"/>
          <p:cNvSpPr/>
          <p:nvPr/>
        </p:nvSpPr>
        <p:spPr>
          <a:xfrm>
            <a:off x="8281392" y="5324951"/>
            <a:ext cx="159091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Messenger</a:t>
            </a:r>
            <a:endParaRPr lang="en-US" sz="1400" dirty="0"/>
          </a:p>
        </p:txBody>
      </p:sp>
      <p:sp>
        <p:nvSpPr>
          <p:cNvPr id="28" name="Text 25"/>
          <p:cNvSpPr/>
          <p:nvPr/>
        </p:nvSpPr>
        <p:spPr>
          <a:xfrm>
            <a:off x="10244495" y="5324951"/>
            <a:ext cx="159091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Débutant</a:t>
            </a:r>
            <a:endParaRPr lang="en-US" sz="1400" dirty="0"/>
          </a:p>
        </p:txBody>
      </p:sp>
      <p:sp>
        <p:nvSpPr>
          <p:cNvPr id="29" name="Text 26"/>
          <p:cNvSpPr/>
          <p:nvPr/>
        </p:nvSpPr>
        <p:spPr>
          <a:xfrm>
            <a:off x="12207597" y="5324951"/>
            <a:ext cx="1594723" cy="583644"/>
          </a:xfrm>
          <a:prstGeom prst="rect">
            <a:avLst/>
          </a:prstGeom>
          <a:noFill/>
          <a:ln/>
        </p:spPr>
        <p:txBody>
          <a:bodyPr wrap="squar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Prêt à l'emploi pour Facebook</a:t>
            </a:r>
            <a:endParaRPr lang="en-US" sz="1400" dirty="0"/>
          </a:p>
        </p:txBody>
      </p:sp>
      <p:sp>
        <p:nvSpPr>
          <p:cNvPr id="30" name="Shape 27"/>
          <p:cNvSpPr/>
          <p:nvPr/>
        </p:nvSpPr>
        <p:spPr>
          <a:xfrm>
            <a:off x="6132195" y="6025515"/>
            <a:ext cx="7852410" cy="1109305"/>
          </a:xfrm>
          <a:prstGeom prst="rect">
            <a:avLst/>
          </a:prstGeom>
          <a:solidFill>
            <a:srgbClr val="000000">
              <a:alpha val="4000"/>
            </a:srgbClr>
          </a:solidFill>
          <a:ln/>
        </p:spPr>
      </p:sp>
      <p:sp>
        <p:nvSpPr>
          <p:cNvPr id="31" name="Text 28"/>
          <p:cNvSpPr/>
          <p:nvPr/>
        </p:nvSpPr>
        <p:spPr>
          <a:xfrm>
            <a:off x="6314480" y="6142434"/>
            <a:ext cx="159472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Crisp</a:t>
            </a:r>
            <a:endParaRPr lang="en-US" sz="1400" dirty="0"/>
          </a:p>
        </p:txBody>
      </p:sp>
      <p:sp>
        <p:nvSpPr>
          <p:cNvPr id="32" name="Text 29"/>
          <p:cNvSpPr/>
          <p:nvPr/>
        </p:nvSpPr>
        <p:spPr>
          <a:xfrm>
            <a:off x="8281392" y="6142434"/>
            <a:ext cx="159091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Site web</a:t>
            </a:r>
            <a:endParaRPr lang="en-US" sz="1400" dirty="0"/>
          </a:p>
        </p:txBody>
      </p:sp>
      <p:sp>
        <p:nvSpPr>
          <p:cNvPr id="33" name="Text 30"/>
          <p:cNvSpPr/>
          <p:nvPr/>
        </p:nvSpPr>
        <p:spPr>
          <a:xfrm>
            <a:off x="10244495" y="6142434"/>
            <a:ext cx="1590913" cy="291822"/>
          </a:xfrm>
          <a:prstGeom prst="rect">
            <a:avLst/>
          </a:prstGeom>
          <a:noFill/>
          <a:ln/>
        </p:spPr>
        <p:txBody>
          <a:bodyPr wrap="non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Débutant</a:t>
            </a:r>
            <a:endParaRPr lang="en-US" sz="1400" dirty="0"/>
          </a:p>
        </p:txBody>
      </p:sp>
      <p:sp>
        <p:nvSpPr>
          <p:cNvPr id="34" name="Text 31"/>
          <p:cNvSpPr/>
          <p:nvPr/>
        </p:nvSpPr>
        <p:spPr>
          <a:xfrm>
            <a:off x="12207597" y="6142434"/>
            <a:ext cx="1594723" cy="875467"/>
          </a:xfrm>
          <a:prstGeom prst="rect">
            <a:avLst/>
          </a:prstGeom>
          <a:noFill/>
          <a:ln/>
        </p:spPr>
        <p:txBody>
          <a:bodyPr wrap="square" lIns="0" tIns="0" rIns="0" bIns="0" rtlCol="0" anchor="t"/>
          <a:lstStyle/>
          <a:p>
            <a:pPr algn="l" indent="0" marL="0">
              <a:lnSpc>
                <a:spcPts val="2250"/>
              </a:lnSpc>
              <a:buNone/>
            </a:pPr>
            <a:r>
              <a:rPr lang="en-US" sz="1400" dirty="0">
                <a:solidFill>
                  <a:srgbClr val="DCD7E5"/>
                </a:solidFill>
                <a:latin typeface="Heebo Light" pitchFamily="34" charset="0"/>
                <a:ea typeface="Heebo Light" pitchFamily="34" charset="-122"/>
                <a:cs typeface="Heebo Light" pitchFamily="34" charset="-120"/>
              </a:rPr>
              <a:t>Historique et transfert à un humain possible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25185" y="414218"/>
            <a:ext cx="6250543" cy="468868"/>
          </a:xfrm>
          <a:prstGeom prst="rect">
            <a:avLst/>
          </a:prstGeom>
          <a:noFill/>
          <a:ln/>
        </p:spPr>
        <p:txBody>
          <a:bodyPr wrap="none" lIns="0" tIns="0" rIns="0" bIns="0" rtlCol="0" anchor="t"/>
          <a:lstStyle/>
          <a:p>
            <a:pPr algn="l" indent="0" marL="0">
              <a:lnSpc>
                <a:spcPts val="3650"/>
              </a:lnSpc>
              <a:buNone/>
            </a:pPr>
            <a:r>
              <a:rPr lang="en-US" sz="2950" dirty="0">
                <a:solidFill>
                  <a:srgbClr val="F2F0F4"/>
                </a:solidFill>
                <a:latin typeface="Montserrat" pitchFamily="34" charset="0"/>
                <a:ea typeface="Montserrat" pitchFamily="34" charset="-122"/>
                <a:cs typeface="Montserrat" pitchFamily="34" charset="-120"/>
              </a:rPr>
              <a:t>Créer une trame de scénario type</a:t>
            </a:r>
            <a:endParaRPr lang="en-US" sz="2950" dirty="0"/>
          </a:p>
        </p:txBody>
      </p:sp>
      <p:pic>
        <p:nvPicPr>
          <p:cNvPr id="3" name="Image 0" descr="preencoded.png">    </p:cNvPr>
          <p:cNvPicPr>
            <a:picLocks noChangeAspect="1"/>
          </p:cNvPicPr>
          <p:nvPr/>
        </p:nvPicPr>
        <p:blipFill>
          <a:blip r:embed="rId1"/>
          <a:stretch>
            <a:fillRect/>
          </a:stretch>
        </p:blipFill>
        <p:spPr>
          <a:xfrm>
            <a:off x="525185" y="1183124"/>
            <a:ext cx="750213" cy="1194435"/>
          </a:xfrm>
          <a:prstGeom prst="rect">
            <a:avLst/>
          </a:prstGeom>
        </p:spPr>
      </p:pic>
      <p:sp>
        <p:nvSpPr>
          <p:cNvPr id="4" name="Text 1"/>
          <p:cNvSpPr/>
          <p:nvPr/>
        </p:nvSpPr>
        <p:spPr>
          <a:xfrm>
            <a:off x="1500426" y="1333143"/>
            <a:ext cx="1875711" cy="234315"/>
          </a:xfrm>
          <a:prstGeom prst="rect">
            <a:avLst/>
          </a:prstGeom>
          <a:noFill/>
          <a:ln/>
        </p:spPr>
        <p:txBody>
          <a:bodyPr wrap="none" lIns="0" tIns="0" rIns="0" bIns="0" rtlCol="0" anchor="t"/>
          <a:lstStyle/>
          <a:p>
            <a:pPr algn="l" indent="0" marL="0">
              <a:lnSpc>
                <a:spcPts val="1800"/>
              </a:lnSpc>
              <a:buNone/>
            </a:pPr>
            <a:r>
              <a:rPr lang="en-US" sz="1450" dirty="0">
                <a:solidFill>
                  <a:srgbClr val="DCD7E5"/>
                </a:solidFill>
                <a:latin typeface="Montserrat" pitchFamily="34" charset="0"/>
                <a:ea typeface="Montserrat" pitchFamily="34" charset="-122"/>
                <a:cs typeface="Montserrat" pitchFamily="34" charset="-120"/>
              </a:rPr>
              <a:t>Message d'accueil</a:t>
            </a:r>
            <a:endParaRPr lang="en-US" sz="1450" dirty="0"/>
          </a:p>
        </p:txBody>
      </p:sp>
      <p:sp>
        <p:nvSpPr>
          <p:cNvPr id="5" name="Text 2"/>
          <p:cNvSpPr/>
          <p:nvPr/>
        </p:nvSpPr>
        <p:spPr>
          <a:xfrm>
            <a:off x="1500426" y="1657469"/>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Présentation courte du chatbot</a:t>
            </a:r>
            <a:endParaRPr lang="en-US" sz="1150" dirty="0"/>
          </a:p>
        </p:txBody>
      </p:sp>
      <p:sp>
        <p:nvSpPr>
          <p:cNvPr id="6" name="Text 3"/>
          <p:cNvSpPr/>
          <p:nvPr/>
        </p:nvSpPr>
        <p:spPr>
          <a:xfrm>
            <a:off x="1500426" y="1987510"/>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Exemple: Bonjour, je suis le chatbot de l'association Les Mains Solidaires. Je peux répondre à vos questions !</a:t>
            </a:r>
            <a:endParaRPr lang="en-US" sz="1150" dirty="0"/>
          </a:p>
        </p:txBody>
      </p:sp>
      <p:pic>
        <p:nvPicPr>
          <p:cNvPr id="7" name="Image 1" descr="preencoded.png">    </p:cNvPr>
          <p:cNvPicPr>
            <a:picLocks noChangeAspect="1"/>
          </p:cNvPicPr>
          <p:nvPr/>
        </p:nvPicPr>
        <p:blipFill>
          <a:blip r:embed="rId2"/>
          <a:stretch>
            <a:fillRect/>
          </a:stretch>
        </p:blipFill>
        <p:spPr>
          <a:xfrm>
            <a:off x="525185" y="2377559"/>
            <a:ext cx="750213" cy="1194435"/>
          </a:xfrm>
          <a:prstGeom prst="rect">
            <a:avLst/>
          </a:prstGeom>
        </p:spPr>
      </p:pic>
      <p:sp>
        <p:nvSpPr>
          <p:cNvPr id="8" name="Text 4"/>
          <p:cNvSpPr/>
          <p:nvPr/>
        </p:nvSpPr>
        <p:spPr>
          <a:xfrm>
            <a:off x="1500426" y="2527578"/>
            <a:ext cx="1875711" cy="234315"/>
          </a:xfrm>
          <a:prstGeom prst="rect">
            <a:avLst/>
          </a:prstGeom>
          <a:noFill/>
          <a:ln/>
        </p:spPr>
        <p:txBody>
          <a:bodyPr wrap="none" lIns="0" tIns="0" rIns="0" bIns="0" rtlCol="0" anchor="t"/>
          <a:lstStyle/>
          <a:p>
            <a:pPr algn="l" indent="0" marL="0">
              <a:lnSpc>
                <a:spcPts val="1800"/>
              </a:lnSpc>
              <a:buNone/>
            </a:pPr>
            <a:r>
              <a:rPr lang="en-US" sz="1450" dirty="0">
                <a:solidFill>
                  <a:srgbClr val="DCD7E5"/>
                </a:solidFill>
                <a:latin typeface="Montserrat" pitchFamily="34" charset="0"/>
                <a:ea typeface="Montserrat" pitchFamily="34" charset="-122"/>
                <a:cs typeface="Montserrat" pitchFamily="34" charset="-120"/>
              </a:rPr>
              <a:t>Menu principal</a:t>
            </a:r>
            <a:endParaRPr lang="en-US" sz="1450" dirty="0"/>
          </a:p>
        </p:txBody>
      </p:sp>
      <p:sp>
        <p:nvSpPr>
          <p:cNvPr id="9" name="Text 5"/>
          <p:cNvSpPr/>
          <p:nvPr/>
        </p:nvSpPr>
        <p:spPr>
          <a:xfrm>
            <a:off x="1500426" y="2851904"/>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Options proposées</a:t>
            </a:r>
            <a:endParaRPr lang="en-US" sz="1150" dirty="0"/>
          </a:p>
        </p:txBody>
      </p:sp>
      <p:sp>
        <p:nvSpPr>
          <p:cNvPr id="10" name="Text 6"/>
          <p:cNvSpPr/>
          <p:nvPr/>
        </p:nvSpPr>
        <p:spPr>
          <a:xfrm>
            <a:off x="1500426" y="3181945"/>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Exemple: Que souhaitez-vous savoir ? </a:t>
            </a:r>
            <a:pPr algn="l" indent="0" marL="0">
              <a:lnSpc>
                <a:spcPts val="1850"/>
              </a:lnSpc>
              <a:buNone/>
            </a:pPr>
            <a:r>
              <a:rPr lang="en-US" sz="1150" dirty="0">
                <a:solidFill>
                  <a:srgbClr val="000000"/>
                </a:solidFill>
                <a:latin typeface="Heebo Light" pitchFamily="34" charset="0"/>
                <a:ea typeface="Heebo Light" pitchFamily="34" charset="-122"/>
                <a:cs typeface="Heebo Light" pitchFamily="34" charset="-120"/>
              </a:rPr>
              <a:t>1️⃣</a:t>
            </a:r>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 Horaires et contact </a:t>
            </a:r>
            <a:pPr algn="l" indent="0" marL="0">
              <a:lnSpc>
                <a:spcPts val="1850"/>
              </a:lnSpc>
              <a:buNone/>
            </a:pPr>
            <a:r>
              <a:rPr lang="en-US" sz="1150" dirty="0">
                <a:solidFill>
                  <a:srgbClr val="000000"/>
                </a:solidFill>
                <a:latin typeface="Heebo Light" pitchFamily="34" charset="0"/>
                <a:ea typeface="Heebo Light" pitchFamily="34" charset="-122"/>
                <a:cs typeface="Heebo Light" pitchFamily="34" charset="-120"/>
              </a:rPr>
              <a:t>2️⃣</a:t>
            </a:r>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 Adhésion </a:t>
            </a:r>
            <a:pPr algn="l" indent="0" marL="0">
              <a:lnSpc>
                <a:spcPts val="1850"/>
              </a:lnSpc>
              <a:buNone/>
            </a:pPr>
            <a:r>
              <a:rPr lang="en-US" sz="1150" dirty="0">
                <a:solidFill>
                  <a:srgbClr val="000000"/>
                </a:solidFill>
                <a:latin typeface="Heebo Light" pitchFamily="34" charset="0"/>
                <a:ea typeface="Heebo Light" pitchFamily="34" charset="-122"/>
                <a:cs typeface="Heebo Light" pitchFamily="34" charset="-120"/>
              </a:rPr>
              <a:t>3️⃣</a:t>
            </a:r>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 Dons </a:t>
            </a:r>
            <a:pPr algn="l" indent="0" marL="0">
              <a:lnSpc>
                <a:spcPts val="1850"/>
              </a:lnSpc>
              <a:buNone/>
            </a:pPr>
            <a:r>
              <a:rPr lang="en-US" sz="1150" dirty="0">
                <a:solidFill>
                  <a:srgbClr val="000000"/>
                </a:solidFill>
                <a:latin typeface="Heebo Light" pitchFamily="34" charset="0"/>
                <a:ea typeface="Heebo Light" pitchFamily="34" charset="-122"/>
                <a:cs typeface="Heebo Light" pitchFamily="34" charset="-120"/>
              </a:rPr>
              <a:t>4️⃣</a:t>
            </a:r>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 Nos actions </a:t>
            </a:r>
            <a:pPr algn="l" indent="0" marL="0">
              <a:lnSpc>
                <a:spcPts val="1850"/>
              </a:lnSpc>
              <a:buNone/>
            </a:pPr>
            <a:r>
              <a:rPr lang="en-US" sz="1150" dirty="0">
                <a:solidFill>
                  <a:srgbClr val="000000"/>
                </a:solidFill>
                <a:latin typeface="Heebo Light" pitchFamily="34" charset="0"/>
                <a:ea typeface="Heebo Light" pitchFamily="34" charset="-122"/>
                <a:cs typeface="Heebo Light" pitchFamily="34" charset="-120"/>
              </a:rPr>
              <a:t>5️⃣</a:t>
            </a:r>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 Parler à un humain</a:t>
            </a:r>
            <a:endParaRPr lang="en-US" sz="1150" dirty="0"/>
          </a:p>
        </p:txBody>
      </p:sp>
      <p:pic>
        <p:nvPicPr>
          <p:cNvPr id="11" name="Image 2" descr="preencoded.png">    </p:cNvPr>
          <p:cNvPicPr>
            <a:picLocks noChangeAspect="1"/>
          </p:cNvPicPr>
          <p:nvPr/>
        </p:nvPicPr>
        <p:blipFill>
          <a:blip r:embed="rId3"/>
          <a:stretch>
            <a:fillRect/>
          </a:stretch>
        </p:blipFill>
        <p:spPr>
          <a:xfrm>
            <a:off x="525185" y="3571994"/>
            <a:ext cx="750213" cy="1854518"/>
          </a:xfrm>
          <a:prstGeom prst="rect">
            <a:avLst/>
          </a:prstGeom>
        </p:spPr>
      </p:pic>
      <p:sp>
        <p:nvSpPr>
          <p:cNvPr id="12" name="Text 7"/>
          <p:cNvSpPr/>
          <p:nvPr/>
        </p:nvSpPr>
        <p:spPr>
          <a:xfrm>
            <a:off x="1500426" y="3722013"/>
            <a:ext cx="2286714" cy="234315"/>
          </a:xfrm>
          <a:prstGeom prst="rect">
            <a:avLst/>
          </a:prstGeom>
          <a:noFill/>
          <a:ln/>
        </p:spPr>
        <p:txBody>
          <a:bodyPr wrap="none" lIns="0" tIns="0" rIns="0" bIns="0" rtlCol="0" anchor="t"/>
          <a:lstStyle/>
          <a:p>
            <a:pPr algn="l" indent="0" marL="0">
              <a:lnSpc>
                <a:spcPts val="1800"/>
              </a:lnSpc>
              <a:buNone/>
            </a:pPr>
            <a:r>
              <a:rPr lang="en-US" sz="1450" dirty="0">
                <a:solidFill>
                  <a:srgbClr val="DCD7E5"/>
                </a:solidFill>
                <a:latin typeface="Montserrat" pitchFamily="34" charset="0"/>
                <a:ea typeface="Montserrat" pitchFamily="34" charset="-122"/>
                <a:cs typeface="Montserrat" pitchFamily="34" charset="-120"/>
              </a:rPr>
              <a:t>Réponses automatiques</a:t>
            </a:r>
            <a:endParaRPr lang="en-US" sz="1450" dirty="0"/>
          </a:p>
        </p:txBody>
      </p:sp>
      <p:sp>
        <p:nvSpPr>
          <p:cNvPr id="13" name="Text 8"/>
          <p:cNvSpPr/>
          <p:nvPr/>
        </p:nvSpPr>
        <p:spPr>
          <a:xfrm>
            <a:off x="1500426" y="4046339"/>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FAQ intégrée</a:t>
            </a:r>
            <a:endParaRPr lang="en-US" sz="1150" dirty="0"/>
          </a:p>
        </p:txBody>
      </p:sp>
      <p:sp>
        <p:nvSpPr>
          <p:cNvPr id="14" name="Text 9"/>
          <p:cNvSpPr/>
          <p:nvPr/>
        </p:nvSpPr>
        <p:spPr>
          <a:xfrm>
            <a:off x="1500426" y="4376380"/>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 Horaires : Nous sommes ouverts du lundi au vendredi, 9h-18h.</a:t>
            </a:r>
            <a:endParaRPr lang="en-US" sz="1150" dirty="0"/>
          </a:p>
        </p:txBody>
      </p:sp>
      <p:sp>
        <p:nvSpPr>
          <p:cNvPr id="15" name="Text 10"/>
          <p:cNvSpPr/>
          <p:nvPr/>
        </p:nvSpPr>
        <p:spPr>
          <a:xfrm>
            <a:off x="1500426" y="4706422"/>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 Adhésion : Vous pouvez adhérer via ce lien [lien].</a:t>
            </a:r>
            <a:endParaRPr lang="en-US" sz="1150" dirty="0"/>
          </a:p>
        </p:txBody>
      </p:sp>
      <p:sp>
        <p:nvSpPr>
          <p:cNvPr id="16" name="Text 11"/>
          <p:cNvSpPr/>
          <p:nvPr/>
        </p:nvSpPr>
        <p:spPr>
          <a:xfrm>
            <a:off x="1500426" y="5036463"/>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 Dons : Chaque don compte ! Faites un don ici [lien].</a:t>
            </a:r>
            <a:endParaRPr lang="en-US" sz="1150" dirty="0"/>
          </a:p>
        </p:txBody>
      </p:sp>
      <p:pic>
        <p:nvPicPr>
          <p:cNvPr id="17" name="Image 3" descr="preencoded.png">    </p:cNvPr>
          <p:cNvPicPr>
            <a:picLocks noChangeAspect="1"/>
          </p:cNvPicPr>
          <p:nvPr/>
        </p:nvPicPr>
        <p:blipFill>
          <a:blip r:embed="rId4"/>
          <a:stretch>
            <a:fillRect/>
          </a:stretch>
        </p:blipFill>
        <p:spPr>
          <a:xfrm>
            <a:off x="525185" y="5426512"/>
            <a:ext cx="750213" cy="1194435"/>
          </a:xfrm>
          <a:prstGeom prst="rect">
            <a:avLst/>
          </a:prstGeom>
        </p:spPr>
      </p:pic>
      <p:sp>
        <p:nvSpPr>
          <p:cNvPr id="18" name="Text 12"/>
          <p:cNvSpPr/>
          <p:nvPr/>
        </p:nvSpPr>
        <p:spPr>
          <a:xfrm>
            <a:off x="1500426" y="5576530"/>
            <a:ext cx="2049542" cy="234315"/>
          </a:xfrm>
          <a:prstGeom prst="rect">
            <a:avLst/>
          </a:prstGeom>
          <a:noFill/>
          <a:ln/>
        </p:spPr>
        <p:txBody>
          <a:bodyPr wrap="none" lIns="0" tIns="0" rIns="0" bIns="0" rtlCol="0" anchor="t"/>
          <a:lstStyle/>
          <a:p>
            <a:pPr algn="l" indent="0" marL="0">
              <a:lnSpc>
                <a:spcPts val="1800"/>
              </a:lnSpc>
              <a:buNone/>
            </a:pPr>
            <a:r>
              <a:rPr lang="en-US" sz="1450" dirty="0">
                <a:solidFill>
                  <a:srgbClr val="DCD7E5"/>
                </a:solidFill>
                <a:latin typeface="Montserrat" pitchFamily="34" charset="0"/>
                <a:ea typeface="Montserrat" pitchFamily="34" charset="-122"/>
                <a:cs typeface="Montserrat" pitchFamily="34" charset="-120"/>
              </a:rPr>
              <a:t>Escalade vers humain</a:t>
            </a:r>
            <a:endParaRPr lang="en-US" sz="1450" dirty="0"/>
          </a:p>
        </p:txBody>
      </p:sp>
      <p:sp>
        <p:nvSpPr>
          <p:cNvPr id="19" name="Text 13"/>
          <p:cNvSpPr/>
          <p:nvPr/>
        </p:nvSpPr>
        <p:spPr>
          <a:xfrm>
            <a:off x="1500426" y="5900857"/>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Quand le chatbot ne sait pas répondre</a:t>
            </a:r>
            <a:endParaRPr lang="en-US" sz="1150" dirty="0"/>
          </a:p>
        </p:txBody>
      </p:sp>
      <p:sp>
        <p:nvSpPr>
          <p:cNvPr id="20" name="Text 14"/>
          <p:cNvSpPr/>
          <p:nvPr/>
        </p:nvSpPr>
        <p:spPr>
          <a:xfrm>
            <a:off x="1500426" y="6230898"/>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Exemple: Je ne suis pas sûr de comprendre votre demande. Je transfère à notre équipe qui vous répondra sous 48h.</a:t>
            </a:r>
            <a:endParaRPr lang="en-US" sz="1150" dirty="0"/>
          </a:p>
        </p:txBody>
      </p:sp>
      <p:pic>
        <p:nvPicPr>
          <p:cNvPr id="21" name="Image 4" descr="preencoded.png">    </p:cNvPr>
          <p:cNvPicPr>
            <a:picLocks noChangeAspect="1"/>
          </p:cNvPicPr>
          <p:nvPr/>
        </p:nvPicPr>
        <p:blipFill>
          <a:blip r:embed="rId5"/>
          <a:stretch>
            <a:fillRect/>
          </a:stretch>
        </p:blipFill>
        <p:spPr>
          <a:xfrm>
            <a:off x="525185" y="6620947"/>
            <a:ext cx="750213" cy="1194435"/>
          </a:xfrm>
          <a:prstGeom prst="rect">
            <a:avLst/>
          </a:prstGeom>
        </p:spPr>
      </p:pic>
      <p:sp>
        <p:nvSpPr>
          <p:cNvPr id="22" name="Text 15"/>
          <p:cNvSpPr/>
          <p:nvPr/>
        </p:nvSpPr>
        <p:spPr>
          <a:xfrm>
            <a:off x="1500426" y="6770965"/>
            <a:ext cx="1875711" cy="234315"/>
          </a:xfrm>
          <a:prstGeom prst="rect">
            <a:avLst/>
          </a:prstGeom>
          <a:noFill/>
          <a:ln/>
        </p:spPr>
        <p:txBody>
          <a:bodyPr wrap="none" lIns="0" tIns="0" rIns="0" bIns="0" rtlCol="0" anchor="t"/>
          <a:lstStyle/>
          <a:p>
            <a:pPr algn="l" indent="0" marL="0">
              <a:lnSpc>
                <a:spcPts val="1800"/>
              </a:lnSpc>
              <a:buNone/>
            </a:pPr>
            <a:r>
              <a:rPr lang="en-US" sz="1450" dirty="0">
                <a:solidFill>
                  <a:srgbClr val="DCD7E5"/>
                </a:solidFill>
                <a:latin typeface="Montserrat" pitchFamily="34" charset="0"/>
                <a:ea typeface="Montserrat" pitchFamily="34" charset="-122"/>
                <a:cs typeface="Montserrat" pitchFamily="34" charset="-120"/>
              </a:rPr>
              <a:t>Message de clôture</a:t>
            </a:r>
            <a:endParaRPr lang="en-US" sz="1450" dirty="0"/>
          </a:p>
        </p:txBody>
      </p:sp>
      <p:sp>
        <p:nvSpPr>
          <p:cNvPr id="23" name="Text 16"/>
          <p:cNvSpPr/>
          <p:nvPr/>
        </p:nvSpPr>
        <p:spPr>
          <a:xfrm>
            <a:off x="1500426" y="7095292"/>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Remerciement</a:t>
            </a:r>
            <a:endParaRPr lang="en-US" sz="1150" dirty="0"/>
          </a:p>
        </p:txBody>
      </p:sp>
      <p:sp>
        <p:nvSpPr>
          <p:cNvPr id="24" name="Text 17"/>
          <p:cNvSpPr/>
          <p:nvPr/>
        </p:nvSpPr>
        <p:spPr>
          <a:xfrm>
            <a:off x="1500426" y="7425333"/>
            <a:ext cx="12604790" cy="240030"/>
          </a:xfrm>
          <a:prstGeom prst="rect">
            <a:avLst/>
          </a:prstGeom>
          <a:noFill/>
          <a:ln/>
        </p:spPr>
        <p:txBody>
          <a:bodyPr wrap="none" lIns="0" tIns="0" rIns="0" bIns="0" rtlCol="0" anchor="t"/>
          <a:lstStyle/>
          <a:p>
            <a:pPr algn="l" indent="0" marL="0">
              <a:lnSpc>
                <a:spcPts val="1850"/>
              </a:lnSpc>
              <a:buNone/>
            </a:pPr>
            <a:r>
              <a:rPr lang="en-US" sz="1150" dirty="0">
                <a:solidFill>
                  <a:srgbClr val="DCD7E5"/>
                </a:solidFill>
                <a:latin typeface="Heebo Light" pitchFamily="34" charset="0"/>
                <a:ea typeface="Heebo Light" pitchFamily="34" charset="-122"/>
                <a:cs typeface="Heebo Light" pitchFamily="34" charset="-120"/>
              </a:rPr>
              <a:t>Exemple: Merci pour votre visite ! N'hésitez pas à revenir si vous avez d'autres questions.</a:t>
            </a:r>
            <a:endParaRPr lang="en-US" sz="11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154698" y="549235"/>
            <a:ext cx="7807404" cy="1193244"/>
          </a:xfrm>
          <a:prstGeom prst="rect">
            <a:avLst/>
          </a:prstGeom>
          <a:noFill/>
          <a:ln/>
        </p:spPr>
        <p:txBody>
          <a:bodyPr wrap="square" lIns="0" tIns="0" rIns="0" bIns="0" rtlCol="0" anchor="t"/>
          <a:lstStyle/>
          <a:p>
            <a:pPr algn="l" indent="0" marL="0">
              <a:lnSpc>
                <a:spcPts val="4650"/>
              </a:lnSpc>
              <a:buNone/>
            </a:pPr>
            <a:r>
              <a:rPr lang="en-US" sz="3750" dirty="0">
                <a:solidFill>
                  <a:srgbClr val="F2F0F4"/>
                </a:solidFill>
                <a:latin typeface="Montserrat" pitchFamily="34" charset="0"/>
                <a:ea typeface="Montserrat" pitchFamily="34" charset="-122"/>
                <a:cs typeface="Montserrat" pitchFamily="34" charset="-120"/>
              </a:rPr>
              <a:t>Rédiger des réponses adaptées à votre ton associatif</a:t>
            </a:r>
            <a:endParaRPr lang="en-US" sz="3750" dirty="0"/>
          </a:p>
        </p:txBody>
      </p:sp>
      <p:sp>
        <p:nvSpPr>
          <p:cNvPr id="4" name="Shape 1"/>
          <p:cNvSpPr/>
          <p:nvPr/>
        </p:nvSpPr>
        <p:spPr>
          <a:xfrm>
            <a:off x="6154698" y="2243614"/>
            <a:ext cx="429578" cy="429578"/>
          </a:xfrm>
          <a:prstGeom prst="roundRect">
            <a:avLst>
              <a:gd name="adj" fmla="val 18669"/>
            </a:avLst>
          </a:prstGeom>
          <a:solidFill>
            <a:srgbClr val="31136C"/>
          </a:solidFill>
          <a:ln w="7620">
            <a:solidFill>
              <a:srgbClr val="4A2C85"/>
            </a:solidFill>
            <a:prstDash val="solid"/>
          </a:ln>
        </p:spPr>
      </p:sp>
      <p:pic>
        <p:nvPicPr>
          <p:cNvPr id="5" name="Image 1" descr="preencoded.png">    </p:cNvPr>
          <p:cNvPicPr>
            <a:picLocks noChangeAspect="1"/>
          </p:cNvPicPr>
          <p:nvPr/>
        </p:nvPicPr>
        <p:blipFill>
          <a:blip r:embed="rId2"/>
          <a:stretch>
            <a:fillRect/>
          </a:stretch>
        </p:blipFill>
        <p:spPr>
          <a:xfrm>
            <a:off x="6226314" y="2279392"/>
            <a:ext cx="286345" cy="358021"/>
          </a:xfrm>
          <a:prstGeom prst="rect">
            <a:avLst/>
          </a:prstGeom>
        </p:spPr>
      </p:pic>
      <p:sp>
        <p:nvSpPr>
          <p:cNvPr id="6" name="Text 2"/>
          <p:cNvSpPr/>
          <p:nvPr/>
        </p:nvSpPr>
        <p:spPr>
          <a:xfrm>
            <a:off x="6775133" y="2243614"/>
            <a:ext cx="2671405" cy="298371"/>
          </a:xfrm>
          <a:prstGeom prst="rect">
            <a:avLst/>
          </a:prstGeom>
          <a:noFill/>
          <a:ln/>
        </p:spPr>
        <p:txBody>
          <a:bodyPr wrap="none" lIns="0" tIns="0" rIns="0" bIns="0" rtlCol="0" anchor="t"/>
          <a:lstStyle/>
          <a:p>
            <a:pPr algn="l"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Chaleureux et humain</a:t>
            </a:r>
            <a:endParaRPr lang="en-US" sz="1850" dirty="0"/>
          </a:p>
        </p:txBody>
      </p:sp>
      <p:sp>
        <p:nvSpPr>
          <p:cNvPr id="7" name="Text 3"/>
          <p:cNvSpPr/>
          <p:nvPr/>
        </p:nvSpPr>
        <p:spPr>
          <a:xfrm>
            <a:off x="6775133" y="2656523"/>
            <a:ext cx="7186970" cy="305514"/>
          </a:xfrm>
          <a:prstGeom prst="rect">
            <a:avLst/>
          </a:prstGeom>
          <a:noFill/>
          <a:ln/>
        </p:spPr>
        <p:txBody>
          <a:bodyPr wrap="non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Adoptez un ton convivial qui reflète l'esprit de votre association</a:t>
            </a:r>
            <a:endParaRPr lang="en-US" sz="1500" dirty="0"/>
          </a:p>
        </p:txBody>
      </p:sp>
      <p:sp>
        <p:nvSpPr>
          <p:cNvPr id="8" name="Shape 4"/>
          <p:cNvSpPr/>
          <p:nvPr/>
        </p:nvSpPr>
        <p:spPr>
          <a:xfrm>
            <a:off x="6154698" y="3367683"/>
            <a:ext cx="429578" cy="429578"/>
          </a:xfrm>
          <a:prstGeom prst="roundRect">
            <a:avLst>
              <a:gd name="adj" fmla="val 18669"/>
            </a:avLst>
          </a:prstGeom>
          <a:solidFill>
            <a:srgbClr val="31136C"/>
          </a:solidFill>
          <a:ln w="7620">
            <a:solidFill>
              <a:srgbClr val="4A2C85"/>
            </a:solidFill>
            <a:prstDash val="solid"/>
          </a:ln>
        </p:spPr>
      </p:sp>
      <p:pic>
        <p:nvPicPr>
          <p:cNvPr id="9" name="Image 2" descr="preencoded.png">    </p:cNvPr>
          <p:cNvPicPr>
            <a:picLocks noChangeAspect="1"/>
          </p:cNvPicPr>
          <p:nvPr/>
        </p:nvPicPr>
        <p:blipFill>
          <a:blip r:embed="rId3"/>
          <a:stretch>
            <a:fillRect/>
          </a:stretch>
        </p:blipFill>
        <p:spPr>
          <a:xfrm>
            <a:off x="6226314" y="3403461"/>
            <a:ext cx="286345" cy="358021"/>
          </a:xfrm>
          <a:prstGeom prst="rect">
            <a:avLst/>
          </a:prstGeom>
        </p:spPr>
      </p:pic>
      <p:sp>
        <p:nvSpPr>
          <p:cNvPr id="10" name="Text 5"/>
          <p:cNvSpPr/>
          <p:nvPr/>
        </p:nvSpPr>
        <p:spPr>
          <a:xfrm>
            <a:off x="6775133" y="3367683"/>
            <a:ext cx="2386727" cy="298371"/>
          </a:xfrm>
          <a:prstGeom prst="rect">
            <a:avLst/>
          </a:prstGeom>
          <a:noFill/>
          <a:ln/>
        </p:spPr>
        <p:txBody>
          <a:bodyPr wrap="none" lIns="0" tIns="0" rIns="0" bIns="0" rtlCol="0" anchor="t"/>
          <a:lstStyle/>
          <a:p>
            <a:pPr algn="l"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Clair et direct</a:t>
            </a:r>
            <a:endParaRPr lang="en-US" sz="1850" dirty="0"/>
          </a:p>
        </p:txBody>
      </p:sp>
      <p:sp>
        <p:nvSpPr>
          <p:cNvPr id="11" name="Text 6"/>
          <p:cNvSpPr/>
          <p:nvPr/>
        </p:nvSpPr>
        <p:spPr>
          <a:xfrm>
            <a:off x="6775133" y="3780592"/>
            <a:ext cx="7186970" cy="305514"/>
          </a:xfrm>
          <a:prstGeom prst="rect">
            <a:avLst/>
          </a:prstGeom>
          <a:noFill/>
          <a:ln/>
        </p:spPr>
        <p:txBody>
          <a:bodyPr wrap="non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Privilégiez des messages concis et faciles à comprendre</a:t>
            </a:r>
            <a:endParaRPr lang="en-US" sz="1500" dirty="0"/>
          </a:p>
        </p:txBody>
      </p:sp>
      <p:sp>
        <p:nvSpPr>
          <p:cNvPr id="12" name="Shape 7"/>
          <p:cNvSpPr/>
          <p:nvPr/>
        </p:nvSpPr>
        <p:spPr>
          <a:xfrm>
            <a:off x="6154698" y="4491752"/>
            <a:ext cx="429578" cy="429578"/>
          </a:xfrm>
          <a:prstGeom prst="roundRect">
            <a:avLst>
              <a:gd name="adj" fmla="val 18669"/>
            </a:avLst>
          </a:prstGeom>
          <a:solidFill>
            <a:srgbClr val="31136C"/>
          </a:solidFill>
          <a:ln w="7620">
            <a:solidFill>
              <a:srgbClr val="4A2C85"/>
            </a:solidFill>
            <a:prstDash val="solid"/>
          </a:ln>
        </p:spPr>
      </p:sp>
      <p:pic>
        <p:nvPicPr>
          <p:cNvPr id="13" name="Image 3" descr="preencoded.png">    </p:cNvPr>
          <p:cNvPicPr>
            <a:picLocks noChangeAspect="1"/>
          </p:cNvPicPr>
          <p:nvPr/>
        </p:nvPicPr>
        <p:blipFill>
          <a:blip r:embed="rId4"/>
          <a:stretch>
            <a:fillRect/>
          </a:stretch>
        </p:blipFill>
        <p:spPr>
          <a:xfrm>
            <a:off x="6226314" y="4527530"/>
            <a:ext cx="286345" cy="358021"/>
          </a:xfrm>
          <a:prstGeom prst="rect">
            <a:avLst/>
          </a:prstGeom>
        </p:spPr>
      </p:pic>
      <p:sp>
        <p:nvSpPr>
          <p:cNvPr id="14" name="Text 8"/>
          <p:cNvSpPr/>
          <p:nvPr/>
        </p:nvSpPr>
        <p:spPr>
          <a:xfrm>
            <a:off x="6775133" y="4491752"/>
            <a:ext cx="2611041" cy="298371"/>
          </a:xfrm>
          <a:prstGeom prst="rect">
            <a:avLst/>
          </a:prstGeom>
          <a:noFill/>
          <a:ln/>
        </p:spPr>
        <p:txBody>
          <a:bodyPr wrap="none" lIns="0" tIns="0" rIns="0" bIns="0" rtlCol="0" anchor="t"/>
          <a:lstStyle/>
          <a:p>
            <a:pPr algn="l"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Positif et mobilisateur</a:t>
            </a:r>
            <a:endParaRPr lang="en-US" sz="1850" dirty="0"/>
          </a:p>
        </p:txBody>
      </p:sp>
      <p:sp>
        <p:nvSpPr>
          <p:cNvPr id="15" name="Text 9"/>
          <p:cNvSpPr/>
          <p:nvPr/>
        </p:nvSpPr>
        <p:spPr>
          <a:xfrm>
            <a:off x="6775133" y="4904661"/>
            <a:ext cx="7186970" cy="305514"/>
          </a:xfrm>
          <a:prstGeom prst="rect">
            <a:avLst/>
          </a:prstGeom>
          <a:noFill/>
          <a:ln/>
        </p:spPr>
        <p:txBody>
          <a:bodyPr wrap="non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Encouragez l'engagement et l'action</a:t>
            </a:r>
            <a:endParaRPr lang="en-US" sz="1500" dirty="0"/>
          </a:p>
        </p:txBody>
      </p:sp>
      <p:sp>
        <p:nvSpPr>
          <p:cNvPr id="16" name="Shape 10"/>
          <p:cNvSpPr/>
          <p:nvPr/>
        </p:nvSpPr>
        <p:spPr>
          <a:xfrm>
            <a:off x="6154698" y="5615821"/>
            <a:ext cx="429578" cy="429578"/>
          </a:xfrm>
          <a:prstGeom prst="roundRect">
            <a:avLst>
              <a:gd name="adj" fmla="val 18669"/>
            </a:avLst>
          </a:prstGeom>
          <a:solidFill>
            <a:srgbClr val="31136C"/>
          </a:solidFill>
          <a:ln w="7620">
            <a:solidFill>
              <a:srgbClr val="4A2C85"/>
            </a:solidFill>
            <a:prstDash val="solid"/>
          </a:ln>
        </p:spPr>
      </p:sp>
      <p:pic>
        <p:nvPicPr>
          <p:cNvPr id="17" name="Image 4" descr="preencoded.png">    </p:cNvPr>
          <p:cNvPicPr>
            <a:picLocks noChangeAspect="1"/>
          </p:cNvPicPr>
          <p:nvPr/>
        </p:nvPicPr>
        <p:blipFill>
          <a:blip r:embed="rId5"/>
          <a:stretch>
            <a:fillRect/>
          </a:stretch>
        </p:blipFill>
        <p:spPr>
          <a:xfrm>
            <a:off x="6226314" y="5651599"/>
            <a:ext cx="286345" cy="358021"/>
          </a:xfrm>
          <a:prstGeom prst="rect">
            <a:avLst/>
          </a:prstGeom>
        </p:spPr>
      </p:pic>
      <p:sp>
        <p:nvSpPr>
          <p:cNvPr id="18" name="Text 11"/>
          <p:cNvSpPr/>
          <p:nvPr/>
        </p:nvSpPr>
        <p:spPr>
          <a:xfrm>
            <a:off x="6775133" y="5615821"/>
            <a:ext cx="3612475" cy="298371"/>
          </a:xfrm>
          <a:prstGeom prst="rect">
            <a:avLst/>
          </a:prstGeom>
          <a:noFill/>
          <a:ln/>
        </p:spPr>
        <p:txBody>
          <a:bodyPr wrap="none" lIns="0" tIns="0" rIns="0" bIns="0" rtlCol="0" anchor="t"/>
          <a:lstStyle/>
          <a:p>
            <a:pPr algn="l" indent="0" marL="0">
              <a:lnSpc>
                <a:spcPts val="2300"/>
              </a:lnSpc>
              <a:buNone/>
            </a:pPr>
            <a:r>
              <a:rPr lang="en-US" sz="1850" dirty="0">
                <a:solidFill>
                  <a:srgbClr val="DCD7E5"/>
                </a:solidFill>
                <a:latin typeface="Montserrat" pitchFamily="34" charset="0"/>
                <a:ea typeface="Montserrat" pitchFamily="34" charset="-122"/>
                <a:cs typeface="Montserrat" pitchFamily="34" charset="-120"/>
              </a:rPr>
              <a:t>En cohérence avec vos valeurs</a:t>
            </a:r>
            <a:endParaRPr lang="en-US" sz="1850" dirty="0"/>
          </a:p>
        </p:txBody>
      </p:sp>
      <p:sp>
        <p:nvSpPr>
          <p:cNvPr id="19" name="Text 12"/>
          <p:cNvSpPr/>
          <p:nvPr/>
        </p:nvSpPr>
        <p:spPr>
          <a:xfrm>
            <a:off x="6775133" y="6028730"/>
            <a:ext cx="7186970" cy="305514"/>
          </a:xfrm>
          <a:prstGeom prst="rect">
            <a:avLst/>
          </a:prstGeom>
          <a:noFill/>
          <a:ln/>
        </p:spPr>
        <p:txBody>
          <a:bodyPr wrap="non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Reflétez l'identité et la mission de votre association</a:t>
            </a:r>
            <a:endParaRPr lang="en-US" sz="1500" dirty="0"/>
          </a:p>
        </p:txBody>
      </p:sp>
      <p:sp>
        <p:nvSpPr>
          <p:cNvPr id="20" name="Text 13"/>
          <p:cNvSpPr/>
          <p:nvPr/>
        </p:nvSpPr>
        <p:spPr>
          <a:xfrm>
            <a:off x="6154698" y="6549033"/>
            <a:ext cx="7807404" cy="305514"/>
          </a:xfrm>
          <a:prstGeom prst="rect">
            <a:avLst/>
          </a:prstGeom>
          <a:noFill/>
          <a:ln/>
        </p:spPr>
        <p:txBody>
          <a:bodyPr wrap="non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Exemple : réponse à "Comment faire un don ?"</a:t>
            </a:r>
            <a:endParaRPr lang="en-US" sz="1500" dirty="0"/>
          </a:p>
        </p:txBody>
      </p:sp>
      <p:sp>
        <p:nvSpPr>
          <p:cNvPr id="21" name="Text 14"/>
          <p:cNvSpPr/>
          <p:nvPr/>
        </p:nvSpPr>
        <p:spPr>
          <a:xfrm>
            <a:off x="6154698" y="7069336"/>
            <a:ext cx="7807404" cy="611029"/>
          </a:xfrm>
          <a:prstGeom prst="rect">
            <a:avLst/>
          </a:prstGeom>
          <a:noFill/>
          <a:ln/>
        </p:spPr>
        <p:txBody>
          <a:bodyPr wrap="square" lIns="0" tIns="0" rIns="0" bIns="0" rtlCol="0" anchor="t"/>
          <a:lstStyle/>
          <a:p>
            <a:pPr algn="l" indent="0" marL="0">
              <a:lnSpc>
                <a:spcPts val="2400"/>
              </a:lnSpc>
              <a:buNone/>
            </a:pPr>
            <a:r>
              <a:rPr lang="en-US" sz="1500" dirty="0">
                <a:solidFill>
                  <a:srgbClr val="DCD7E5"/>
                </a:solidFill>
                <a:latin typeface="Heebo Light" pitchFamily="34" charset="0"/>
                <a:ea typeface="Heebo Light" pitchFamily="34" charset="-122"/>
                <a:cs typeface="Heebo Light" pitchFamily="34" charset="-120"/>
              </a:rPr>
              <a:t>Merci pour votre soutien ! Vous pouvez faire un don en ligne en cliquant ici [lien]. Chaque geste compte pour nos bénéficiaires. Ensemble, on va plus loin !</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251109"/>
            <a:ext cx="8756928"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Tester et ajuster régulièrement</a:t>
            </a:r>
            <a:endParaRPr lang="en-US" sz="4450" dirty="0"/>
          </a:p>
        </p:txBody>
      </p:sp>
      <p:sp>
        <p:nvSpPr>
          <p:cNvPr id="3" name="Text 1"/>
          <p:cNvSpPr/>
          <p:nvPr/>
        </p:nvSpPr>
        <p:spPr>
          <a:xfrm>
            <a:off x="1065252" y="2770823"/>
            <a:ext cx="3627239" cy="354330"/>
          </a:xfrm>
          <a:prstGeom prst="rect">
            <a:avLst/>
          </a:prstGeom>
          <a:noFill/>
          <a:ln/>
        </p:spPr>
        <p:txBody>
          <a:bodyPr wrap="none" lIns="0" tIns="0" rIns="0" bIns="0" rtlCol="0" anchor="t"/>
          <a:lstStyle/>
          <a:p>
            <a:pPr algn="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Simuler une conversation</a:t>
            </a:r>
            <a:endParaRPr lang="en-US" sz="2200" dirty="0"/>
          </a:p>
        </p:txBody>
      </p:sp>
      <p:sp>
        <p:nvSpPr>
          <p:cNvPr id="4" name="Text 2"/>
          <p:cNvSpPr/>
          <p:nvPr/>
        </p:nvSpPr>
        <p:spPr>
          <a:xfrm>
            <a:off x="793790" y="3261241"/>
            <a:ext cx="3898702" cy="725805"/>
          </a:xfrm>
          <a:prstGeom prst="rect">
            <a:avLst/>
          </a:prstGeom>
          <a:noFill/>
          <a:ln/>
        </p:spPr>
        <p:txBody>
          <a:bodyPr wrap="square" lIns="0" tIns="0" rIns="0" bIns="0" rtlCol="0" anchor="t"/>
          <a:lstStyle/>
          <a:p>
            <a:pPr algn="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Simulez une conversation complète avant la mise en ligne.</a:t>
            </a:r>
            <a:endParaRPr lang="en-US" sz="1750" dirty="0"/>
          </a:p>
        </p:txBody>
      </p:sp>
      <p:pic>
        <p:nvPicPr>
          <p:cNvPr id="5" name="Image 0" descr="preencoded.png">    </p:cNvPr>
          <p:cNvPicPr>
            <a:picLocks noChangeAspect="1"/>
          </p:cNvPicPr>
          <p:nvPr/>
        </p:nvPicPr>
        <p:blipFill>
          <a:blip r:embed="rId1"/>
          <a:stretch>
            <a:fillRect/>
          </a:stretch>
        </p:blipFill>
        <p:spPr>
          <a:xfrm>
            <a:off x="5032653" y="2413516"/>
            <a:ext cx="4564975" cy="4564975"/>
          </a:xfrm>
          <a:prstGeom prst="rect">
            <a:avLst/>
          </a:prstGeom>
        </p:spPr>
      </p:pic>
      <p:pic>
        <p:nvPicPr>
          <p:cNvPr id="6" name="Image 1" descr="preencoded.png">    </p:cNvPr>
          <p:cNvPicPr>
            <a:picLocks noChangeAspect="1"/>
          </p:cNvPicPr>
          <p:nvPr/>
        </p:nvPicPr>
        <p:blipFill>
          <a:blip r:embed="rId2"/>
          <a:stretch>
            <a:fillRect/>
          </a:stretch>
        </p:blipFill>
        <p:spPr>
          <a:xfrm>
            <a:off x="6226731" y="3176588"/>
            <a:ext cx="339328" cy="424220"/>
          </a:xfrm>
          <a:prstGeom prst="rect">
            <a:avLst/>
          </a:prstGeom>
        </p:spPr>
      </p:pic>
      <p:sp>
        <p:nvSpPr>
          <p:cNvPr id="7" name="Text 3"/>
          <p:cNvSpPr/>
          <p:nvPr/>
        </p:nvSpPr>
        <p:spPr>
          <a:xfrm>
            <a:off x="9937790" y="2770823"/>
            <a:ext cx="3655457"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Tester avec des bénévoles</a:t>
            </a:r>
            <a:endParaRPr lang="en-US" sz="2200" dirty="0"/>
          </a:p>
        </p:txBody>
      </p:sp>
      <p:sp>
        <p:nvSpPr>
          <p:cNvPr id="8" name="Text 4"/>
          <p:cNvSpPr/>
          <p:nvPr/>
        </p:nvSpPr>
        <p:spPr>
          <a:xfrm>
            <a:off x="9937790" y="3261241"/>
            <a:ext cx="3898821"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Demandez à des bénévoles ou adhérents de le tester.</a:t>
            </a:r>
            <a:endParaRPr lang="en-US" sz="1750" dirty="0"/>
          </a:p>
        </p:txBody>
      </p:sp>
      <p:pic>
        <p:nvPicPr>
          <p:cNvPr id="9" name="Image 2" descr="preencoded.png">    </p:cNvPr>
          <p:cNvPicPr>
            <a:picLocks noChangeAspect="1"/>
          </p:cNvPicPr>
          <p:nvPr/>
        </p:nvPicPr>
        <p:blipFill>
          <a:blip r:embed="rId3"/>
          <a:stretch>
            <a:fillRect/>
          </a:stretch>
        </p:blipFill>
        <p:spPr>
          <a:xfrm>
            <a:off x="5032653" y="2413516"/>
            <a:ext cx="4564975" cy="4564975"/>
          </a:xfrm>
          <a:prstGeom prst="rect">
            <a:avLst/>
          </a:prstGeom>
        </p:spPr>
      </p:pic>
      <p:pic>
        <p:nvPicPr>
          <p:cNvPr id="10" name="Image 3" descr="preencoded.png">    </p:cNvPr>
          <p:cNvPicPr>
            <a:picLocks noChangeAspect="1"/>
          </p:cNvPicPr>
          <p:nvPr/>
        </p:nvPicPr>
        <p:blipFill>
          <a:blip r:embed="rId4"/>
          <a:stretch>
            <a:fillRect/>
          </a:stretch>
        </p:blipFill>
        <p:spPr>
          <a:xfrm>
            <a:off x="8452604" y="3565088"/>
            <a:ext cx="339328" cy="424220"/>
          </a:xfrm>
          <a:prstGeom prst="rect">
            <a:avLst/>
          </a:prstGeom>
        </p:spPr>
      </p:pic>
      <p:sp>
        <p:nvSpPr>
          <p:cNvPr id="11" name="Text 5"/>
          <p:cNvSpPr/>
          <p:nvPr/>
        </p:nvSpPr>
        <p:spPr>
          <a:xfrm>
            <a:off x="9937790" y="5046226"/>
            <a:ext cx="3898821" cy="708660"/>
          </a:xfrm>
          <a:prstGeom prst="rect">
            <a:avLst/>
          </a:prstGeom>
          <a:noFill/>
          <a:ln/>
        </p:spPr>
        <p:txBody>
          <a:bodyPr wrap="squar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Mettre à jour régulièrement</a:t>
            </a:r>
            <a:endParaRPr lang="en-US" sz="2200" dirty="0"/>
          </a:p>
        </p:txBody>
      </p:sp>
      <p:sp>
        <p:nvSpPr>
          <p:cNvPr id="12" name="Text 6"/>
          <p:cNvSpPr/>
          <p:nvPr/>
        </p:nvSpPr>
        <p:spPr>
          <a:xfrm>
            <a:off x="9937790" y="5890974"/>
            <a:ext cx="3898821"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Mettez à jour les réponses après chaque événement ou campagne.</a:t>
            </a:r>
            <a:endParaRPr lang="en-US" sz="1750" dirty="0"/>
          </a:p>
        </p:txBody>
      </p:sp>
      <p:pic>
        <p:nvPicPr>
          <p:cNvPr id="13" name="Image 4" descr="preencoded.png">    </p:cNvPr>
          <p:cNvPicPr>
            <a:picLocks noChangeAspect="1"/>
          </p:cNvPicPr>
          <p:nvPr/>
        </p:nvPicPr>
        <p:blipFill>
          <a:blip r:embed="rId5"/>
          <a:stretch>
            <a:fillRect/>
          </a:stretch>
        </p:blipFill>
        <p:spPr>
          <a:xfrm>
            <a:off x="5032653" y="2413516"/>
            <a:ext cx="4564975" cy="4564975"/>
          </a:xfrm>
          <a:prstGeom prst="rect">
            <a:avLst/>
          </a:prstGeom>
        </p:spPr>
      </p:pic>
      <p:pic>
        <p:nvPicPr>
          <p:cNvPr id="14" name="Image 5" descr="preencoded.png">    </p:cNvPr>
          <p:cNvPicPr>
            <a:picLocks noChangeAspect="1"/>
          </p:cNvPicPr>
          <p:nvPr/>
        </p:nvPicPr>
        <p:blipFill>
          <a:blip r:embed="rId6"/>
          <a:stretch>
            <a:fillRect/>
          </a:stretch>
        </p:blipFill>
        <p:spPr>
          <a:xfrm>
            <a:off x="8064103" y="5790962"/>
            <a:ext cx="339328" cy="424220"/>
          </a:xfrm>
          <a:prstGeom prst="rect">
            <a:avLst/>
          </a:prstGeom>
        </p:spPr>
      </p:pic>
      <p:sp>
        <p:nvSpPr>
          <p:cNvPr id="15" name="Text 7"/>
          <p:cNvSpPr/>
          <p:nvPr/>
        </p:nvSpPr>
        <p:spPr>
          <a:xfrm>
            <a:off x="1852255" y="5041940"/>
            <a:ext cx="2840236" cy="354330"/>
          </a:xfrm>
          <a:prstGeom prst="rect">
            <a:avLst/>
          </a:prstGeom>
          <a:noFill/>
          <a:ln/>
        </p:spPr>
        <p:txBody>
          <a:bodyPr wrap="none" lIns="0" tIns="0" rIns="0" bIns="0" rtlCol="0" anchor="t"/>
          <a:lstStyle/>
          <a:p>
            <a:pPr algn="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Surveiller et enrichir</a:t>
            </a:r>
            <a:endParaRPr lang="en-US" sz="2200" dirty="0"/>
          </a:p>
        </p:txBody>
      </p:sp>
      <p:sp>
        <p:nvSpPr>
          <p:cNvPr id="16" name="Text 8"/>
          <p:cNvSpPr/>
          <p:nvPr/>
        </p:nvSpPr>
        <p:spPr>
          <a:xfrm>
            <a:off x="793790" y="5532358"/>
            <a:ext cx="3898702" cy="1088708"/>
          </a:xfrm>
          <a:prstGeom prst="rect">
            <a:avLst/>
          </a:prstGeom>
          <a:noFill/>
          <a:ln/>
        </p:spPr>
        <p:txBody>
          <a:bodyPr wrap="square" lIns="0" tIns="0" rIns="0" bIns="0" rtlCol="0" anchor="t"/>
          <a:lstStyle/>
          <a:p>
            <a:pPr algn="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Surveillez les conversations pour repérer les questions non couvertes et enrichir le bot.</a:t>
            </a:r>
            <a:endParaRPr lang="en-US" sz="1750" dirty="0"/>
          </a:p>
        </p:txBody>
      </p:sp>
      <p:pic>
        <p:nvPicPr>
          <p:cNvPr id="17" name="Image 6" descr="preencoded.png">    </p:cNvPr>
          <p:cNvPicPr>
            <a:picLocks noChangeAspect="1"/>
          </p:cNvPicPr>
          <p:nvPr/>
        </p:nvPicPr>
        <p:blipFill>
          <a:blip r:embed="rId7"/>
          <a:stretch>
            <a:fillRect/>
          </a:stretch>
        </p:blipFill>
        <p:spPr>
          <a:xfrm>
            <a:off x="5032653" y="2413516"/>
            <a:ext cx="4564975" cy="4564975"/>
          </a:xfrm>
          <a:prstGeom prst="rect">
            <a:avLst/>
          </a:prstGeom>
        </p:spPr>
      </p:pic>
      <p:pic>
        <p:nvPicPr>
          <p:cNvPr id="18" name="Image 7" descr="preencoded.png">    </p:cNvPr>
          <p:cNvPicPr>
            <a:picLocks noChangeAspect="1"/>
          </p:cNvPicPr>
          <p:nvPr/>
        </p:nvPicPr>
        <p:blipFill>
          <a:blip r:embed="rId8"/>
          <a:stretch>
            <a:fillRect/>
          </a:stretch>
        </p:blipFill>
        <p:spPr>
          <a:xfrm>
            <a:off x="5838230" y="5402461"/>
            <a:ext cx="339328" cy="4242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969288"/>
            <a:ext cx="12908994"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Préparer une transition fluide vers un humain</a:t>
            </a:r>
            <a:endParaRPr lang="en-US" sz="4450" dirty="0"/>
          </a:p>
        </p:txBody>
      </p:sp>
      <p:sp>
        <p:nvSpPr>
          <p:cNvPr id="3" name="Shape 1"/>
          <p:cNvSpPr/>
          <p:nvPr/>
        </p:nvSpPr>
        <p:spPr>
          <a:xfrm>
            <a:off x="793790" y="2131695"/>
            <a:ext cx="2173724" cy="1306949"/>
          </a:xfrm>
          <a:prstGeom prst="roundRect">
            <a:avLst>
              <a:gd name="adj" fmla="val 7289"/>
            </a:avLst>
          </a:prstGeom>
          <a:solidFill>
            <a:srgbClr val="31136C"/>
          </a:solidFill>
          <a:ln w="7620">
            <a:solidFill>
              <a:srgbClr val="4A2C85"/>
            </a:solidFill>
            <a:prstDash val="solid"/>
          </a:ln>
        </p:spPr>
      </p:sp>
      <p:pic>
        <p:nvPicPr>
          <p:cNvPr id="4" name="Image 0" descr="preencoded.png">    </p:cNvPr>
          <p:cNvPicPr>
            <a:picLocks noChangeAspect="1"/>
          </p:cNvPicPr>
          <p:nvPr/>
        </p:nvPicPr>
        <p:blipFill>
          <a:blip r:embed="rId1"/>
          <a:stretch>
            <a:fillRect/>
          </a:stretch>
        </p:blipFill>
        <p:spPr>
          <a:xfrm>
            <a:off x="1721167" y="2585799"/>
            <a:ext cx="318968" cy="398621"/>
          </a:xfrm>
          <a:prstGeom prst="rect">
            <a:avLst/>
          </a:prstGeom>
        </p:spPr>
      </p:pic>
      <p:sp>
        <p:nvSpPr>
          <p:cNvPr id="5" name="Text 2"/>
          <p:cNvSpPr/>
          <p:nvPr/>
        </p:nvSpPr>
        <p:spPr>
          <a:xfrm>
            <a:off x="3194328" y="2358509"/>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Limites du chatbot</a:t>
            </a:r>
            <a:endParaRPr lang="en-US" sz="2200" dirty="0"/>
          </a:p>
        </p:txBody>
      </p:sp>
      <p:sp>
        <p:nvSpPr>
          <p:cNvPr id="6" name="Text 3"/>
          <p:cNvSpPr/>
          <p:nvPr/>
        </p:nvSpPr>
        <p:spPr>
          <a:xfrm>
            <a:off x="3194328" y="2848928"/>
            <a:ext cx="3294221"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Le chatbot n'a pas réponse à tout</a:t>
            </a:r>
            <a:endParaRPr lang="en-US" sz="1750" dirty="0"/>
          </a:p>
        </p:txBody>
      </p:sp>
      <p:sp>
        <p:nvSpPr>
          <p:cNvPr id="7" name="Shape 4"/>
          <p:cNvSpPr/>
          <p:nvPr/>
        </p:nvSpPr>
        <p:spPr>
          <a:xfrm>
            <a:off x="3080861" y="3423404"/>
            <a:ext cx="10642402" cy="15240"/>
          </a:xfrm>
          <a:prstGeom prst="roundRect">
            <a:avLst>
              <a:gd name="adj" fmla="val 625116"/>
            </a:avLst>
          </a:prstGeom>
          <a:solidFill>
            <a:srgbClr val="4A2C85"/>
          </a:solidFill>
          <a:ln/>
        </p:spPr>
      </p:sp>
      <p:sp>
        <p:nvSpPr>
          <p:cNvPr id="8" name="Shape 5"/>
          <p:cNvSpPr/>
          <p:nvPr/>
        </p:nvSpPr>
        <p:spPr>
          <a:xfrm>
            <a:off x="793790" y="3551992"/>
            <a:ext cx="4347567" cy="1306949"/>
          </a:xfrm>
          <a:prstGeom prst="roundRect">
            <a:avLst>
              <a:gd name="adj" fmla="val 7289"/>
            </a:avLst>
          </a:prstGeom>
          <a:solidFill>
            <a:srgbClr val="31136C"/>
          </a:solidFill>
          <a:ln w="7620">
            <a:solidFill>
              <a:srgbClr val="4A2C85"/>
            </a:solidFill>
            <a:prstDash val="solid"/>
          </a:ln>
        </p:spPr>
      </p:sp>
      <p:pic>
        <p:nvPicPr>
          <p:cNvPr id="9" name="Image 1" descr="preencoded.png">    </p:cNvPr>
          <p:cNvPicPr>
            <a:picLocks noChangeAspect="1"/>
          </p:cNvPicPr>
          <p:nvPr/>
        </p:nvPicPr>
        <p:blipFill>
          <a:blip r:embed="rId2"/>
          <a:stretch>
            <a:fillRect/>
          </a:stretch>
        </p:blipFill>
        <p:spPr>
          <a:xfrm>
            <a:off x="2808089" y="4006096"/>
            <a:ext cx="318968" cy="398621"/>
          </a:xfrm>
          <a:prstGeom prst="rect">
            <a:avLst/>
          </a:prstGeom>
        </p:spPr>
      </p:pic>
      <p:sp>
        <p:nvSpPr>
          <p:cNvPr id="10" name="Text 6"/>
          <p:cNvSpPr/>
          <p:nvPr/>
        </p:nvSpPr>
        <p:spPr>
          <a:xfrm>
            <a:off x="5368171" y="3778806"/>
            <a:ext cx="2718197"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Passage de relais</a:t>
            </a:r>
            <a:endParaRPr lang="en-US" sz="2200" dirty="0"/>
          </a:p>
        </p:txBody>
      </p:sp>
      <p:sp>
        <p:nvSpPr>
          <p:cNvPr id="11" name="Text 7"/>
          <p:cNvSpPr/>
          <p:nvPr/>
        </p:nvSpPr>
        <p:spPr>
          <a:xfrm>
            <a:off x="5368171" y="4269224"/>
            <a:ext cx="2718197"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Il doit savoir passer la main</a:t>
            </a:r>
            <a:endParaRPr lang="en-US" sz="1750" dirty="0"/>
          </a:p>
        </p:txBody>
      </p:sp>
      <p:sp>
        <p:nvSpPr>
          <p:cNvPr id="12" name="Shape 8"/>
          <p:cNvSpPr/>
          <p:nvPr/>
        </p:nvSpPr>
        <p:spPr>
          <a:xfrm>
            <a:off x="5254704" y="4843701"/>
            <a:ext cx="8468558" cy="15240"/>
          </a:xfrm>
          <a:prstGeom prst="roundRect">
            <a:avLst>
              <a:gd name="adj" fmla="val 625116"/>
            </a:avLst>
          </a:prstGeom>
          <a:solidFill>
            <a:srgbClr val="4A2C85"/>
          </a:solidFill>
          <a:ln/>
        </p:spPr>
      </p:sp>
      <p:sp>
        <p:nvSpPr>
          <p:cNvPr id="13" name="Shape 9"/>
          <p:cNvSpPr/>
          <p:nvPr/>
        </p:nvSpPr>
        <p:spPr>
          <a:xfrm>
            <a:off x="793790" y="4972288"/>
            <a:ext cx="6521410" cy="1306949"/>
          </a:xfrm>
          <a:prstGeom prst="roundRect">
            <a:avLst>
              <a:gd name="adj" fmla="val 7289"/>
            </a:avLst>
          </a:prstGeom>
          <a:solidFill>
            <a:srgbClr val="31136C"/>
          </a:solidFill>
          <a:ln w="7620">
            <a:solidFill>
              <a:srgbClr val="4A2C85"/>
            </a:solidFill>
            <a:prstDash val="solid"/>
          </a:ln>
        </p:spPr>
      </p:sp>
      <p:pic>
        <p:nvPicPr>
          <p:cNvPr id="14" name="Image 2" descr="preencoded.png">    </p:cNvPr>
          <p:cNvPicPr>
            <a:picLocks noChangeAspect="1"/>
          </p:cNvPicPr>
          <p:nvPr/>
        </p:nvPicPr>
        <p:blipFill>
          <a:blip r:embed="rId3"/>
          <a:stretch>
            <a:fillRect/>
          </a:stretch>
        </p:blipFill>
        <p:spPr>
          <a:xfrm>
            <a:off x="3895011" y="5426393"/>
            <a:ext cx="318968" cy="398621"/>
          </a:xfrm>
          <a:prstGeom prst="rect">
            <a:avLst/>
          </a:prstGeom>
        </p:spPr>
      </p:pic>
      <p:sp>
        <p:nvSpPr>
          <p:cNvPr id="15" name="Text 10"/>
          <p:cNvSpPr/>
          <p:nvPr/>
        </p:nvSpPr>
        <p:spPr>
          <a:xfrm>
            <a:off x="7542014" y="5199102"/>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Alerte interne</a:t>
            </a:r>
            <a:endParaRPr lang="en-US" sz="2200" dirty="0"/>
          </a:p>
        </p:txBody>
      </p:sp>
      <p:sp>
        <p:nvSpPr>
          <p:cNvPr id="16" name="Text 11"/>
          <p:cNvSpPr/>
          <p:nvPr/>
        </p:nvSpPr>
        <p:spPr>
          <a:xfrm>
            <a:off x="7542014" y="5689521"/>
            <a:ext cx="5095756"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Prévoyez une alerte pour que l'équipe soit prévenue</a:t>
            </a:r>
            <a:endParaRPr lang="en-US" sz="1750" dirty="0"/>
          </a:p>
        </p:txBody>
      </p:sp>
      <p:sp>
        <p:nvSpPr>
          <p:cNvPr id="17" name="Text 12"/>
          <p:cNvSpPr/>
          <p:nvPr/>
        </p:nvSpPr>
        <p:spPr>
          <a:xfrm>
            <a:off x="793790" y="6534388"/>
            <a:ext cx="13042821" cy="725805"/>
          </a:xfrm>
          <a:prstGeom prst="rect">
            <a:avLst/>
          </a:prstGeom>
          <a:noFill/>
          <a:ln/>
        </p:spPr>
        <p:txBody>
          <a:bodyPr wrap="squar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Je vous mets en relation avec un membre de notre équipe. Merci de patienter quelques heures, nous vous répondons dès que possible.</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58641" y="689015"/>
            <a:ext cx="13335476" cy="498634"/>
          </a:xfrm>
          <a:prstGeom prst="rect">
            <a:avLst/>
          </a:prstGeom>
          <a:noFill/>
          <a:ln/>
        </p:spPr>
        <p:txBody>
          <a:bodyPr wrap="none" lIns="0" tIns="0" rIns="0" bIns="0" rtlCol="0" anchor="t"/>
          <a:lstStyle/>
          <a:p>
            <a:pPr algn="l" indent="0" marL="0">
              <a:lnSpc>
                <a:spcPts val="3900"/>
              </a:lnSpc>
              <a:buNone/>
            </a:pPr>
            <a:r>
              <a:rPr lang="en-US" sz="3100" dirty="0">
                <a:solidFill>
                  <a:srgbClr val="F2F0F4"/>
                </a:solidFill>
                <a:latin typeface="Montserrat" pitchFamily="34" charset="0"/>
                <a:ea typeface="Montserrat" pitchFamily="34" charset="-122"/>
                <a:cs typeface="Montserrat" pitchFamily="34" charset="-120"/>
              </a:rPr>
              <a:t>EXEMPLE DE SCÉNARIO COMPLET (MODÈLE PERSONNALISABLE)</a:t>
            </a:r>
            <a:endParaRPr lang="en-US" sz="3100" dirty="0"/>
          </a:p>
        </p:txBody>
      </p:sp>
      <p:sp>
        <p:nvSpPr>
          <p:cNvPr id="3" name="Shape 1"/>
          <p:cNvSpPr/>
          <p:nvPr/>
        </p:nvSpPr>
        <p:spPr>
          <a:xfrm>
            <a:off x="7303770" y="1506855"/>
            <a:ext cx="22860" cy="6033730"/>
          </a:xfrm>
          <a:prstGeom prst="roundRect">
            <a:avLst>
              <a:gd name="adj" fmla="val 293253"/>
            </a:avLst>
          </a:prstGeom>
          <a:solidFill>
            <a:srgbClr val="4A2C85"/>
          </a:solidFill>
          <a:ln/>
        </p:spPr>
      </p:sp>
      <p:sp>
        <p:nvSpPr>
          <p:cNvPr id="4" name="Shape 2"/>
          <p:cNvSpPr/>
          <p:nvPr/>
        </p:nvSpPr>
        <p:spPr>
          <a:xfrm>
            <a:off x="6679763" y="1854518"/>
            <a:ext cx="478750" cy="22860"/>
          </a:xfrm>
          <a:prstGeom prst="roundRect">
            <a:avLst>
              <a:gd name="adj" fmla="val 293253"/>
            </a:avLst>
          </a:prstGeom>
          <a:solidFill>
            <a:srgbClr val="4A2C85"/>
          </a:solidFill>
          <a:ln/>
        </p:spPr>
      </p:sp>
      <p:sp>
        <p:nvSpPr>
          <p:cNvPr id="5" name="Shape 3"/>
          <p:cNvSpPr/>
          <p:nvPr/>
        </p:nvSpPr>
        <p:spPr>
          <a:xfrm>
            <a:off x="7135654" y="1686401"/>
            <a:ext cx="359093" cy="359092"/>
          </a:xfrm>
          <a:prstGeom prst="roundRect">
            <a:avLst>
              <a:gd name="adj" fmla="val 18669"/>
            </a:avLst>
          </a:prstGeom>
          <a:solidFill>
            <a:srgbClr val="31136C"/>
          </a:solidFill>
          <a:ln w="7620">
            <a:solidFill>
              <a:srgbClr val="4A2C85"/>
            </a:solidFill>
            <a:prstDash val="solid"/>
          </a:ln>
        </p:spPr>
      </p:sp>
      <p:pic>
        <p:nvPicPr>
          <p:cNvPr id="6" name="Image 0" descr="preencoded.png">    </p:cNvPr>
          <p:cNvPicPr>
            <a:picLocks noChangeAspect="1"/>
          </p:cNvPicPr>
          <p:nvPr/>
        </p:nvPicPr>
        <p:blipFill>
          <a:blip r:embed="rId1"/>
          <a:stretch>
            <a:fillRect/>
          </a:stretch>
        </p:blipFill>
        <p:spPr>
          <a:xfrm>
            <a:off x="7195542" y="1716345"/>
            <a:ext cx="239316" cy="299204"/>
          </a:xfrm>
          <a:prstGeom prst="rect">
            <a:avLst/>
          </a:prstGeom>
        </p:spPr>
      </p:pic>
      <p:sp>
        <p:nvSpPr>
          <p:cNvPr id="7" name="Text 4"/>
          <p:cNvSpPr/>
          <p:nvPr/>
        </p:nvSpPr>
        <p:spPr>
          <a:xfrm>
            <a:off x="4522113" y="1666399"/>
            <a:ext cx="1995130" cy="249436"/>
          </a:xfrm>
          <a:prstGeom prst="rect">
            <a:avLst/>
          </a:prstGeom>
          <a:noFill/>
          <a:ln/>
        </p:spPr>
        <p:txBody>
          <a:bodyPr wrap="none" lIns="0" tIns="0" rIns="0" bIns="0" rtlCol="0" anchor="t"/>
          <a:lstStyle/>
          <a:p>
            <a:pPr algn="r" indent="0" marL="0">
              <a:lnSpc>
                <a:spcPts val="1950"/>
              </a:lnSpc>
              <a:buNone/>
            </a:pPr>
            <a:r>
              <a:rPr lang="en-US" sz="1550" dirty="0">
                <a:solidFill>
                  <a:srgbClr val="DCD7E5"/>
                </a:solidFill>
                <a:latin typeface="Montserrat" pitchFamily="34" charset="0"/>
                <a:ea typeface="Montserrat" pitchFamily="34" charset="-122"/>
                <a:cs typeface="Montserrat" pitchFamily="34" charset="-120"/>
              </a:rPr>
              <a:t>Accueil</a:t>
            </a:r>
            <a:endParaRPr lang="en-US" sz="1550" dirty="0"/>
          </a:p>
        </p:txBody>
      </p:sp>
      <p:sp>
        <p:nvSpPr>
          <p:cNvPr id="8" name="Text 5"/>
          <p:cNvSpPr/>
          <p:nvPr/>
        </p:nvSpPr>
        <p:spPr>
          <a:xfrm>
            <a:off x="558641" y="2011561"/>
            <a:ext cx="5958602" cy="510778"/>
          </a:xfrm>
          <a:prstGeom prst="rect">
            <a:avLst/>
          </a:prstGeom>
          <a:noFill/>
          <a:ln/>
        </p:spPr>
        <p:txBody>
          <a:bodyPr wrap="square" lIns="0" tIns="0" rIns="0" bIns="0" rtlCol="0" anchor="t"/>
          <a:lstStyle/>
          <a:p>
            <a:pPr algn="r"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Chatbot : Bonjour et bienvenue chez Les Mains Solidaires ! Je suis votre assistant virtuel. Que puis-je faire pour vous ?</a:t>
            </a:r>
            <a:endParaRPr lang="en-US" sz="1250" dirty="0"/>
          </a:p>
        </p:txBody>
      </p:sp>
      <p:sp>
        <p:nvSpPr>
          <p:cNvPr id="9" name="Text 6"/>
          <p:cNvSpPr/>
          <p:nvPr/>
        </p:nvSpPr>
        <p:spPr>
          <a:xfrm>
            <a:off x="558641" y="2618065"/>
            <a:ext cx="5958602" cy="255389"/>
          </a:xfrm>
          <a:prstGeom prst="rect">
            <a:avLst/>
          </a:prstGeom>
          <a:noFill/>
          <a:ln/>
        </p:spPr>
        <p:txBody>
          <a:bodyPr wrap="none" lIns="0" tIns="0" rIns="0" bIns="0" rtlCol="0" anchor="t"/>
          <a:lstStyle/>
          <a:p>
            <a:pPr algn="r" indent="0" marL="0">
              <a:lnSpc>
                <a:spcPts val="2000"/>
              </a:lnSpc>
              <a:buNone/>
            </a:pPr>
            <a:r>
              <a:rPr lang="en-US" sz="1250" dirty="0">
                <a:solidFill>
                  <a:srgbClr val="000000"/>
                </a:solidFill>
                <a:latin typeface="Heebo Light" pitchFamily="34" charset="0"/>
                <a:ea typeface="Heebo Light" pitchFamily="34" charset="-122"/>
                <a:cs typeface="Heebo Light" pitchFamily="34" charset="-120"/>
              </a:rPr>
              <a:t>1️⃣</a:t>
            </a:r>
            <a:pPr algn="r"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 Connaître nos horaires</a:t>
            </a:r>
            <a:endParaRPr lang="en-US" sz="1250" dirty="0"/>
          </a:p>
        </p:txBody>
      </p:sp>
      <p:sp>
        <p:nvSpPr>
          <p:cNvPr id="10" name="Text 7"/>
          <p:cNvSpPr/>
          <p:nvPr/>
        </p:nvSpPr>
        <p:spPr>
          <a:xfrm>
            <a:off x="558641" y="2969181"/>
            <a:ext cx="5958602" cy="255389"/>
          </a:xfrm>
          <a:prstGeom prst="rect">
            <a:avLst/>
          </a:prstGeom>
          <a:noFill/>
          <a:ln/>
        </p:spPr>
        <p:txBody>
          <a:bodyPr wrap="none" lIns="0" tIns="0" rIns="0" bIns="0" rtlCol="0" anchor="t"/>
          <a:lstStyle/>
          <a:p>
            <a:pPr algn="r" indent="0" marL="0">
              <a:lnSpc>
                <a:spcPts val="2000"/>
              </a:lnSpc>
              <a:buNone/>
            </a:pPr>
            <a:r>
              <a:rPr lang="en-US" sz="1250" dirty="0">
                <a:solidFill>
                  <a:srgbClr val="000000"/>
                </a:solidFill>
                <a:latin typeface="Heebo Light" pitchFamily="34" charset="0"/>
                <a:ea typeface="Heebo Light" pitchFamily="34" charset="-122"/>
                <a:cs typeface="Heebo Light" pitchFamily="34" charset="-120"/>
              </a:rPr>
              <a:t>2️⃣</a:t>
            </a:r>
            <a:pPr algn="r"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 Adhérer à l'association</a:t>
            </a:r>
            <a:endParaRPr lang="en-US" sz="1250" dirty="0"/>
          </a:p>
        </p:txBody>
      </p:sp>
      <p:sp>
        <p:nvSpPr>
          <p:cNvPr id="11" name="Text 8"/>
          <p:cNvSpPr/>
          <p:nvPr/>
        </p:nvSpPr>
        <p:spPr>
          <a:xfrm>
            <a:off x="558641" y="3320296"/>
            <a:ext cx="5958602" cy="255389"/>
          </a:xfrm>
          <a:prstGeom prst="rect">
            <a:avLst/>
          </a:prstGeom>
          <a:noFill/>
          <a:ln/>
        </p:spPr>
        <p:txBody>
          <a:bodyPr wrap="none" lIns="0" tIns="0" rIns="0" bIns="0" rtlCol="0" anchor="t"/>
          <a:lstStyle/>
          <a:p>
            <a:pPr algn="r" indent="0" marL="0">
              <a:lnSpc>
                <a:spcPts val="2000"/>
              </a:lnSpc>
              <a:buNone/>
            </a:pPr>
            <a:r>
              <a:rPr lang="en-US" sz="1250" dirty="0">
                <a:solidFill>
                  <a:srgbClr val="000000"/>
                </a:solidFill>
                <a:latin typeface="Heebo Light" pitchFamily="34" charset="0"/>
                <a:ea typeface="Heebo Light" pitchFamily="34" charset="-122"/>
                <a:cs typeface="Heebo Light" pitchFamily="34" charset="-120"/>
              </a:rPr>
              <a:t>3️⃣</a:t>
            </a:r>
            <a:pPr algn="r"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 Faire un don</a:t>
            </a:r>
            <a:endParaRPr lang="en-US" sz="1250" dirty="0"/>
          </a:p>
        </p:txBody>
      </p:sp>
      <p:sp>
        <p:nvSpPr>
          <p:cNvPr id="12" name="Text 9"/>
          <p:cNvSpPr/>
          <p:nvPr/>
        </p:nvSpPr>
        <p:spPr>
          <a:xfrm>
            <a:off x="558641" y="3671411"/>
            <a:ext cx="5958602" cy="255389"/>
          </a:xfrm>
          <a:prstGeom prst="rect">
            <a:avLst/>
          </a:prstGeom>
          <a:noFill/>
          <a:ln/>
        </p:spPr>
        <p:txBody>
          <a:bodyPr wrap="none" lIns="0" tIns="0" rIns="0" bIns="0" rtlCol="0" anchor="t"/>
          <a:lstStyle/>
          <a:p>
            <a:pPr algn="r" indent="0" marL="0">
              <a:lnSpc>
                <a:spcPts val="2000"/>
              </a:lnSpc>
              <a:buNone/>
            </a:pPr>
            <a:r>
              <a:rPr lang="en-US" sz="1250" dirty="0">
                <a:solidFill>
                  <a:srgbClr val="000000"/>
                </a:solidFill>
                <a:latin typeface="Heebo Light" pitchFamily="34" charset="0"/>
                <a:ea typeface="Heebo Light" pitchFamily="34" charset="-122"/>
                <a:cs typeface="Heebo Light" pitchFamily="34" charset="-120"/>
              </a:rPr>
              <a:t>4️⃣</a:t>
            </a:r>
            <a:pPr algn="r"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 En savoir plus sur nos actions</a:t>
            </a:r>
            <a:endParaRPr lang="en-US" sz="1250" dirty="0"/>
          </a:p>
        </p:txBody>
      </p:sp>
      <p:sp>
        <p:nvSpPr>
          <p:cNvPr id="13" name="Text 10"/>
          <p:cNvSpPr/>
          <p:nvPr/>
        </p:nvSpPr>
        <p:spPr>
          <a:xfrm>
            <a:off x="558641" y="4022527"/>
            <a:ext cx="5958602" cy="255389"/>
          </a:xfrm>
          <a:prstGeom prst="rect">
            <a:avLst/>
          </a:prstGeom>
          <a:noFill/>
          <a:ln/>
        </p:spPr>
        <p:txBody>
          <a:bodyPr wrap="none" lIns="0" tIns="0" rIns="0" bIns="0" rtlCol="0" anchor="t"/>
          <a:lstStyle/>
          <a:p>
            <a:pPr algn="r" indent="0" marL="0">
              <a:lnSpc>
                <a:spcPts val="2000"/>
              </a:lnSpc>
              <a:buNone/>
            </a:pPr>
            <a:r>
              <a:rPr lang="en-US" sz="1250" dirty="0">
                <a:solidFill>
                  <a:srgbClr val="000000"/>
                </a:solidFill>
                <a:latin typeface="Heebo Light" pitchFamily="34" charset="0"/>
                <a:ea typeface="Heebo Light" pitchFamily="34" charset="-122"/>
                <a:cs typeface="Heebo Light" pitchFamily="34" charset="-120"/>
              </a:rPr>
              <a:t>5️⃣</a:t>
            </a:r>
            <a:pPr algn="r"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 Parler à un humain</a:t>
            </a:r>
            <a:endParaRPr lang="en-US" sz="1250" dirty="0"/>
          </a:p>
        </p:txBody>
      </p:sp>
      <p:sp>
        <p:nvSpPr>
          <p:cNvPr id="14" name="Shape 11"/>
          <p:cNvSpPr/>
          <p:nvPr/>
        </p:nvSpPr>
        <p:spPr>
          <a:xfrm>
            <a:off x="7471886" y="2652474"/>
            <a:ext cx="478750" cy="22860"/>
          </a:xfrm>
          <a:prstGeom prst="roundRect">
            <a:avLst>
              <a:gd name="adj" fmla="val 293253"/>
            </a:avLst>
          </a:prstGeom>
          <a:solidFill>
            <a:srgbClr val="4A2C85"/>
          </a:solidFill>
          <a:ln/>
        </p:spPr>
      </p:sp>
      <p:sp>
        <p:nvSpPr>
          <p:cNvPr id="15" name="Shape 12"/>
          <p:cNvSpPr/>
          <p:nvPr/>
        </p:nvSpPr>
        <p:spPr>
          <a:xfrm>
            <a:off x="7135654" y="2484358"/>
            <a:ext cx="359093" cy="359092"/>
          </a:xfrm>
          <a:prstGeom prst="roundRect">
            <a:avLst>
              <a:gd name="adj" fmla="val 18669"/>
            </a:avLst>
          </a:prstGeom>
          <a:solidFill>
            <a:srgbClr val="31136C"/>
          </a:solidFill>
          <a:ln w="7620">
            <a:solidFill>
              <a:srgbClr val="4A2C85"/>
            </a:solidFill>
            <a:prstDash val="solid"/>
          </a:ln>
        </p:spPr>
      </p:sp>
      <p:pic>
        <p:nvPicPr>
          <p:cNvPr id="16" name="Image 1" descr="preencoded.png">    </p:cNvPr>
          <p:cNvPicPr>
            <a:picLocks noChangeAspect="1"/>
          </p:cNvPicPr>
          <p:nvPr/>
        </p:nvPicPr>
        <p:blipFill>
          <a:blip r:embed="rId2"/>
          <a:stretch>
            <a:fillRect/>
          </a:stretch>
        </p:blipFill>
        <p:spPr>
          <a:xfrm>
            <a:off x="7195542" y="2514302"/>
            <a:ext cx="239316" cy="299204"/>
          </a:xfrm>
          <a:prstGeom prst="rect">
            <a:avLst/>
          </a:prstGeom>
        </p:spPr>
      </p:pic>
      <p:sp>
        <p:nvSpPr>
          <p:cNvPr id="17" name="Text 13"/>
          <p:cNvSpPr/>
          <p:nvPr/>
        </p:nvSpPr>
        <p:spPr>
          <a:xfrm>
            <a:off x="8113157" y="2464356"/>
            <a:ext cx="1995130" cy="249436"/>
          </a:xfrm>
          <a:prstGeom prst="rect">
            <a:avLst/>
          </a:prstGeom>
          <a:noFill/>
          <a:ln/>
        </p:spPr>
        <p:txBody>
          <a:bodyPr wrap="none" lIns="0" tIns="0" rIns="0" bIns="0" rtlCol="0" anchor="t"/>
          <a:lstStyle/>
          <a:p>
            <a:pPr algn="l" indent="0" marL="0">
              <a:lnSpc>
                <a:spcPts val="1950"/>
              </a:lnSpc>
              <a:buNone/>
            </a:pPr>
            <a:r>
              <a:rPr lang="en-US" sz="1550" dirty="0">
                <a:solidFill>
                  <a:srgbClr val="DCD7E5"/>
                </a:solidFill>
                <a:latin typeface="Montserrat" pitchFamily="34" charset="0"/>
                <a:ea typeface="Montserrat" pitchFamily="34" charset="-122"/>
                <a:cs typeface="Montserrat" pitchFamily="34" charset="-120"/>
              </a:rPr>
              <a:t>Réponse horaires</a:t>
            </a:r>
            <a:endParaRPr lang="en-US" sz="1550" dirty="0"/>
          </a:p>
        </p:txBody>
      </p:sp>
      <p:sp>
        <p:nvSpPr>
          <p:cNvPr id="18" name="Text 14"/>
          <p:cNvSpPr/>
          <p:nvPr/>
        </p:nvSpPr>
        <p:spPr>
          <a:xfrm>
            <a:off x="8113157" y="2809518"/>
            <a:ext cx="5958602" cy="255389"/>
          </a:xfrm>
          <a:prstGeom prst="rect">
            <a:avLst/>
          </a:prstGeom>
          <a:noFill/>
          <a:ln/>
        </p:spPr>
        <p:txBody>
          <a:bodyPr wrap="none" lIns="0" tIns="0" rIns="0" bIns="0" rtlCol="0" anchor="t"/>
          <a:lstStyle/>
          <a:p>
            <a:pPr algn="l"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[Utilisateur choisit </a:t>
            </a:r>
            <a:pPr algn="l" indent="0" marL="0">
              <a:lnSpc>
                <a:spcPts val="2000"/>
              </a:lnSpc>
              <a:buNone/>
            </a:pPr>
            <a:r>
              <a:rPr lang="en-US" sz="1250" dirty="0">
                <a:solidFill>
                  <a:srgbClr val="000000"/>
                </a:solidFill>
                <a:latin typeface="Heebo Light" pitchFamily="34" charset="0"/>
                <a:ea typeface="Heebo Light" pitchFamily="34" charset="-122"/>
                <a:cs typeface="Heebo Light" pitchFamily="34" charset="-120"/>
              </a:rPr>
              <a:t>1️⃣</a:t>
            </a:r>
            <a:pPr algn="l"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a:t>
            </a:r>
            <a:endParaRPr lang="en-US" sz="1250" dirty="0"/>
          </a:p>
        </p:txBody>
      </p:sp>
      <p:sp>
        <p:nvSpPr>
          <p:cNvPr id="19" name="Text 15"/>
          <p:cNvSpPr/>
          <p:nvPr/>
        </p:nvSpPr>
        <p:spPr>
          <a:xfrm>
            <a:off x="8113157" y="3160633"/>
            <a:ext cx="5958602" cy="255389"/>
          </a:xfrm>
          <a:prstGeom prst="rect">
            <a:avLst/>
          </a:prstGeom>
          <a:noFill/>
          <a:ln/>
        </p:spPr>
        <p:txBody>
          <a:bodyPr wrap="none" lIns="0" tIns="0" rIns="0" bIns="0" rtlCol="0" anchor="t"/>
          <a:lstStyle/>
          <a:p>
            <a:pPr algn="l"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Chatbot : Nos horaires d'accueil sont :</a:t>
            </a:r>
            <a:endParaRPr lang="en-US" sz="1250" dirty="0"/>
          </a:p>
        </p:txBody>
      </p:sp>
      <p:sp>
        <p:nvSpPr>
          <p:cNvPr id="20" name="Text 16"/>
          <p:cNvSpPr/>
          <p:nvPr/>
        </p:nvSpPr>
        <p:spPr>
          <a:xfrm>
            <a:off x="8113157" y="3511748"/>
            <a:ext cx="5958602" cy="255389"/>
          </a:xfrm>
          <a:prstGeom prst="rect">
            <a:avLst/>
          </a:prstGeom>
          <a:noFill/>
          <a:ln/>
        </p:spPr>
        <p:txBody>
          <a:bodyPr wrap="none" lIns="0" tIns="0" rIns="0" bIns="0" rtlCol="0" anchor="t"/>
          <a:lstStyle/>
          <a:p>
            <a:pPr algn="l"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Lundi - Vendredi : 9h-18h</a:t>
            </a:r>
            <a:endParaRPr lang="en-US" sz="1250" dirty="0"/>
          </a:p>
        </p:txBody>
      </p:sp>
      <p:sp>
        <p:nvSpPr>
          <p:cNvPr id="21" name="Text 17"/>
          <p:cNvSpPr/>
          <p:nvPr/>
        </p:nvSpPr>
        <p:spPr>
          <a:xfrm>
            <a:off x="8113157" y="3862864"/>
            <a:ext cx="5958602" cy="255389"/>
          </a:xfrm>
          <a:prstGeom prst="rect">
            <a:avLst/>
          </a:prstGeom>
          <a:noFill/>
          <a:ln/>
        </p:spPr>
        <p:txBody>
          <a:bodyPr wrap="none" lIns="0" tIns="0" rIns="0" bIns="0" rtlCol="0" anchor="t"/>
          <a:lstStyle/>
          <a:p>
            <a:pPr algn="l"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Samedi : 10h-13h</a:t>
            </a:r>
            <a:endParaRPr lang="en-US" sz="1250" dirty="0"/>
          </a:p>
        </p:txBody>
      </p:sp>
      <p:sp>
        <p:nvSpPr>
          <p:cNvPr id="22" name="Text 18"/>
          <p:cNvSpPr/>
          <p:nvPr/>
        </p:nvSpPr>
        <p:spPr>
          <a:xfrm>
            <a:off x="8113157" y="4213979"/>
            <a:ext cx="5958602" cy="255389"/>
          </a:xfrm>
          <a:prstGeom prst="rect">
            <a:avLst/>
          </a:prstGeom>
          <a:noFill/>
          <a:ln/>
        </p:spPr>
        <p:txBody>
          <a:bodyPr wrap="none" lIns="0" tIns="0" rIns="0" bIns="0" rtlCol="0" anchor="t"/>
          <a:lstStyle/>
          <a:p>
            <a:pPr algn="l"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Besoin de l'adresse ou d'un plan d'accès ? (Oui / Non)</a:t>
            </a:r>
            <a:endParaRPr lang="en-US" sz="1250" dirty="0"/>
          </a:p>
        </p:txBody>
      </p:sp>
      <p:sp>
        <p:nvSpPr>
          <p:cNvPr id="23" name="Shape 19"/>
          <p:cNvSpPr/>
          <p:nvPr/>
        </p:nvSpPr>
        <p:spPr>
          <a:xfrm>
            <a:off x="6679763" y="4944666"/>
            <a:ext cx="478750" cy="22860"/>
          </a:xfrm>
          <a:prstGeom prst="roundRect">
            <a:avLst>
              <a:gd name="adj" fmla="val 293253"/>
            </a:avLst>
          </a:prstGeom>
          <a:solidFill>
            <a:srgbClr val="4A2C85"/>
          </a:solidFill>
          <a:ln/>
        </p:spPr>
      </p:sp>
      <p:sp>
        <p:nvSpPr>
          <p:cNvPr id="24" name="Shape 20"/>
          <p:cNvSpPr/>
          <p:nvPr/>
        </p:nvSpPr>
        <p:spPr>
          <a:xfrm>
            <a:off x="7135654" y="4776549"/>
            <a:ext cx="359093" cy="359092"/>
          </a:xfrm>
          <a:prstGeom prst="roundRect">
            <a:avLst>
              <a:gd name="adj" fmla="val 18669"/>
            </a:avLst>
          </a:prstGeom>
          <a:solidFill>
            <a:srgbClr val="31136C"/>
          </a:solidFill>
          <a:ln w="7620">
            <a:solidFill>
              <a:srgbClr val="4A2C85"/>
            </a:solidFill>
            <a:prstDash val="solid"/>
          </a:ln>
        </p:spPr>
      </p:sp>
      <p:pic>
        <p:nvPicPr>
          <p:cNvPr id="25" name="Image 2" descr="preencoded.png">    </p:cNvPr>
          <p:cNvPicPr>
            <a:picLocks noChangeAspect="1"/>
          </p:cNvPicPr>
          <p:nvPr/>
        </p:nvPicPr>
        <p:blipFill>
          <a:blip r:embed="rId3"/>
          <a:stretch>
            <a:fillRect/>
          </a:stretch>
        </p:blipFill>
        <p:spPr>
          <a:xfrm>
            <a:off x="7195542" y="4806494"/>
            <a:ext cx="239316" cy="299204"/>
          </a:xfrm>
          <a:prstGeom prst="rect">
            <a:avLst/>
          </a:prstGeom>
        </p:spPr>
      </p:pic>
      <p:sp>
        <p:nvSpPr>
          <p:cNvPr id="26" name="Text 21"/>
          <p:cNvSpPr/>
          <p:nvPr/>
        </p:nvSpPr>
        <p:spPr>
          <a:xfrm>
            <a:off x="4522113" y="4756547"/>
            <a:ext cx="1995130" cy="249436"/>
          </a:xfrm>
          <a:prstGeom prst="rect">
            <a:avLst/>
          </a:prstGeom>
          <a:noFill/>
          <a:ln/>
        </p:spPr>
        <p:txBody>
          <a:bodyPr wrap="none" lIns="0" tIns="0" rIns="0" bIns="0" rtlCol="0" anchor="t"/>
          <a:lstStyle/>
          <a:p>
            <a:pPr algn="r" indent="0" marL="0">
              <a:lnSpc>
                <a:spcPts val="1950"/>
              </a:lnSpc>
              <a:buNone/>
            </a:pPr>
            <a:r>
              <a:rPr lang="en-US" sz="1550" dirty="0">
                <a:solidFill>
                  <a:srgbClr val="DCD7E5"/>
                </a:solidFill>
                <a:latin typeface="Montserrat" pitchFamily="34" charset="0"/>
                <a:ea typeface="Montserrat" pitchFamily="34" charset="-122"/>
                <a:cs typeface="Montserrat" pitchFamily="34" charset="-120"/>
              </a:rPr>
              <a:t>Adresse et plan</a:t>
            </a:r>
            <a:endParaRPr lang="en-US" sz="1550" dirty="0"/>
          </a:p>
        </p:txBody>
      </p:sp>
      <p:sp>
        <p:nvSpPr>
          <p:cNvPr id="27" name="Text 22"/>
          <p:cNvSpPr/>
          <p:nvPr/>
        </p:nvSpPr>
        <p:spPr>
          <a:xfrm>
            <a:off x="558641" y="5101709"/>
            <a:ext cx="5958602" cy="255389"/>
          </a:xfrm>
          <a:prstGeom prst="rect">
            <a:avLst/>
          </a:prstGeom>
          <a:noFill/>
          <a:ln/>
        </p:spPr>
        <p:txBody>
          <a:bodyPr wrap="none" lIns="0" tIns="0" rIns="0" bIns="0" rtlCol="0" anchor="t"/>
          <a:lstStyle/>
          <a:p>
            <a:pPr algn="r"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[Utilisateur choisit Oui]</a:t>
            </a:r>
            <a:endParaRPr lang="en-US" sz="1250" dirty="0"/>
          </a:p>
        </p:txBody>
      </p:sp>
      <p:sp>
        <p:nvSpPr>
          <p:cNvPr id="28" name="Text 23"/>
          <p:cNvSpPr/>
          <p:nvPr/>
        </p:nvSpPr>
        <p:spPr>
          <a:xfrm>
            <a:off x="558641" y="5452824"/>
            <a:ext cx="5958602" cy="510778"/>
          </a:xfrm>
          <a:prstGeom prst="rect">
            <a:avLst/>
          </a:prstGeom>
          <a:noFill/>
          <a:ln/>
        </p:spPr>
        <p:txBody>
          <a:bodyPr wrap="square" lIns="0" tIns="0" rIns="0" bIns="0" rtlCol="0" anchor="t"/>
          <a:lstStyle/>
          <a:p>
            <a:pPr algn="r"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Chatbot : Nous sommes situés au 12 rue des Solidaires, 75000 Ville. Voici le plan : [lien Google Maps]</a:t>
            </a:r>
            <a:endParaRPr lang="en-US" sz="1250" dirty="0"/>
          </a:p>
        </p:txBody>
      </p:sp>
      <p:sp>
        <p:nvSpPr>
          <p:cNvPr id="29" name="Text 24"/>
          <p:cNvSpPr/>
          <p:nvPr/>
        </p:nvSpPr>
        <p:spPr>
          <a:xfrm>
            <a:off x="558641" y="6059329"/>
            <a:ext cx="5958602" cy="255389"/>
          </a:xfrm>
          <a:prstGeom prst="rect">
            <a:avLst/>
          </a:prstGeom>
          <a:noFill/>
          <a:ln/>
        </p:spPr>
        <p:txBody>
          <a:bodyPr wrap="none" lIns="0" tIns="0" rIns="0" bIns="0" rtlCol="0" anchor="t"/>
          <a:lstStyle/>
          <a:p>
            <a:pPr algn="r"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Autre question ? Tapez Menu pour revenir à l'accueil.</a:t>
            </a:r>
            <a:endParaRPr lang="en-US" sz="1250" dirty="0"/>
          </a:p>
        </p:txBody>
      </p:sp>
      <p:sp>
        <p:nvSpPr>
          <p:cNvPr id="30" name="Shape 25"/>
          <p:cNvSpPr/>
          <p:nvPr/>
        </p:nvSpPr>
        <p:spPr>
          <a:xfrm>
            <a:off x="7471886" y="6186488"/>
            <a:ext cx="478750" cy="22860"/>
          </a:xfrm>
          <a:prstGeom prst="roundRect">
            <a:avLst>
              <a:gd name="adj" fmla="val 293253"/>
            </a:avLst>
          </a:prstGeom>
          <a:solidFill>
            <a:srgbClr val="4A2C85"/>
          </a:solidFill>
          <a:ln/>
        </p:spPr>
      </p:sp>
      <p:sp>
        <p:nvSpPr>
          <p:cNvPr id="31" name="Shape 26"/>
          <p:cNvSpPr/>
          <p:nvPr/>
        </p:nvSpPr>
        <p:spPr>
          <a:xfrm>
            <a:off x="7135654" y="6018371"/>
            <a:ext cx="359093" cy="359092"/>
          </a:xfrm>
          <a:prstGeom prst="roundRect">
            <a:avLst>
              <a:gd name="adj" fmla="val 18669"/>
            </a:avLst>
          </a:prstGeom>
          <a:solidFill>
            <a:srgbClr val="31136C"/>
          </a:solidFill>
          <a:ln w="7620">
            <a:solidFill>
              <a:srgbClr val="4A2C85"/>
            </a:solidFill>
            <a:prstDash val="solid"/>
          </a:ln>
        </p:spPr>
      </p:sp>
      <p:pic>
        <p:nvPicPr>
          <p:cNvPr id="32" name="Image 3" descr="preencoded.png">    </p:cNvPr>
          <p:cNvPicPr>
            <a:picLocks noChangeAspect="1"/>
          </p:cNvPicPr>
          <p:nvPr/>
        </p:nvPicPr>
        <p:blipFill>
          <a:blip r:embed="rId4"/>
          <a:stretch>
            <a:fillRect/>
          </a:stretch>
        </p:blipFill>
        <p:spPr>
          <a:xfrm>
            <a:off x="7195542" y="6048315"/>
            <a:ext cx="239316" cy="299204"/>
          </a:xfrm>
          <a:prstGeom prst="rect">
            <a:avLst/>
          </a:prstGeom>
        </p:spPr>
      </p:pic>
      <p:sp>
        <p:nvSpPr>
          <p:cNvPr id="33" name="Text 27"/>
          <p:cNvSpPr/>
          <p:nvPr/>
        </p:nvSpPr>
        <p:spPr>
          <a:xfrm>
            <a:off x="8113157" y="5998369"/>
            <a:ext cx="1995130" cy="249436"/>
          </a:xfrm>
          <a:prstGeom prst="rect">
            <a:avLst/>
          </a:prstGeom>
          <a:noFill/>
          <a:ln/>
        </p:spPr>
        <p:txBody>
          <a:bodyPr wrap="none" lIns="0" tIns="0" rIns="0" bIns="0" rtlCol="0" anchor="t"/>
          <a:lstStyle/>
          <a:p>
            <a:pPr algn="l" indent="0" marL="0">
              <a:lnSpc>
                <a:spcPts val="1950"/>
              </a:lnSpc>
              <a:buNone/>
            </a:pPr>
            <a:r>
              <a:rPr lang="en-US" sz="1550" dirty="0">
                <a:solidFill>
                  <a:srgbClr val="DCD7E5"/>
                </a:solidFill>
                <a:latin typeface="Montserrat" pitchFamily="34" charset="0"/>
                <a:ea typeface="Montserrat" pitchFamily="34" charset="-122"/>
                <a:cs typeface="Montserrat" pitchFamily="34" charset="-120"/>
              </a:rPr>
              <a:t>Transfert humain</a:t>
            </a:r>
            <a:endParaRPr lang="en-US" sz="1550" dirty="0"/>
          </a:p>
        </p:txBody>
      </p:sp>
      <p:sp>
        <p:nvSpPr>
          <p:cNvPr id="34" name="Text 28"/>
          <p:cNvSpPr/>
          <p:nvPr/>
        </p:nvSpPr>
        <p:spPr>
          <a:xfrm>
            <a:off x="8113157" y="6343531"/>
            <a:ext cx="5958602" cy="255389"/>
          </a:xfrm>
          <a:prstGeom prst="rect">
            <a:avLst/>
          </a:prstGeom>
          <a:noFill/>
          <a:ln/>
        </p:spPr>
        <p:txBody>
          <a:bodyPr wrap="none" lIns="0" tIns="0" rIns="0" bIns="0" rtlCol="0" anchor="t"/>
          <a:lstStyle/>
          <a:p>
            <a:pPr algn="l"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[Utilisateur demande à parler à un humain]</a:t>
            </a:r>
            <a:endParaRPr lang="en-US" sz="1250" dirty="0"/>
          </a:p>
        </p:txBody>
      </p:sp>
      <p:sp>
        <p:nvSpPr>
          <p:cNvPr id="35" name="Text 29"/>
          <p:cNvSpPr/>
          <p:nvPr/>
        </p:nvSpPr>
        <p:spPr>
          <a:xfrm>
            <a:off x="8113157" y="6694646"/>
            <a:ext cx="5958602" cy="510778"/>
          </a:xfrm>
          <a:prstGeom prst="rect">
            <a:avLst/>
          </a:prstGeom>
          <a:noFill/>
          <a:ln/>
        </p:spPr>
        <p:txBody>
          <a:bodyPr wrap="square" lIns="0" tIns="0" rIns="0" bIns="0" rtlCol="0" anchor="t"/>
          <a:lstStyle/>
          <a:p>
            <a:pPr algn="l" indent="0" marL="0">
              <a:lnSpc>
                <a:spcPts val="2000"/>
              </a:lnSpc>
              <a:buNone/>
            </a:pPr>
            <a:r>
              <a:rPr lang="en-US" sz="1250" dirty="0">
                <a:solidFill>
                  <a:srgbClr val="DCD7E5"/>
                </a:solidFill>
                <a:latin typeface="Heebo Light" pitchFamily="34" charset="0"/>
                <a:ea typeface="Heebo Light" pitchFamily="34" charset="-122"/>
                <a:cs typeface="Heebo Light" pitchFamily="34" charset="-120"/>
              </a:rPr>
              <a:t>Chatbot : Bien sûr, je transmets votre demande à notre équipe. Un bénévole vous répondra dans les 24h. Merci pour votre patience !</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1726406"/>
            <a:ext cx="13042821" cy="1417558"/>
          </a:xfrm>
          <a:prstGeom prst="rect">
            <a:avLst/>
          </a:prstGeom>
          <a:noFill/>
          <a:ln/>
        </p:spPr>
        <p:txBody>
          <a:bodyPr wrap="squar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BONNES PRATIQUES POUR UN CHATBOT RÉUSSI</a:t>
            </a:r>
            <a:endParaRPr lang="en-US" sz="4450" dirty="0"/>
          </a:p>
        </p:txBody>
      </p:sp>
      <p:sp>
        <p:nvSpPr>
          <p:cNvPr id="3" name="Text 1"/>
          <p:cNvSpPr/>
          <p:nvPr/>
        </p:nvSpPr>
        <p:spPr>
          <a:xfrm>
            <a:off x="793790" y="3710940"/>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À faire</a:t>
            </a:r>
            <a:endParaRPr lang="en-US" sz="2200" dirty="0"/>
          </a:p>
        </p:txBody>
      </p:sp>
      <p:sp>
        <p:nvSpPr>
          <p:cNvPr id="4" name="Text 2"/>
          <p:cNvSpPr/>
          <p:nvPr/>
        </p:nvSpPr>
        <p:spPr>
          <a:xfrm>
            <a:off x="793790" y="4292084"/>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Informer clairement qu'il s'agit d'un robot</a:t>
            </a:r>
            <a:endParaRPr lang="en-US" sz="1750" dirty="0"/>
          </a:p>
        </p:txBody>
      </p:sp>
      <p:sp>
        <p:nvSpPr>
          <p:cNvPr id="5" name="Text 3"/>
          <p:cNvSpPr/>
          <p:nvPr/>
        </p:nvSpPr>
        <p:spPr>
          <a:xfrm>
            <a:off x="793790" y="4734282"/>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Relire et valider chaque réponse</a:t>
            </a:r>
            <a:endParaRPr lang="en-US" sz="1750" dirty="0"/>
          </a:p>
        </p:txBody>
      </p:sp>
      <p:sp>
        <p:nvSpPr>
          <p:cNvPr id="6" name="Text 4"/>
          <p:cNvSpPr/>
          <p:nvPr/>
        </p:nvSpPr>
        <p:spPr>
          <a:xfrm>
            <a:off x="793790" y="5176480"/>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Mettre à jour régulièrement</a:t>
            </a:r>
            <a:endParaRPr lang="en-US" sz="1750" dirty="0"/>
          </a:p>
        </p:txBody>
      </p:sp>
      <p:sp>
        <p:nvSpPr>
          <p:cNvPr id="7" name="Text 5"/>
          <p:cNvSpPr/>
          <p:nvPr/>
        </p:nvSpPr>
        <p:spPr>
          <a:xfrm>
            <a:off x="793790" y="5618678"/>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Surveiller les conversations</a:t>
            </a:r>
            <a:endParaRPr lang="en-US" sz="1750" dirty="0"/>
          </a:p>
        </p:txBody>
      </p:sp>
      <p:sp>
        <p:nvSpPr>
          <p:cNvPr id="8" name="Text 6"/>
          <p:cNvSpPr/>
          <p:nvPr/>
        </p:nvSpPr>
        <p:spPr>
          <a:xfrm>
            <a:off x="793790" y="6060877"/>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Faciliter le contact humain</a:t>
            </a:r>
            <a:endParaRPr lang="en-US" sz="1750" dirty="0"/>
          </a:p>
        </p:txBody>
      </p:sp>
      <p:sp>
        <p:nvSpPr>
          <p:cNvPr id="9" name="Text 7"/>
          <p:cNvSpPr/>
          <p:nvPr/>
        </p:nvSpPr>
        <p:spPr>
          <a:xfrm>
            <a:off x="7599521" y="3710940"/>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F2F0F4"/>
                </a:solidFill>
                <a:latin typeface="Montserrat" pitchFamily="34" charset="0"/>
                <a:ea typeface="Montserrat" pitchFamily="34" charset="-122"/>
                <a:cs typeface="Montserrat" pitchFamily="34" charset="-120"/>
              </a:rPr>
              <a:t>À éviter</a:t>
            </a:r>
            <a:endParaRPr lang="en-US" sz="2200" dirty="0"/>
          </a:p>
        </p:txBody>
      </p:sp>
      <p:sp>
        <p:nvSpPr>
          <p:cNvPr id="10" name="Text 8"/>
          <p:cNvSpPr/>
          <p:nvPr/>
        </p:nvSpPr>
        <p:spPr>
          <a:xfrm>
            <a:off x="7599521" y="4292084"/>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Faire croire que c'est une vraie personne</a:t>
            </a:r>
            <a:endParaRPr lang="en-US" sz="1750" dirty="0"/>
          </a:p>
        </p:txBody>
      </p:sp>
      <p:sp>
        <p:nvSpPr>
          <p:cNvPr id="11" name="Text 9"/>
          <p:cNvSpPr/>
          <p:nvPr/>
        </p:nvSpPr>
        <p:spPr>
          <a:xfrm>
            <a:off x="7599521" y="4734282"/>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Publier sans tester</a:t>
            </a:r>
            <a:endParaRPr lang="en-US" sz="1750" dirty="0"/>
          </a:p>
        </p:txBody>
      </p:sp>
      <p:sp>
        <p:nvSpPr>
          <p:cNvPr id="12" name="Text 10"/>
          <p:cNvSpPr/>
          <p:nvPr/>
        </p:nvSpPr>
        <p:spPr>
          <a:xfrm>
            <a:off x="7599521" y="5176480"/>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Laisser des infos obsolètes</a:t>
            </a:r>
            <a:endParaRPr lang="en-US" sz="1750" dirty="0"/>
          </a:p>
        </p:txBody>
      </p:sp>
      <p:sp>
        <p:nvSpPr>
          <p:cNvPr id="13" name="Text 11"/>
          <p:cNvSpPr/>
          <p:nvPr/>
        </p:nvSpPr>
        <p:spPr>
          <a:xfrm>
            <a:off x="7599521" y="5618678"/>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Laisser le bot sans contrôle</a:t>
            </a:r>
            <a:endParaRPr lang="en-US" sz="1750" dirty="0"/>
          </a:p>
        </p:txBody>
      </p:sp>
      <p:sp>
        <p:nvSpPr>
          <p:cNvPr id="14" name="Text 12"/>
          <p:cNvSpPr/>
          <p:nvPr/>
        </p:nvSpPr>
        <p:spPr>
          <a:xfrm>
            <a:off x="7599521" y="6060877"/>
            <a:ext cx="6244709" cy="362903"/>
          </a:xfrm>
          <a:prstGeom prst="rect">
            <a:avLst/>
          </a:prstGeom>
          <a:noFill/>
          <a:ln/>
        </p:spPr>
        <p:txBody>
          <a:bodyPr wrap="none" lIns="0" tIns="0" rIns="0" bIns="0" rtlCol="0" anchor="t"/>
          <a:lstStyle/>
          <a:p>
            <a:pPr algn="l" marL="342900" indent="-342900">
              <a:lnSpc>
                <a:spcPts val="2850"/>
              </a:lnSpc>
              <a:buSzPct val="100000"/>
              <a:buChar char="•"/>
            </a:pPr>
            <a:r>
              <a:rPr lang="en-US" sz="1750" dirty="0">
                <a:solidFill>
                  <a:srgbClr val="DCD7E5"/>
                </a:solidFill>
                <a:latin typeface="Heebo Light" pitchFamily="34" charset="0"/>
                <a:ea typeface="Heebo Light" pitchFamily="34" charset="-122"/>
                <a:cs typeface="Heebo Light" pitchFamily="34" charset="-120"/>
              </a:rPr>
              <a:t>Bloquer les utilisateurs dans le chatbot</a:t>
            </a:r>
            <a:endParaRPr lang="en-US" sz="1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95325" y="546259"/>
            <a:ext cx="10674668" cy="620911"/>
          </a:xfrm>
          <a:prstGeom prst="rect">
            <a:avLst/>
          </a:prstGeom>
          <a:noFill/>
          <a:ln/>
        </p:spPr>
        <p:txBody>
          <a:bodyPr wrap="none" lIns="0" tIns="0" rIns="0" bIns="0" rtlCol="0" anchor="t"/>
          <a:lstStyle/>
          <a:p>
            <a:pPr algn="l" indent="0" marL="0">
              <a:lnSpc>
                <a:spcPts val="4850"/>
              </a:lnSpc>
              <a:buNone/>
            </a:pPr>
            <a:r>
              <a:rPr lang="en-US" sz="3900" dirty="0">
                <a:solidFill>
                  <a:srgbClr val="F2F0F4"/>
                </a:solidFill>
                <a:latin typeface="Montserrat" pitchFamily="34" charset="0"/>
                <a:ea typeface="Montserrat" pitchFamily="34" charset="-122"/>
                <a:cs typeface="Montserrat" pitchFamily="34" charset="-120"/>
              </a:rPr>
              <a:t>OPPORTUNITÉS POUR LES ASSOCIATIONS</a:t>
            </a:r>
            <a:endParaRPr lang="en-US" sz="3900" dirty="0"/>
          </a:p>
        </p:txBody>
      </p:sp>
      <p:pic>
        <p:nvPicPr>
          <p:cNvPr id="3" name="Image 0" descr="preencoded.png">    </p:cNvPr>
          <p:cNvPicPr>
            <a:picLocks noChangeAspect="1"/>
          </p:cNvPicPr>
          <p:nvPr/>
        </p:nvPicPr>
        <p:blipFill>
          <a:blip r:embed="rId1"/>
          <a:stretch>
            <a:fillRect/>
          </a:stretch>
        </p:blipFill>
        <p:spPr>
          <a:xfrm>
            <a:off x="695325" y="1599248"/>
            <a:ext cx="496610" cy="496610"/>
          </a:xfrm>
          <a:prstGeom prst="rect">
            <a:avLst/>
          </a:prstGeom>
        </p:spPr>
      </p:pic>
      <p:sp>
        <p:nvSpPr>
          <p:cNvPr id="4" name="Text 1"/>
          <p:cNvSpPr/>
          <p:nvPr/>
        </p:nvSpPr>
        <p:spPr>
          <a:xfrm>
            <a:off x="1390531" y="1564481"/>
            <a:ext cx="2483406" cy="310396"/>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Gain de temps</a:t>
            </a:r>
            <a:endParaRPr lang="en-US" sz="1950" dirty="0"/>
          </a:p>
        </p:txBody>
      </p:sp>
      <p:sp>
        <p:nvSpPr>
          <p:cNvPr id="5" name="Text 2"/>
          <p:cNvSpPr/>
          <p:nvPr/>
        </p:nvSpPr>
        <p:spPr>
          <a:xfrm>
            <a:off x="1390531" y="1994059"/>
            <a:ext cx="12544544" cy="317897"/>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Moins de réponses manuelles</a:t>
            </a:r>
            <a:endParaRPr lang="en-US" sz="1550" dirty="0"/>
          </a:p>
        </p:txBody>
      </p:sp>
      <p:pic>
        <p:nvPicPr>
          <p:cNvPr id="6" name="Image 1" descr="preencoded.png">    </p:cNvPr>
          <p:cNvPicPr>
            <a:picLocks noChangeAspect="1"/>
          </p:cNvPicPr>
          <p:nvPr/>
        </p:nvPicPr>
        <p:blipFill>
          <a:blip r:embed="rId2"/>
          <a:stretch>
            <a:fillRect/>
          </a:stretch>
        </p:blipFill>
        <p:spPr>
          <a:xfrm>
            <a:off x="695325" y="2942749"/>
            <a:ext cx="496610" cy="496610"/>
          </a:xfrm>
          <a:prstGeom prst="rect">
            <a:avLst/>
          </a:prstGeom>
        </p:spPr>
      </p:pic>
      <p:sp>
        <p:nvSpPr>
          <p:cNvPr id="7" name="Text 3"/>
          <p:cNvSpPr/>
          <p:nvPr/>
        </p:nvSpPr>
        <p:spPr>
          <a:xfrm>
            <a:off x="1390531" y="2907983"/>
            <a:ext cx="2483406" cy="310396"/>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Accueil pro 24/7</a:t>
            </a:r>
            <a:endParaRPr lang="en-US" sz="1950" dirty="0"/>
          </a:p>
        </p:txBody>
      </p:sp>
      <p:sp>
        <p:nvSpPr>
          <p:cNvPr id="8" name="Text 4"/>
          <p:cNvSpPr/>
          <p:nvPr/>
        </p:nvSpPr>
        <p:spPr>
          <a:xfrm>
            <a:off x="1390531" y="3337560"/>
            <a:ext cx="12544544" cy="317897"/>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Info instantanée, même le week-end</a:t>
            </a:r>
            <a:endParaRPr lang="en-US" sz="1550" dirty="0"/>
          </a:p>
        </p:txBody>
      </p:sp>
      <p:pic>
        <p:nvPicPr>
          <p:cNvPr id="9" name="Image 2" descr="preencoded.png">    </p:cNvPr>
          <p:cNvPicPr>
            <a:picLocks noChangeAspect="1"/>
          </p:cNvPicPr>
          <p:nvPr/>
        </p:nvPicPr>
        <p:blipFill>
          <a:blip r:embed="rId3"/>
          <a:stretch>
            <a:fillRect/>
          </a:stretch>
        </p:blipFill>
        <p:spPr>
          <a:xfrm>
            <a:off x="695325" y="4286250"/>
            <a:ext cx="496610" cy="496610"/>
          </a:xfrm>
          <a:prstGeom prst="rect">
            <a:avLst/>
          </a:prstGeom>
        </p:spPr>
      </p:pic>
      <p:sp>
        <p:nvSpPr>
          <p:cNvPr id="10" name="Text 5"/>
          <p:cNvSpPr/>
          <p:nvPr/>
        </p:nvSpPr>
        <p:spPr>
          <a:xfrm>
            <a:off x="1390531" y="4251484"/>
            <a:ext cx="2483406" cy="310396"/>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Orientation facile</a:t>
            </a:r>
            <a:endParaRPr lang="en-US" sz="1950" dirty="0"/>
          </a:p>
        </p:txBody>
      </p:sp>
      <p:sp>
        <p:nvSpPr>
          <p:cNvPr id="11" name="Text 6"/>
          <p:cNvSpPr/>
          <p:nvPr/>
        </p:nvSpPr>
        <p:spPr>
          <a:xfrm>
            <a:off x="1390531" y="4681061"/>
            <a:ext cx="12544544" cy="317897"/>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Le chatbot guide vers les bons services</a:t>
            </a:r>
            <a:endParaRPr lang="en-US" sz="1550" dirty="0"/>
          </a:p>
        </p:txBody>
      </p:sp>
      <p:pic>
        <p:nvPicPr>
          <p:cNvPr id="12" name="Image 3" descr="preencoded.png">    </p:cNvPr>
          <p:cNvPicPr>
            <a:picLocks noChangeAspect="1"/>
          </p:cNvPicPr>
          <p:nvPr/>
        </p:nvPicPr>
        <p:blipFill>
          <a:blip r:embed="rId4"/>
          <a:stretch>
            <a:fillRect/>
          </a:stretch>
        </p:blipFill>
        <p:spPr>
          <a:xfrm>
            <a:off x="695325" y="5629751"/>
            <a:ext cx="496610" cy="496610"/>
          </a:xfrm>
          <a:prstGeom prst="rect">
            <a:avLst/>
          </a:prstGeom>
        </p:spPr>
      </p:pic>
      <p:sp>
        <p:nvSpPr>
          <p:cNvPr id="13" name="Text 7"/>
          <p:cNvSpPr/>
          <p:nvPr/>
        </p:nvSpPr>
        <p:spPr>
          <a:xfrm>
            <a:off x="1390531" y="5594985"/>
            <a:ext cx="2511504" cy="310396"/>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Collecte de contacts</a:t>
            </a:r>
            <a:endParaRPr lang="en-US" sz="1950" dirty="0"/>
          </a:p>
        </p:txBody>
      </p:sp>
      <p:sp>
        <p:nvSpPr>
          <p:cNvPr id="14" name="Text 8"/>
          <p:cNvSpPr/>
          <p:nvPr/>
        </p:nvSpPr>
        <p:spPr>
          <a:xfrm>
            <a:off x="1390531" y="6024563"/>
            <a:ext cx="12544544" cy="317897"/>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Formulaire rapide intégré</a:t>
            </a:r>
            <a:endParaRPr lang="en-US" sz="1550" dirty="0"/>
          </a:p>
        </p:txBody>
      </p:sp>
      <p:pic>
        <p:nvPicPr>
          <p:cNvPr id="15" name="Image 4" descr="preencoded.png">    </p:cNvPr>
          <p:cNvPicPr>
            <a:picLocks noChangeAspect="1"/>
          </p:cNvPicPr>
          <p:nvPr/>
        </p:nvPicPr>
        <p:blipFill>
          <a:blip r:embed="rId5"/>
          <a:stretch>
            <a:fillRect/>
          </a:stretch>
        </p:blipFill>
        <p:spPr>
          <a:xfrm>
            <a:off x="695325" y="6973253"/>
            <a:ext cx="496610" cy="496610"/>
          </a:xfrm>
          <a:prstGeom prst="rect">
            <a:avLst/>
          </a:prstGeom>
        </p:spPr>
      </p:pic>
      <p:sp>
        <p:nvSpPr>
          <p:cNvPr id="16" name="Text 9"/>
          <p:cNvSpPr/>
          <p:nvPr/>
        </p:nvSpPr>
        <p:spPr>
          <a:xfrm>
            <a:off x="1390531" y="6938486"/>
            <a:ext cx="2483406" cy="310396"/>
          </a:xfrm>
          <a:prstGeom prst="rect">
            <a:avLst/>
          </a:prstGeom>
          <a:noFill/>
          <a:ln/>
        </p:spPr>
        <p:txBody>
          <a:bodyPr wrap="none" lIns="0" tIns="0" rIns="0" bIns="0" rtlCol="0" anchor="t"/>
          <a:lstStyle/>
          <a:p>
            <a:pPr algn="l" indent="0" marL="0">
              <a:lnSpc>
                <a:spcPts val="2400"/>
              </a:lnSpc>
              <a:buNone/>
            </a:pPr>
            <a:r>
              <a:rPr lang="en-US" sz="1950" dirty="0">
                <a:solidFill>
                  <a:srgbClr val="DCD7E5"/>
                </a:solidFill>
                <a:latin typeface="Montserrat" pitchFamily="34" charset="0"/>
                <a:ea typeface="Montserrat" pitchFamily="34" charset="-122"/>
                <a:cs typeface="Montserrat" pitchFamily="34" charset="-120"/>
              </a:rPr>
              <a:t>Image moderne</a:t>
            </a:r>
            <a:endParaRPr lang="en-US" sz="1950" dirty="0"/>
          </a:p>
        </p:txBody>
      </p:sp>
      <p:sp>
        <p:nvSpPr>
          <p:cNvPr id="17" name="Text 10"/>
          <p:cNvSpPr/>
          <p:nvPr/>
        </p:nvSpPr>
        <p:spPr>
          <a:xfrm>
            <a:off x="1390531" y="7368064"/>
            <a:ext cx="12544544" cy="317897"/>
          </a:xfrm>
          <a:prstGeom prst="rect">
            <a:avLst/>
          </a:prstGeom>
          <a:noFill/>
          <a:ln/>
        </p:spPr>
        <p:txBody>
          <a:bodyPr wrap="none" lIns="0" tIns="0" rIns="0" bIns="0" rtlCol="0" anchor="t"/>
          <a:lstStyle/>
          <a:p>
            <a:pPr algn="l" indent="0" marL="0">
              <a:lnSpc>
                <a:spcPts val="2500"/>
              </a:lnSpc>
              <a:buNone/>
            </a:pPr>
            <a:r>
              <a:rPr lang="en-US" sz="1550" dirty="0">
                <a:solidFill>
                  <a:srgbClr val="DCD7E5"/>
                </a:solidFill>
                <a:latin typeface="Heebo Light" pitchFamily="34" charset="0"/>
                <a:ea typeface="Heebo Light" pitchFamily="34" charset="-122"/>
                <a:cs typeface="Heebo Light" pitchFamily="34" charset="-120"/>
              </a:rPr>
              <a:t>Preuve d'innovation même sans gros budget</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834628"/>
            <a:ext cx="9616559"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POINTS DE VIGILANCE ÉTHIQUES</a:t>
            </a:r>
            <a:endParaRPr lang="en-US" sz="4450" dirty="0"/>
          </a:p>
        </p:txBody>
      </p:sp>
      <p:pic>
        <p:nvPicPr>
          <p:cNvPr id="3" name="Image 0" descr="preencoded.png">    </p:cNvPr>
          <p:cNvPicPr>
            <a:picLocks noChangeAspect="1"/>
          </p:cNvPicPr>
          <p:nvPr/>
        </p:nvPicPr>
        <p:blipFill>
          <a:blip r:embed="rId1"/>
          <a:stretch>
            <a:fillRect/>
          </a:stretch>
        </p:blipFill>
        <p:spPr>
          <a:xfrm>
            <a:off x="3247430" y="1997035"/>
            <a:ext cx="1614011" cy="1306949"/>
          </a:xfrm>
          <a:prstGeom prst="rect">
            <a:avLst/>
          </a:prstGeom>
        </p:spPr>
      </p:pic>
      <p:pic>
        <p:nvPicPr>
          <p:cNvPr id="4" name="Image 1" descr="preencoded.png">    </p:cNvPr>
          <p:cNvPicPr>
            <a:picLocks noChangeAspect="1"/>
          </p:cNvPicPr>
          <p:nvPr/>
        </p:nvPicPr>
        <p:blipFill>
          <a:blip r:embed="rId2"/>
          <a:stretch>
            <a:fillRect/>
          </a:stretch>
        </p:blipFill>
        <p:spPr>
          <a:xfrm>
            <a:off x="3894892" y="2613065"/>
            <a:ext cx="318968" cy="398621"/>
          </a:xfrm>
          <a:prstGeom prst="rect">
            <a:avLst/>
          </a:prstGeom>
        </p:spPr>
      </p:pic>
      <p:sp>
        <p:nvSpPr>
          <p:cNvPr id="5" name="Text 1"/>
          <p:cNvSpPr/>
          <p:nvPr/>
        </p:nvSpPr>
        <p:spPr>
          <a:xfrm>
            <a:off x="5088255" y="2223849"/>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Transparence</a:t>
            </a:r>
            <a:endParaRPr lang="en-US" sz="2200" dirty="0"/>
          </a:p>
        </p:txBody>
      </p:sp>
      <p:sp>
        <p:nvSpPr>
          <p:cNvPr id="6" name="Text 2"/>
          <p:cNvSpPr/>
          <p:nvPr/>
        </p:nvSpPr>
        <p:spPr>
          <a:xfrm>
            <a:off x="5088255" y="2714268"/>
            <a:ext cx="3541514"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Toujours signaler que c'est un robot</a:t>
            </a:r>
            <a:endParaRPr lang="en-US" sz="1750" dirty="0"/>
          </a:p>
        </p:txBody>
      </p:sp>
      <p:sp>
        <p:nvSpPr>
          <p:cNvPr id="7" name="Shape 3"/>
          <p:cNvSpPr/>
          <p:nvPr/>
        </p:nvSpPr>
        <p:spPr>
          <a:xfrm>
            <a:off x="4918115" y="3317081"/>
            <a:ext cx="8861822" cy="15240"/>
          </a:xfrm>
          <a:prstGeom prst="roundRect">
            <a:avLst>
              <a:gd name="adj" fmla="val 625116"/>
            </a:avLst>
          </a:prstGeom>
          <a:solidFill>
            <a:srgbClr val="4A2C85"/>
          </a:solidFill>
          <a:ln/>
        </p:spPr>
      </p:sp>
      <p:pic>
        <p:nvPicPr>
          <p:cNvPr id="8" name="Image 2" descr="preencoded.png">    </p:cNvPr>
          <p:cNvPicPr>
            <a:picLocks noChangeAspect="1"/>
          </p:cNvPicPr>
          <p:nvPr/>
        </p:nvPicPr>
        <p:blipFill>
          <a:blip r:embed="rId3"/>
          <a:stretch>
            <a:fillRect/>
          </a:stretch>
        </p:blipFill>
        <p:spPr>
          <a:xfrm>
            <a:off x="2440424" y="3360658"/>
            <a:ext cx="3228022" cy="1306949"/>
          </a:xfrm>
          <a:prstGeom prst="rect">
            <a:avLst/>
          </a:prstGeom>
        </p:spPr>
      </p:pic>
      <p:pic>
        <p:nvPicPr>
          <p:cNvPr id="9" name="Image 3" descr="preencoded.png">    </p:cNvPr>
          <p:cNvPicPr>
            <a:picLocks noChangeAspect="1"/>
          </p:cNvPicPr>
          <p:nvPr/>
        </p:nvPicPr>
        <p:blipFill>
          <a:blip r:embed="rId4"/>
          <a:stretch>
            <a:fillRect/>
          </a:stretch>
        </p:blipFill>
        <p:spPr>
          <a:xfrm>
            <a:off x="3894892" y="3814762"/>
            <a:ext cx="318968" cy="398621"/>
          </a:xfrm>
          <a:prstGeom prst="rect">
            <a:avLst/>
          </a:prstGeom>
        </p:spPr>
      </p:pic>
      <p:sp>
        <p:nvSpPr>
          <p:cNvPr id="10" name="Text 4"/>
          <p:cNvSpPr/>
          <p:nvPr/>
        </p:nvSpPr>
        <p:spPr>
          <a:xfrm>
            <a:off x="5895261" y="3587472"/>
            <a:ext cx="4920258"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Respect des données personnelles</a:t>
            </a:r>
            <a:endParaRPr lang="en-US" sz="2200" dirty="0"/>
          </a:p>
        </p:txBody>
      </p:sp>
      <p:sp>
        <p:nvSpPr>
          <p:cNvPr id="11" name="Text 5"/>
          <p:cNvSpPr/>
          <p:nvPr/>
        </p:nvSpPr>
        <p:spPr>
          <a:xfrm>
            <a:off x="5895261" y="4077891"/>
            <a:ext cx="4920258"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Ne collectez que ce qui est nécessaire</a:t>
            </a:r>
            <a:endParaRPr lang="en-US" sz="1750" dirty="0"/>
          </a:p>
        </p:txBody>
      </p:sp>
      <p:sp>
        <p:nvSpPr>
          <p:cNvPr id="12" name="Shape 6"/>
          <p:cNvSpPr/>
          <p:nvPr/>
        </p:nvSpPr>
        <p:spPr>
          <a:xfrm>
            <a:off x="5725120" y="4680704"/>
            <a:ext cx="8054816" cy="15240"/>
          </a:xfrm>
          <a:prstGeom prst="roundRect">
            <a:avLst>
              <a:gd name="adj" fmla="val 625116"/>
            </a:avLst>
          </a:prstGeom>
          <a:solidFill>
            <a:srgbClr val="4A2C85"/>
          </a:solidFill>
          <a:ln/>
        </p:spPr>
      </p:sp>
      <p:pic>
        <p:nvPicPr>
          <p:cNvPr id="13" name="Image 4" descr="preencoded.png">    </p:cNvPr>
          <p:cNvPicPr>
            <a:picLocks noChangeAspect="1"/>
          </p:cNvPicPr>
          <p:nvPr/>
        </p:nvPicPr>
        <p:blipFill>
          <a:blip r:embed="rId5"/>
          <a:stretch>
            <a:fillRect/>
          </a:stretch>
        </p:blipFill>
        <p:spPr>
          <a:xfrm>
            <a:off x="1633418" y="4724281"/>
            <a:ext cx="4842034" cy="1306949"/>
          </a:xfrm>
          <a:prstGeom prst="rect">
            <a:avLst/>
          </a:prstGeom>
        </p:spPr>
      </p:pic>
      <p:pic>
        <p:nvPicPr>
          <p:cNvPr id="14" name="Image 5" descr="preencoded.png">    </p:cNvPr>
          <p:cNvPicPr>
            <a:picLocks noChangeAspect="1"/>
          </p:cNvPicPr>
          <p:nvPr/>
        </p:nvPicPr>
        <p:blipFill>
          <a:blip r:embed="rId6"/>
          <a:stretch>
            <a:fillRect/>
          </a:stretch>
        </p:blipFill>
        <p:spPr>
          <a:xfrm>
            <a:off x="3894892" y="5178385"/>
            <a:ext cx="318968" cy="398621"/>
          </a:xfrm>
          <a:prstGeom prst="rect">
            <a:avLst/>
          </a:prstGeom>
        </p:spPr>
      </p:pic>
      <p:sp>
        <p:nvSpPr>
          <p:cNvPr id="15" name="Text 7"/>
          <p:cNvSpPr/>
          <p:nvPr/>
        </p:nvSpPr>
        <p:spPr>
          <a:xfrm>
            <a:off x="6702266" y="4951095"/>
            <a:ext cx="3936087"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Relai humain indispensable</a:t>
            </a:r>
            <a:endParaRPr lang="en-US" sz="2200" dirty="0"/>
          </a:p>
        </p:txBody>
      </p:sp>
      <p:sp>
        <p:nvSpPr>
          <p:cNvPr id="16" name="Text 8"/>
          <p:cNvSpPr/>
          <p:nvPr/>
        </p:nvSpPr>
        <p:spPr>
          <a:xfrm>
            <a:off x="6702266" y="5441513"/>
            <a:ext cx="5837039"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Un robot ne peut pas gérer les cas complexes ou sensibles</a:t>
            </a:r>
            <a:endParaRPr lang="en-US" sz="1750" dirty="0"/>
          </a:p>
        </p:txBody>
      </p:sp>
      <p:sp>
        <p:nvSpPr>
          <p:cNvPr id="17" name="Shape 9"/>
          <p:cNvSpPr/>
          <p:nvPr/>
        </p:nvSpPr>
        <p:spPr>
          <a:xfrm>
            <a:off x="6532126" y="6044327"/>
            <a:ext cx="7247811" cy="15240"/>
          </a:xfrm>
          <a:prstGeom prst="roundRect">
            <a:avLst>
              <a:gd name="adj" fmla="val 625116"/>
            </a:avLst>
          </a:prstGeom>
          <a:solidFill>
            <a:srgbClr val="4A2C85"/>
          </a:solidFill>
          <a:ln/>
        </p:spPr>
      </p:sp>
      <p:pic>
        <p:nvPicPr>
          <p:cNvPr id="18" name="Image 6" descr="preencoded.png">    </p:cNvPr>
          <p:cNvPicPr>
            <a:picLocks noChangeAspect="1"/>
          </p:cNvPicPr>
          <p:nvPr/>
        </p:nvPicPr>
        <p:blipFill>
          <a:blip r:embed="rId7"/>
          <a:stretch>
            <a:fillRect/>
          </a:stretch>
        </p:blipFill>
        <p:spPr>
          <a:xfrm>
            <a:off x="826294" y="6087904"/>
            <a:ext cx="6456164" cy="1306949"/>
          </a:xfrm>
          <a:prstGeom prst="rect">
            <a:avLst/>
          </a:prstGeom>
        </p:spPr>
      </p:pic>
      <p:pic>
        <p:nvPicPr>
          <p:cNvPr id="19" name="Image 7" descr="preencoded.png">    </p:cNvPr>
          <p:cNvPicPr>
            <a:picLocks noChangeAspect="1"/>
          </p:cNvPicPr>
          <p:nvPr/>
        </p:nvPicPr>
        <p:blipFill>
          <a:blip r:embed="rId8"/>
          <a:stretch>
            <a:fillRect/>
          </a:stretch>
        </p:blipFill>
        <p:spPr>
          <a:xfrm>
            <a:off x="3894773" y="6542008"/>
            <a:ext cx="318968" cy="398621"/>
          </a:xfrm>
          <a:prstGeom prst="rect">
            <a:avLst/>
          </a:prstGeom>
        </p:spPr>
      </p:pic>
      <p:sp>
        <p:nvSpPr>
          <p:cNvPr id="20" name="Text 10"/>
          <p:cNvSpPr/>
          <p:nvPr/>
        </p:nvSpPr>
        <p:spPr>
          <a:xfrm>
            <a:off x="7509272" y="6314718"/>
            <a:ext cx="2835235" cy="354330"/>
          </a:xfrm>
          <a:prstGeom prst="rect">
            <a:avLst/>
          </a:prstGeom>
          <a:noFill/>
          <a:ln/>
        </p:spPr>
        <p:txBody>
          <a:bodyPr wrap="none" lIns="0" tIns="0" rIns="0" bIns="0" rtlCol="0" anchor="t"/>
          <a:lstStyle/>
          <a:p>
            <a:pPr algn="l"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Ton adapté</a:t>
            </a:r>
            <a:endParaRPr lang="en-US" sz="2200" dirty="0"/>
          </a:p>
        </p:txBody>
      </p:sp>
      <p:sp>
        <p:nvSpPr>
          <p:cNvPr id="21" name="Text 11"/>
          <p:cNvSpPr/>
          <p:nvPr/>
        </p:nvSpPr>
        <p:spPr>
          <a:xfrm>
            <a:off x="7509272" y="6805136"/>
            <a:ext cx="3672840" cy="362903"/>
          </a:xfrm>
          <a:prstGeom prst="rect">
            <a:avLst/>
          </a:prstGeom>
          <a:noFill/>
          <a:ln/>
        </p:spPr>
        <p:txBody>
          <a:bodyPr wrap="none" lIns="0" tIns="0" rIns="0" bIns="0" rtlCol="0" anchor="t"/>
          <a:lstStyle/>
          <a:p>
            <a:pPr algn="l"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Convivial, associatif, pas commercial</a:t>
            </a:r>
            <a:endParaRPr lang="en-US" sz="1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832009"/>
            <a:ext cx="8867537" cy="708779"/>
          </a:xfrm>
          <a:prstGeom prst="rect">
            <a:avLst/>
          </a:prstGeom>
          <a:noFill/>
          <a:ln/>
        </p:spPr>
        <p:txBody>
          <a:bodyPr wrap="none" lIns="0" tIns="0" rIns="0" bIns="0" rtlCol="0" anchor="t"/>
          <a:lstStyle/>
          <a:p>
            <a:pPr algn="l" indent="0" marL="0">
              <a:lnSpc>
                <a:spcPts val="5550"/>
              </a:lnSpc>
              <a:buNone/>
            </a:pPr>
            <a:r>
              <a:rPr lang="en-US" sz="4450" dirty="0">
                <a:solidFill>
                  <a:srgbClr val="F2F0F4"/>
                </a:solidFill>
                <a:latin typeface="Montserrat" pitchFamily="34" charset="0"/>
                <a:ea typeface="Montserrat" pitchFamily="34" charset="-122"/>
                <a:cs typeface="Montserrat" pitchFamily="34" charset="-120"/>
              </a:rPr>
              <a:t>PREMIER EXERCICE PRATIQUE</a:t>
            </a:r>
            <a:endParaRPr lang="en-US" sz="4450" dirty="0"/>
          </a:p>
        </p:txBody>
      </p:sp>
      <p:sp>
        <p:nvSpPr>
          <p:cNvPr id="3" name="Text 1"/>
          <p:cNvSpPr/>
          <p:nvPr/>
        </p:nvSpPr>
        <p:spPr>
          <a:xfrm>
            <a:off x="793790" y="2107763"/>
            <a:ext cx="4120753"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1</a:t>
            </a:r>
            <a:endParaRPr lang="en-US" sz="5850" dirty="0"/>
          </a:p>
        </p:txBody>
      </p:sp>
      <p:sp>
        <p:nvSpPr>
          <p:cNvPr id="4" name="Text 2"/>
          <p:cNvSpPr/>
          <p:nvPr/>
        </p:nvSpPr>
        <p:spPr>
          <a:xfrm>
            <a:off x="1328023" y="3139559"/>
            <a:ext cx="3052286"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Questions fréquentes</a:t>
            </a:r>
            <a:endParaRPr lang="en-US" sz="2200" dirty="0"/>
          </a:p>
        </p:txBody>
      </p:sp>
      <p:sp>
        <p:nvSpPr>
          <p:cNvPr id="5" name="Text 3"/>
          <p:cNvSpPr/>
          <p:nvPr/>
        </p:nvSpPr>
        <p:spPr>
          <a:xfrm>
            <a:off x="793790" y="3629978"/>
            <a:ext cx="4120753" cy="725805"/>
          </a:xfrm>
          <a:prstGeom prst="rect">
            <a:avLst/>
          </a:prstGeom>
          <a:noFill/>
          <a:ln/>
        </p:spPr>
        <p:txBody>
          <a:bodyPr wrap="squar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Listez vos 10 questions les plus fréquentes</a:t>
            </a:r>
            <a:endParaRPr lang="en-US" sz="1750" dirty="0"/>
          </a:p>
        </p:txBody>
      </p:sp>
      <p:sp>
        <p:nvSpPr>
          <p:cNvPr id="6" name="Text 4"/>
          <p:cNvSpPr/>
          <p:nvPr/>
        </p:nvSpPr>
        <p:spPr>
          <a:xfrm>
            <a:off x="5254704" y="2107763"/>
            <a:ext cx="4120872"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2</a:t>
            </a:r>
            <a:endParaRPr lang="en-US" sz="5850" dirty="0"/>
          </a:p>
        </p:txBody>
      </p:sp>
      <p:sp>
        <p:nvSpPr>
          <p:cNvPr id="7" name="Text 5"/>
          <p:cNvSpPr/>
          <p:nvPr/>
        </p:nvSpPr>
        <p:spPr>
          <a:xfrm>
            <a:off x="5897523" y="3139559"/>
            <a:ext cx="2835235"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Choix d'outil</a:t>
            </a:r>
            <a:endParaRPr lang="en-US" sz="2200" dirty="0"/>
          </a:p>
        </p:txBody>
      </p:sp>
      <p:sp>
        <p:nvSpPr>
          <p:cNvPr id="8" name="Text 6"/>
          <p:cNvSpPr/>
          <p:nvPr/>
        </p:nvSpPr>
        <p:spPr>
          <a:xfrm>
            <a:off x="5254704" y="3629978"/>
            <a:ext cx="4120872" cy="725805"/>
          </a:xfrm>
          <a:prstGeom prst="rect">
            <a:avLst/>
          </a:prstGeom>
          <a:noFill/>
          <a:ln/>
        </p:spPr>
        <p:txBody>
          <a:bodyPr wrap="squar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Choisissez un outil adapté (ManyChat, Tidio, etc.)</a:t>
            </a:r>
            <a:endParaRPr lang="en-US" sz="1750" dirty="0"/>
          </a:p>
        </p:txBody>
      </p:sp>
      <p:sp>
        <p:nvSpPr>
          <p:cNvPr id="9" name="Text 7"/>
          <p:cNvSpPr/>
          <p:nvPr/>
        </p:nvSpPr>
        <p:spPr>
          <a:xfrm>
            <a:off x="9715738" y="2107763"/>
            <a:ext cx="4120753"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3</a:t>
            </a:r>
            <a:endParaRPr lang="en-US" sz="5850" dirty="0"/>
          </a:p>
        </p:txBody>
      </p:sp>
      <p:sp>
        <p:nvSpPr>
          <p:cNvPr id="10" name="Text 8"/>
          <p:cNvSpPr/>
          <p:nvPr/>
        </p:nvSpPr>
        <p:spPr>
          <a:xfrm>
            <a:off x="10358438" y="3139559"/>
            <a:ext cx="2835235"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Premier scénario</a:t>
            </a:r>
            <a:endParaRPr lang="en-US" sz="2200" dirty="0"/>
          </a:p>
        </p:txBody>
      </p:sp>
      <p:sp>
        <p:nvSpPr>
          <p:cNvPr id="11" name="Text 9"/>
          <p:cNvSpPr/>
          <p:nvPr/>
        </p:nvSpPr>
        <p:spPr>
          <a:xfrm>
            <a:off x="9715738" y="3629978"/>
            <a:ext cx="4120753" cy="725805"/>
          </a:xfrm>
          <a:prstGeom prst="rect">
            <a:avLst/>
          </a:prstGeom>
          <a:noFill/>
          <a:ln/>
        </p:spPr>
        <p:txBody>
          <a:bodyPr wrap="squar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Créez un premier scénario simple avec message d'accueil, menu, et réponses</a:t>
            </a:r>
            <a:endParaRPr lang="en-US" sz="1750" dirty="0"/>
          </a:p>
        </p:txBody>
      </p:sp>
      <p:sp>
        <p:nvSpPr>
          <p:cNvPr id="12" name="Text 10"/>
          <p:cNvSpPr/>
          <p:nvPr/>
        </p:nvSpPr>
        <p:spPr>
          <a:xfrm>
            <a:off x="3024188" y="5149572"/>
            <a:ext cx="4120872"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4</a:t>
            </a:r>
            <a:endParaRPr lang="en-US" sz="5850" dirty="0"/>
          </a:p>
        </p:txBody>
      </p:sp>
      <p:sp>
        <p:nvSpPr>
          <p:cNvPr id="13" name="Text 11"/>
          <p:cNvSpPr/>
          <p:nvPr/>
        </p:nvSpPr>
        <p:spPr>
          <a:xfrm>
            <a:off x="3667006" y="6181368"/>
            <a:ext cx="2835235"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Test interne</a:t>
            </a:r>
            <a:endParaRPr lang="en-US" sz="2200" dirty="0"/>
          </a:p>
        </p:txBody>
      </p:sp>
      <p:sp>
        <p:nvSpPr>
          <p:cNvPr id="14" name="Text 12"/>
          <p:cNvSpPr/>
          <p:nvPr/>
        </p:nvSpPr>
        <p:spPr>
          <a:xfrm>
            <a:off x="3024188" y="6671786"/>
            <a:ext cx="4120872" cy="725805"/>
          </a:xfrm>
          <a:prstGeom prst="rect">
            <a:avLst/>
          </a:prstGeom>
          <a:noFill/>
          <a:ln/>
        </p:spPr>
        <p:txBody>
          <a:bodyPr wrap="squar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Testez le chatbot en interne avec vos bénévoles</a:t>
            </a:r>
            <a:endParaRPr lang="en-US" sz="1750" dirty="0"/>
          </a:p>
        </p:txBody>
      </p:sp>
      <p:sp>
        <p:nvSpPr>
          <p:cNvPr id="15" name="Text 13"/>
          <p:cNvSpPr/>
          <p:nvPr/>
        </p:nvSpPr>
        <p:spPr>
          <a:xfrm>
            <a:off x="7485221" y="5149572"/>
            <a:ext cx="4120872" cy="748427"/>
          </a:xfrm>
          <a:prstGeom prst="rect">
            <a:avLst/>
          </a:prstGeom>
          <a:noFill/>
          <a:ln/>
        </p:spPr>
        <p:txBody>
          <a:bodyPr wrap="none" lIns="0" tIns="0" rIns="0" bIns="0" rtlCol="0" anchor="t"/>
          <a:lstStyle/>
          <a:p>
            <a:pPr algn="ctr" indent="0" marL="0">
              <a:lnSpc>
                <a:spcPts val="5850"/>
              </a:lnSpc>
              <a:buNone/>
            </a:pPr>
            <a:r>
              <a:rPr lang="en-US" sz="5850" dirty="0">
                <a:solidFill>
                  <a:srgbClr val="DCD7E5"/>
                </a:solidFill>
                <a:latin typeface="Montserrat" pitchFamily="34" charset="0"/>
                <a:ea typeface="Montserrat" pitchFamily="34" charset="-122"/>
                <a:cs typeface="Montserrat" pitchFamily="34" charset="-120"/>
              </a:rPr>
              <a:t>5</a:t>
            </a:r>
            <a:endParaRPr lang="en-US" sz="5850" dirty="0"/>
          </a:p>
        </p:txBody>
      </p:sp>
      <p:sp>
        <p:nvSpPr>
          <p:cNvPr id="16" name="Text 14"/>
          <p:cNvSpPr/>
          <p:nvPr/>
        </p:nvSpPr>
        <p:spPr>
          <a:xfrm>
            <a:off x="8128040" y="6181368"/>
            <a:ext cx="2835235" cy="354330"/>
          </a:xfrm>
          <a:prstGeom prst="rect">
            <a:avLst/>
          </a:prstGeom>
          <a:noFill/>
          <a:ln/>
        </p:spPr>
        <p:txBody>
          <a:bodyPr wrap="none" lIns="0" tIns="0" rIns="0" bIns="0" rtlCol="0" anchor="t"/>
          <a:lstStyle/>
          <a:p>
            <a:pPr algn="ctr" indent="0" marL="0">
              <a:lnSpc>
                <a:spcPts val="2750"/>
              </a:lnSpc>
              <a:buNone/>
            </a:pPr>
            <a:r>
              <a:rPr lang="en-US" sz="2200" dirty="0">
                <a:solidFill>
                  <a:srgbClr val="DCD7E5"/>
                </a:solidFill>
                <a:latin typeface="Montserrat" pitchFamily="34" charset="0"/>
                <a:ea typeface="Montserrat" pitchFamily="34" charset="-122"/>
                <a:cs typeface="Montserrat" pitchFamily="34" charset="-120"/>
              </a:rPr>
              <a:t>Mise en ligne</a:t>
            </a:r>
            <a:endParaRPr lang="en-US" sz="2200" dirty="0"/>
          </a:p>
        </p:txBody>
      </p:sp>
      <p:sp>
        <p:nvSpPr>
          <p:cNvPr id="17" name="Text 15"/>
          <p:cNvSpPr/>
          <p:nvPr/>
        </p:nvSpPr>
        <p:spPr>
          <a:xfrm>
            <a:off x="7485221" y="6671786"/>
            <a:ext cx="4120872" cy="725805"/>
          </a:xfrm>
          <a:prstGeom prst="rect">
            <a:avLst/>
          </a:prstGeom>
          <a:noFill/>
          <a:ln/>
        </p:spPr>
        <p:txBody>
          <a:bodyPr wrap="square" lIns="0" tIns="0" rIns="0" bIns="0" rtlCol="0" anchor="t"/>
          <a:lstStyle/>
          <a:p>
            <a:pPr algn="ctr" indent="0" marL="0">
              <a:lnSpc>
                <a:spcPts val="2850"/>
              </a:lnSpc>
              <a:buNone/>
            </a:pPr>
            <a:r>
              <a:rPr lang="en-US" sz="1750" dirty="0">
                <a:solidFill>
                  <a:srgbClr val="DCD7E5"/>
                </a:solidFill>
                <a:latin typeface="Heebo Light" pitchFamily="34" charset="0"/>
                <a:ea typeface="Heebo Light" pitchFamily="34" charset="-122"/>
                <a:cs typeface="Heebo Light" pitchFamily="34" charset="-120"/>
              </a:rPr>
              <a:t>Mettez-le en ligne sur Messenger, WhatsApp ou votre site</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2025-04-26T17:20:45Z</dcterms:created>
  <dcterms:modified xsi:type="dcterms:W3CDTF">2025-04-26T17:20:45Z</dcterms:modified>
</cp:coreProperties>
</file>