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4630400" cy="8229600"/>
  <p:notesSz cx="8229600" cy="14630400"/>
  <p:embeddedFontLs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Heebo Light"/>
      <p:regular r:id="rId24"/>
    </p:embeddedFont>
    <p:embeddedFont>
      <p:font typeface="Heebo Light"/>
      <p:regular r:id="rId2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7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8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3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4.xml"/><Relationship Id="rId10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Optimiser les textes pour correspondre aux attentes des financeurs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3315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482096"/>
            <a:ext cx="3664863" cy="2765227"/>
          </a:xfrm>
          <a:prstGeom prst="roundRect">
            <a:avLst>
              <a:gd name="adj" fmla="val 344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2716530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vos demandes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561278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vos demandes de subventions pour répondre précisément aux attentes des financeurs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482096"/>
            <a:ext cx="3664863" cy="2765227"/>
          </a:xfrm>
          <a:prstGeom prst="roundRect">
            <a:avLst>
              <a:gd name="adj" fmla="val 344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27165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Clarté et structure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3206948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Rendre vos textes plus clairs, structurés et convaincants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474137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5708571"/>
            <a:ext cx="325314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Maximiser vos chances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6198989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Maximiser vos chances d'obtenir un financement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8545" y="749498"/>
            <a:ext cx="7666911" cy="1318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optimiser ses textes pour les financeurs ?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738545" y="2621994"/>
            <a:ext cx="474702" cy="474702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02" y="2661464"/>
            <a:ext cx="316468" cy="39564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24226" y="2621994"/>
            <a:ext cx="2637830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démarquer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1424226" y="3078361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 démarquer parmi des dizaines de dossiers reçus.</a:t>
            </a:r>
            <a:endParaRPr lang="en-US" sz="1650" dirty="0"/>
          </a:p>
        </p:txBody>
      </p:sp>
      <p:sp>
        <p:nvSpPr>
          <p:cNvPr id="8" name="Shape 4"/>
          <p:cNvSpPr/>
          <p:nvPr/>
        </p:nvSpPr>
        <p:spPr>
          <a:xfrm>
            <a:off x="738545" y="3864173"/>
            <a:ext cx="474702" cy="474702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02" y="3903643"/>
            <a:ext cx="316468" cy="3956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24226" y="3864173"/>
            <a:ext cx="2637830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Faciliter la lecture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1424226" y="4320540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Faciliter la lecture pour un comité souvent pressé.</a:t>
            </a:r>
            <a:endParaRPr lang="en-US" sz="1650" dirty="0"/>
          </a:p>
        </p:txBody>
      </p:sp>
      <p:sp>
        <p:nvSpPr>
          <p:cNvPr id="12" name="Shape 7"/>
          <p:cNvSpPr/>
          <p:nvPr/>
        </p:nvSpPr>
        <p:spPr>
          <a:xfrm>
            <a:off x="738545" y="5106353"/>
            <a:ext cx="474702" cy="474702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602" y="5145822"/>
            <a:ext cx="316468" cy="3956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24226" y="5106353"/>
            <a:ext cx="2969300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Renforcer la crédibilité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1424226" y="5562719"/>
            <a:ext cx="6981230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Renforcer la crédibilité et montrer que votre association est sérieuse et bien organisée.</a:t>
            </a:r>
            <a:endParaRPr lang="en-US" sz="1650" dirty="0"/>
          </a:p>
        </p:txBody>
      </p:sp>
      <p:sp>
        <p:nvSpPr>
          <p:cNvPr id="16" name="Shape 10"/>
          <p:cNvSpPr/>
          <p:nvPr/>
        </p:nvSpPr>
        <p:spPr>
          <a:xfrm>
            <a:off x="738545" y="6686074"/>
            <a:ext cx="474702" cy="474702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602" y="6725543"/>
            <a:ext cx="316468" cy="39564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424226" y="6686074"/>
            <a:ext cx="2637830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Aligner votre projet</a:t>
            </a:r>
            <a:endParaRPr lang="en-US" sz="2050" dirty="0"/>
          </a:p>
        </p:txBody>
      </p:sp>
      <p:sp>
        <p:nvSpPr>
          <p:cNvPr id="19" name="Text 12"/>
          <p:cNvSpPr/>
          <p:nvPr/>
        </p:nvSpPr>
        <p:spPr>
          <a:xfrm>
            <a:off x="1424226" y="7142440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Aligner votre projet sur les critères spécifiques du financeur.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23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0801" y="542806"/>
            <a:ext cx="7762399" cy="1850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les financeurs attendent (et ce qu'ils n'attendent pas)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90801" y="2689384"/>
            <a:ext cx="7762399" cy="5000149"/>
          </a:xfrm>
          <a:prstGeom prst="roundRect">
            <a:avLst>
              <a:gd name="adj" fmla="val 1658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98421" y="2697004"/>
            <a:ext cx="7747159" cy="56769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95707" y="2822972"/>
            <a:ext cx="3475196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financeurs attendent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4773097" y="2822972"/>
            <a:ext cx="3475196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financeurs n'attendent pas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98421" y="3264694"/>
            <a:ext cx="7747159" cy="883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895707" y="3390662"/>
            <a:ext cx="3475196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projet clair, structuré et réaliste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4773097" y="3390662"/>
            <a:ext cx="3475196" cy="631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descriptions floues ou des promesses irréalistes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98421" y="4148138"/>
            <a:ext cx="7747159" cy="8834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895707" y="4274106"/>
            <a:ext cx="3475196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résultats concrets et mesurables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4773097" y="4274106"/>
            <a:ext cx="3475196" cy="631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Du jargon technique ou des phrases longues et confuses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98421" y="5031581"/>
            <a:ext cx="7747159" cy="883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895707" y="5157549"/>
            <a:ext cx="3475196" cy="631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alignement avec leurs priorités (public cible, thématique)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4773097" y="5157549"/>
            <a:ext cx="3475196" cy="631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projet générique non adapté à leur champ d'action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698421" y="5915025"/>
            <a:ext cx="7747159" cy="8834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95707" y="6040993"/>
            <a:ext cx="3475196" cy="631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bonne gestion du budget et des ressources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4773097" y="6040993"/>
            <a:ext cx="3475196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budget approximatif ou mal justifié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698421" y="6798469"/>
            <a:ext cx="7747159" cy="883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895707" y="6924437"/>
            <a:ext cx="3475196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méthode d'évaluation précise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4773097" y="6924437"/>
            <a:ext cx="3475196" cy="631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absence de suivi ou d'indicateurs d'impact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661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4502" y="3375065"/>
            <a:ext cx="8994458" cy="691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Étapes pour optimiser vos textes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74502" y="4398407"/>
            <a:ext cx="13081397" cy="221218"/>
          </a:xfrm>
          <a:prstGeom prst="roundRect">
            <a:avLst>
              <a:gd name="adj" fmla="val 4201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74502" y="4951452"/>
            <a:ext cx="7553801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 l'appel à projet ou les critères de financement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774502" y="5429845"/>
            <a:ext cx="13081397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Avant d'écrire, prenez le temps de :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74502" y="5916692"/>
            <a:ext cx="13081397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Lire attentivement les attentes exprimées dans l'appel à projet.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74502" y="6348174"/>
            <a:ext cx="13081397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Noter les priorités stratégiques du financeur (ex. : insertion professionnelle, écologie, éducation).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74502" y="6779657"/>
            <a:ext cx="13081397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les publics ciblés et les territoires prioritaires.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74502" y="7266503"/>
            <a:ext cx="13081397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: chaque financeur a ses mots-clés ; réutilisez-les intelligemment dans votre dossier.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0303" y="409218"/>
            <a:ext cx="6869311" cy="464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50"/>
              </a:lnSpc>
              <a:buNone/>
            </a:pPr>
            <a:r>
              <a:rPr lang="en-US" sz="2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Adopter une structure claire et lisible</a:t>
            </a:r>
            <a:endParaRPr lang="en-US" sz="2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03" y="1171099"/>
            <a:ext cx="743426" cy="89201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86733" y="1319689"/>
            <a:ext cx="1858566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Résumé exécutif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1486733" y="1641158"/>
            <a:ext cx="12623363" cy="237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5 à 10 lignes maximum</a:t>
            </a:r>
            <a:endParaRPr lang="en-US" sz="11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03" y="2063115"/>
            <a:ext cx="743426" cy="89201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86733" y="2211705"/>
            <a:ext cx="2205157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Contexte et justification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1486733" y="2533174"/>
            <a:ext cx="12623363" cy="237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Présentation du contexte et justification du projet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03" y="2955131"/>
            <a:ext cx="743426" cy="89201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86733" y="3103721"/>
            <a:ext cx="1909286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et résultats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1486733" y="3425190"/>
            <a:ext cx="12623363" cy="237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Objectifs spécifiques et résultats attendus</a:t>
            </a:r>
            <a:endParaRPr lang="en-US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03" y="3847148"/>
            <a:ext cx="743426" cy="89201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486733" y="3995738"/>
            <a:ext cx="1977628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Description du projet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1486733" y="4317206"/>
            <a:ext cx="12623363" cy="237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Étapes, méthodes, acteurs impliqués</a:t>
            </a:r>
            <a:endParaRPr lang="en-US" sz="11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303" y="4739164"/>
            <a:ext cx="743426" cy="89201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486733" y="4887754"/>
            <a:ext cx="1858566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Budget détaillé</a:t>
            </a:r>
            <a:endParaRPr lang="en-US" sz="1450" dirty="0"/>
          </a:p>
        </p:txBody>
      </p:sp>
      <p:sp>
        <p:nvSpPr>
          <p:cNvPr id="17" name="Text 10"/>
          <p:cNvSpPr/>
          <p:nvPr/>
        </p:nvSpPr>
        <p:spPr>
          <a:xfrm>
            <a:off x="1486733" y="5209223"/>
            <a:ext cx="12623363" cy="237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Présentation claire des coûts</a:t>
            </a:r>
            <a:endParaRPr lang="en-US" sz="11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303" y="5631180"/>
            <a:ext cx="743426" cy="892016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486733" y="5779770"/>
            <a:ext cx="1858566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 d'évaluation</a:t>
            </a:r>
            <a:endParaRPr lang="en-US" sz="1450" dirty="0"/>
          </a:p>
        </p:txBody>
      </p:sp>
      <p:sp>
        <p:nvSpPr>
          <p:cNvPr id="20" name="Text 12"/>
          <p:cNvSpPr/>
          <p:nvPr/>
        </p:nvSpPr>
        <p:spPr>
          <a:xfrm>
            <a:off x="1486733" y="6101239"/>
            <a:ext cx="12623363" cy="237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Méthodes de suivi et d'évaluation</a:t>
            </a:r>
            <a:endParaRPr lang="en-US" sz="11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03" y="6523196"/>
            <a:ext cx="743426" cy="892016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486733" y="6671786"/>
            <a:ext cx="2224207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Soutiens et partenariats</a:t>
            </a:r>
            <a:endParaRPr lang="en-US" sz="1450" dirty="0"/>
          </a:p>
        </p:txBody>
      </p:sp>
      <p:sp>
        <p:nvSpPr>
          <p:cNvPr id="23" name="Text 14"/>
          <p:cNvSpPr/>
          <p:nvPr/>
        </p:nvSpPr>
        <p:spPr>
          <a:xfrm>
            <a:off x="1486733" y="6993255"/>
            <a:ext cx="12623363" cy="237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Présentation des partenaires éventuels</a:t>
            </a:r>
            <a:endParaRPr lang="en-US" sz="1150" dirty="0"/>
          </a:p>
        </p:txBody>
      </p:sp>
      <p:sp>
        <p:nvSpPr>
          <p:cNvPr id="24" name="Text 15"/>
          <p:cNvSpPr/>
          <p:nvPr/>
        </p:nvSpPr>
        <p:spPr>
          <a:xfrm>
            <a:off x="520303" y="7582376"/>
            <a:ext cx="13589794" cy="237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Important : utilisez des titres et des sous-titres clairs, des paragraphes courts, et des listes à puces si nécessaire.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5326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Travailler la clarté et l'impact de votre message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313861" y="3534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Phrases courtes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25384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Sujet + verbe + complément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258" y="3224451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88938" y="3524131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791" y="3648075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1304" y="3534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Vocabulaire simple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481304" y="4025384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Bannissez le jargon inutile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3224451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274368" y="3524131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0220" y="3648075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81304" y="55309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Données chiffrées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481304" y="6021348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appuyer vos arguments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3224451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274368" y="6009561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0220" y="6133505"/>
            <a:ext cx="255151" cy="31896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097161" y="5349478"/>
            <a:ext cx="40519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Logique cause/conséquence</a:t>
            </a:r>
            <a:endParaRPr lang="en-US" sz="2200" dirty="0"/>
          </a:p>
        </p:txBody>
      </p:sp>
      <p:sp>
        <p:nvSpPr>
          <p:cNvPr id="19" name="Text 11"/>
          <p:cNvSpPr/>
          <p:nvPr/>
        </p:nvSpPr>
        <p:spPr>
          <a:xfrm>
            <a:off x="793790" y="5839897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Montrez comment votre projet répond à un besoin réel et produira un impact concret</a:t>
            </a:r>
            <a:endParaRPr lang="en-US" sz="175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258" y="3224451"/>
            <a:ext cx="3651885" cy="3651885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5788938" y="6009561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4791" y="6133505"/>
            <a:ext cx="255151" cy="3189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53922"/>
            <a:ext cx="1217699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Personnaliser votre texte selon le financeur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29677"/>
            <a:ext cx="624470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Adaptez le vocabulaire et les exemples utilisés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65151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financeur a ses propres priorités et centres d'intérêt. Il est essentiel d'adapter votre langage pour résonner avec leurs objectifs spécifiques.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129677"/>
            <a:ext cx="32607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d'adaptation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3710821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 le financeur privilégie l'insertion professionnelle : mettez en avant la création d'emplois, la montée en compétences.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451592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 le financeur soutient l'éducation : insistez sur l'impact auprès des jeunes, sur la réussite scolaire.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544580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financeur veut se sentir concerné et valorisé par votre projet.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15062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2099" y="2757249"/>
            <a:ext cx="9043273" cy="53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ChatGPT pour optimiser vos textes</a:t>
            </a:r>
            <a:endParaRPr lang="en-US" sz="3350" dirty="0"/>
          </a:p>
        </p:txBody>
      </p:sp>
      <p:sp>
        <p:nvSpPr>
          <p:cNvPr id="4" name="Shape 1"/>
          <p:cNvSpPr/>
          <p:nvPr/>
        </p:nvSpPr>
        <p:spPr>
          <a:xfrm>
            <a:off x="602099" y="3552944"/>
            <a:ext cx="13426202" cy="3601164"/>
          </a:xfrm>
          <a:prstGeom prst="roundRect">
            <a:avLst>
              <a:gd name="adj" fmla="val 2007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9719" y="3560564"/>
            <a:ext cx="13410962" cy="49696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781764" y="3671411"/>
            <a:ext cx="6357580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491055" y="3671411"/>
            <a:ext cx="6357580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conseillé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09719" y="4057531"/>
            <a:ext cx="13410962" cy="77223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781764" y="4168378"/>
            <a:ext cx="6357580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Résumer un projet en 5 lignes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491055" y="4168378"/>
            <a:ext cx="6357580" cy="550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"Résume ce projet de soutien scolaire pour enfants défavorisés en 5 lignes impactantes."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09719" y="4829770"/>
            <a:ext cx="13410962" cy="77223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781764" y="4940618"/>
            <a:ext cx="6357580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Reformuler un texte complexe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491055" y="4940618"/>
            <a:ext cx="6357580" cy="550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"Rends ce texte plus clair et plus adapté à un dossier de subvention : [texte à copier-coller]."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609719" y="5602010"/>
            <a:ext cx="13410962" cy="77223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781764" y="5712857"/>
            <a:ext cx="6357580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un projet à un financeur spécifique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7491055" y="5712857"/>
            <a:ext cx="6357580" cy="550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"Rédige une version de ce projet en mettant l'accent sur l'insertion professionnelle pour répondre aux critères d'un financement emploi jeunes."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09719" y="6374249"/>
            <a:ext cx="13410962" cy="77223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781764" y="6485096"/>
            <a:ext cx="6357580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des éléments faibles du texte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7491055" y="6485096"/>
            <a:ext cx="6357580" cy="550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"Relis ce projet et indique ce qui pourrait être amélioré pour convaincre un financeur exigeant."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02099" y="7347585"/>
            <a:ext cx="13426202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: utilisez ChatGPT pour générer plusieurs versions et choisir celle qui est la plus impactante !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82603"/>
            <a:ext cx="1280743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séduire les financeurs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4771192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4731544"/>
            <a:ext cx="22117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Commencez par l'essentiel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5576292"/>
            <a:ext cx="22117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perdez pas le lecteur avec des détours inutiles.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446" y="4771192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933236" y="4731544"/>
            <a:ext cx="2211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Appuyez-vous sur des preuves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933236" y="5930622"/>
            <a:ext cx="221182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Citations de bénéficiaires, résultats antérieurs, témoignages.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221" y="4771192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79011" y="4731544"/>
            <a:ext cx="2211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Montrez votre capacité à évaluer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8279011" y="5930622"/>
            <a:ext cx="221182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financeurs aiment les porteurs de projet capables de s'améliorer.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0997" y="4771192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624786" y="4731544"/>
            <a:ext cx="221182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Respectez les consignes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1624786" y="5576292"/>
            <a:ext cx="221182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Longueur maximale, nombre de pages, police demandée.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447" y="566738"/>
            <a:ext cx="9224963" cy="643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d'optimisation avant/après</a:t>
            </a:r>
            <a:endParaRPr lang="en-US" sz="4050" dirty="0"/>
          </a:p>
        </p:txBody>
      </p:sp>
      <p:sp>
        <p:nvSpPr>
          <p:cNvPr id="3" name="Shape 1"/>
          <p:cNvSpPr/>
          <p:nvPr/>
        </p:nvSpPr>
        <p:spPr>
          <a:xfrm>
            <a:off x="720447" y="1621750"/>
            <a:ext cx="1648658" cy="1186101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00056" y="2033826"/>
            <a:ext cx="289441" cy="361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2574965" y="1827609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Avant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574965" y="2272665"/>
            <a:ext cx="7721084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"Notre projet est très intéressant pour de nombreuses personnes sur tout le territoire."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471976" y="2798326"/>
            <a:ext cx="11335107" cy="11430"/>
          </a:xfrm>
          <a:prstGeom prst="roundRect">
            <a:avLst>
              <a:gd name="adj" fmla="val 756443"/>
            </a:avLst>
          </a:prstGeom>
          <a:solidFill>
            <a:srgbClr val="4A2C85"/>
          </a:solidFill>
          <a:ln/>
        </p:spPr>
      </p:sp>
      <p:sp>
        <p:nvSpPr>
          <p:cNvPr id="8" name="Shape 6"/>
          <p:cNvSpPr/>
          <p:nvPr/>
        </p:nvSpPr>
        <p:spPr>
          <a:xfrm>
            <a:off x="720447" y="2910721"/>
            <a:ext cx="3297317" cy="1515428"/>
          </a:xfrm>
          <a:prstGeom prst="roundRect">
            <a:avLst>
              <a:gd name="adj" fmla="val 57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24326" y="3487460"/>
            <a:ext cx="289441" cy="361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4223623" y="3116580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Après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223623" y="3561636"/>
            <a:ext cx="9480471" cy="658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"Notre projet ciblera 150 jeunes en insertion dans trois quartiers prioritaires de la ville de Toulouse, avec un objectif de 70 % d'accès à un premier emploi en 6 mois."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120634" y="4416623"/>
            <a:ext cx="9686449" cy="11430"/>
          </a:xfrm>
          <a:prstGeom prst="roundRect">
            <a:avLst>
              <a:gd name="adj" fmla="val 756443"/>
            </a:avLst>
          </a:prstGeom>
          <a:solidFill>
            <a:srgbClr val="4A2C85"/>
          </a:solidFill>
          <a:ln/>
        </p:spPr>
      </p:sp>
      <p:sp>
        <p:nvSpPr>
          <p:cNvPr id="13" name="Shape 11"/>
          <p:cNvSpPr/>
          <p:nvPr/>
        </p:nvSpPr>
        <p:spPr>
          <a:xfrm>
            <a:off x="720447" y="4529018"/>
            <a:ext cx="4945975" cy="1186101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048714" y="4941094"/>
            <a:ext cx="289441" cy="361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5872282" y="4734878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Avant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872282" y="5179933"/>
            <a:ext cx="3087291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"On espère que ça marchera bien."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69293" y="5705594"/>
            <a:ext cx="8037790" cy="11430"/>
          </a:xfrm>
          <a:prstGeom prst="roundRect">
            <a:avLst>
              <a:gd name="adj" fmla="val 756443"/>
            </a:avLst>
          </a:prstGeom>
          <a:solidFill>
            <a:srgbClr val="4A2C85"/>
          </a:solidFill>
          <a:ln/>
        </p:spPr>
      </p:sp>
      <p:sp>
        <p:nvSpPr>
          <p:cNvPr id="18" name="Shape 16"/>
          <p:cNvSpPr/>
          <p:nvPr/>
        </p:nvSpPr>
        <p:spPr>
          <a:xfrm>
            <a:off x="720447" y="5817989"/>
            <a:ext cx="6594753" cy="1844754"/>
          </a:xfrm>
          <a:prstGeom prst="roundRect">
            <a:avLst>
              <a:gd name="adj" fmla="val 468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73103" y="6559391"/>
            <a:ext cx="289441" cy="361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7521059" y="6023848"/>
            <a:ext cx="2573179" cy="32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Après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7521059" y="6468904"/>
            <a:ext cx="6183035" cy="987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"Nous avons mis en place un système d'évaluation trimestrielle pour mesurer les progrès des participants et ajuster nos actions si besoin."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0741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Résumé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369820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2985849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596634"/>
            <a:ext cx="41369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Parlez la langue du financeur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087053"/>
            <a:ext cx="41756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Adaptez votre vocabulaire à leurs priorités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689866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81" y="3733443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187547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960257"/>
            <a:ext cx="44274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Soyez précis, clair, et impactant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450675"/>
            <a:ext cx="54205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Utilisez des phrases courtes et des données concrètes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053489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097066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773" y="5551170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323880"/>
            <a:ext cx="49496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Utilisez des outils comme ChatGPT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814298"/>
            <a:ext cx="5480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clarifier, structurer et tester vos textes avant envoi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65916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maximiser vos chances d'obtenir un financement, ces trois éléments sont essentiels.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68059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Prêt à passer à l'action 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772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Relisez votre projet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263384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Relisez votre dernier projet avec un œil "financeur"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31" y="31765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772966"/>
            <a:ext cx="30332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Repérez les éléments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263384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Repérez les éléments à clarifier ou renforcer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604" y="35650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2255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Utilisez ChatGPT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715953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Utilisez ChatGPT pour reformuler et améliorer votre message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103" y="579096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5048369"/>
            <a:ext cx="389870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Envoyez une version optimisée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893118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Envoyez une version optimisée qui donne envie d'être financée !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230" y="540246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2025-04-26T19:25:21Z</dcterms:created>
  <dcterms:modified xsi:type="dcterms:W3CDTF">2025-04-26T19:25:21Z</dcterms:modified>
</cp:coreProperties>
</file>