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4630400" cy="8229600"/>
  <p:notesSz cx="8229600" cy="14630400"/>
  <p:embeddedFontLst>
    <p:embeddedFont>
      <p:font typeface="Montserrat"/>
      <p:regular r:id="rId20"/>
    </p:embeddedFont>
    <p:embeddedFont>
      <p:font typeface="Montserrat"/>
      <p:regular r:id="rId21"/>
    </p:embeddedFont>
    <p:embeddedFont>
      <p:font typeface="Montserrat"/>
      <p:regular r:id="rId22"/>
    </p:embeddedFont>
    <p:embeddedFont>
      <p:font typeface="Montserrat"/>
      <p:regular r:id="rId23"/>
    </p:embeddedFont>
    <p:embeddedFont>
      <p:font typeface="Heebo Light"/>
      <p:regular r:id="rId24"/>
    </p:embeddedFont>
    <p:embeddedFont>
      <p:font typeface="Heebo Light"/>
      <p:regular r:id="rId25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20" Type="http://schemas.openxmlformats.org/officeDocument/2006/relationships/font" Target="fonts/font1.fntdata"/><Relationship Id="rId21" Type="http://schemas.openxmlformats.org/officeDocument/2006/relationships/font" Target="fonts/font2.fntdata"/><Relationship Id="rId22" Type="http://schemas.openxmlformats.org/officeDocument/2006/relationships/font" Target="fonts/font3.fntdata"/><Relationship Id="rId23" Type="http://schemas.openxmlformats.org/officeDocument/2006/relationships/font" Target="fonts/font4.fntdata"/><Relationship Id="rId24" Type="http://schemas.openxmlformats.org/officeDocument/2006/relationships/font" Target="fonts/font5.fntdata"/><Relationship Id="rId25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3-1.png"/><Relationship Id="rId2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8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9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3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4.xml"/><Relationship Id="rId8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328743"/>
            <a:ext cx="7556421" cy="283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Personnalisation de masse : adapter vos messages selon les segments avec l'IA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5520928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410" y="5528548"/>
            <a:ext cx="347663" cy="3476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270040" y="5504021"/>
            <a:ext cx="1698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par XAIAHUB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5738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Objectifs pratiques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37494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860" y="3417451"/>
            <a:ext cx="340162" cy="42529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30906" y="3374946"/>
            <a:ext cx="345924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Identifier vos segments clés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530906" y="4219694"/>
            <a:ext cx="345924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Bénévoles, donateurs, partenaires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5216962" y="337494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032" y="3417451"/>
            <a:ext cx="340162" cy="42529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954078" y="3374946"/>
            <a:ext cx="345924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Comprendre les attentes spécifiques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5954078" y="4219694"/>
            <a:ext cx="345924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 chaque segment</a:t>
            </a:r>
            <a:endParaRPr lang="en-US" sz="1750" dirty="0"/>
          </a:p>
        </p:txBody>
      </p:sp>
      <p:sp>
        <p:nvSpPr>
          <p:cNvPr id="11" name="Shape 7"/>
          <p:cNvSpPr/>
          <p:nvPr/>
        </p:nvSpPr>
        <p:spPr>
          <a:xfrm>
            <a:off x="9640133" y="337494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5204" y="3417451"/>
            <a:ext cx="340162" cy="425291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0377249" y="3374946"/>
            <a:ext cx="3459242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Utiliser l'IA pour décliner automatiquement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10377249" y="4574024"/>
            <a:ext cx="345924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Vos messages selon les publics</a:t>
            </a:r>
            <a:endParaRPr lang="en-US" sz="1750" dirty="0"/>
          </a:p>
        </p:txBody>
      </p:sp>
      <p:sp>
        <p:nvSpPr>
          <p:cNvPr id="15" name="Shape 10"/>
          <p:cNvSpPr/>
          <p:nvPr/>
        </p:nvSpPr>
        <p:spPr>
          <a:xfrm>
            <a:off x="793790" y="541889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5461397"/>
            <a:ext cx="340162" cy="425291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530906" y="5418892"/>
            <a:ext cx="527387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Mettre en place une méthode simple</a:t>
            </a:r>
            <a:endParaRPr lang="en-US" sz="2200" dirty="0"/>
          </a:p>
        </p:txBody>
      </p:sp>
      <p:sp>
        <p:nvSpPr>
          <p:cNvPr id="18" name="Text 12"/>
          <p:cNvSpPr/>
          <p:nvPr/>
        </p:nvSpPr>
        <p:spPr>
          <a:xfrm>
            <a:off x="1530906" y="5909310"/>
            <a:ext cx="567094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 personnalisation de masse</a:t>
            </a:r>
            <a:endParaRPr lang="en-US" sz="1750" dirty="0"/>
          </a:p>
        </p:txBody>
      </p:sp>
      <p:sp>
        <p:nvSpPr>
          <p:cNvPr id="19" name="Shape 13"/>
          <p:cNvSpPr/>
          <p:nvPr/>
        </p:nvSpPr>
        <p:spPr>
          <a:xfrm>
            <a:off x="7428667" y="541889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3737" y="5461397"/>
            <a:ext cx="340162" cy="425291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8165783" y="5418892"/>
            <a:ext cx="496835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Maintenir une cohérence éditoriale</a:t>
            </a:r>
            <a:endParaRPr lang="en-US" sz="2200" dirty="0"/>
          </a:p>
        </p:txBody>
      </p:sp>
      <p:sp>
        <p:nvSpPr>
          <p:cNvPr id="22" name="Text 15"/>
          <p:cNvSpPr/>
          <p:nvPr/>
        </p:nvSpPr>
        <p:spPr>
          <a:xfrm>
            <a:off x="8165783" y="5909310"/>
            <a:ext cx="567094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Même avec des messages adaptés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3891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Pourquoi personnaliser vos messages ?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596634"/>
            <a:ext cx="7556421" cy="4793933"/>
          </a:xfrm>
          <a:prstGeom prst="roundRect">
            <a:avLst>
              <a:gd name="adj" fmla="val 1987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01410" y="2604254"/>
            <a:ext cx="7540347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29057" y="2747963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Public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3546038" y="2747963"/>
            <a:ext cx="20519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Attente principale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6059210" y="2747963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Exemple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801410" y="3254573"/>
            <a:ext cx="7540347" cy="137612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1029057" y="3398282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Bénévoles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3546038" y="3398282"/>
            <a:ext cx="205192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Être valorisés et impliqués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6059210" y="3398282"/>
            <a:ext cx="205573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Merci à toute l'équipe mobilisée sur le terrain ! »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801410" y="4630698"/>
            <a:ext cx="7540347" cy="137612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1029057" y="4774406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Donateurs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3546038" y="4774406"/>
            <a:ext cx="205192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Voir l'impact concret de leur soutien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6059210" y="4774406"/>
            <a:ext cx="205573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Grâce à vous, 500 repas distribués ce mois-ci. »</a:t>
            </a:r>
            <a:endParaRPr lang="en-US" sz="1750" dirty="0"/>
          </a:p>
        </p:txBody>
      </p:sp>
      <p:sp>
        <p:nvSpPr>
          <p:cNvPr id="17" name="Shape 14"/>
          <p:cNvSpPr/>
          <p:nvPr/>
        </p:nvSpPr>
        <p:spPr>
          <a:xfrm>
            <a:off x="801410" y="6006822"/>
            <a:ext cx="7540347" cy="137612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1029057" y="6150531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Partenaires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3546038" y="6150531"/>
            <a:ext cx="205192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Comprendre la valeur ajoutée du partenariat</a:t>
            </a:r>
            <a:endParaRPr lang="en-US" sz="1750" dirty="0"/>
          </a:p>
        </p:txBody>
      </p:sp>
      <p:sp>
        <p:nvSpPr>
          <p:cNvPr id="20" name="Text 17"/>
          <p:cNvSpPr/>
          <p:nvPr/>
        </p:nvSpPr>
        <p:spPr>
          <a:xfrm>
            <a:off x="6059210" y="6150531"/>
            <a:ext cx="205573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Ensemble, nous avons permis… »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3291" y="759262"/>
            <a:ext cx="7917418" cy="1643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300"/>
              </a:lnSpc>
              <a:buNone/>
            </a:pPr>
            <a:r>
              <a:rPr lang="en-US" sz="34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LES 5 ÉTAPES POUR UNE PERSONNALISATION DE MASSE EFFICACE</a:t>
            </a:r>
            <a:endParaRPr lang="en-US" sz="3400" dirty="0"/>
          </a:p>
        </p:txBody>
      </p:sp>
      <p:sp>
        <p:nvSpPr>
          <p:cNvPr id="4" name="Shape 1"/>
          <p:cNvSpPr/>
          <p:nvPr/>
        </p:nvSpPr>
        <p:spPr>
          <a:xfrm>
            <a:off x="613291" y="2665095"/>
            <a:ext cx="131326" cy="2113836"/>
          </a:xfrm>
          <a:prstGeom prst="roundRect">
            <a:avLst>
              <a:gd name="adj" fmla="val 5604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07388" y="2665095"/>
            <a:ext cx="3227308" cy="273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1. Identifier vos segments clés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1007388" y="3044071"/>
            <a:ext cx="7523321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Posez-vous les bonnes questions :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1007388" y="3429595"/>
            <a:ext cx="7523321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Qui sont vos publics prioritaires ?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07388" y="3771305"/>
            <a:ext cx="7523321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Qu'attendent-ils de vous ?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1007388" y="4113014"/>
            <a:ext cx="7523321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Quel message leur donner pour les engager ?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1007388" y="4498538"/>
            <a:ext cx="7523321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Exemple de segments types :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613291" y="5151120"/>
            <a:ext cx="7917418" cy="2319218"/>
          </a:xfrm>
          <a:prstGeom prst="roundRect">
            <a:avLst>
              <a:gd name="adj" fmla="val 3173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20911" y="5158740"/>
            <a:ext cx="7901345" cy="50589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10"/>
          <p:cNvSpPr/>
          <p:nvPr/>
        </p:nvSpPr>
        <p:spPr>
          <a:xfrm>
            <a:off x="797123" y="5271492"/>
            <a:ext cx="2279333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Segment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3434358" y="5271492"/>
            <a:ext cx="2275523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Critères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6067782" y="5271492"/>
            <a:ext cx="2279333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Exemples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620911" y="5664637"/>
            <a:ext cx="7901345" cy="78628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7" name="Text 14"/>
          <p:cNvSpPr/>
          <p:nvPr/>
        </p:nvSpPr>
        <p:spPr>
          <a:xfrm>
            <a:off x="797123" y="5777389"/>
            <a:ext cx="2279333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Bénévoles actifs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3434358" y="5777389"/>
            <a:ext cx="2275523" cy="560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Participation à 2 actions ou plus</a:t>
            </a:r>
            <a:endParaRPr lang="en-US" sz="1350" dirty="0"/>
          </a:p>
        </p:txBody>
      </p:sp>
      <p:sp>
        <p:nvSpPr>
          <p:cNvPr id="19" name="Text 16"/>
          <p:cNvSpPr/>
          <p:nvPr/>
        </p:nvSpPr>
        <p:spPr>
          <a:xfrm>
            <a:off x="6067782" y="5777389"/>
            <a:ext cx="2279333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Agenda, remerciements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620911" y="6450925"/>
            <a:ext cx="7901345" cy="50589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1" name="Text 18"/>
          <p:cNvSpPr/>
          <p:nvPr/>
        </p:nvSpPr>
        <p:spPr>
          <a:xfrm>
            <a:off x="797123" y="6563678"/>
            <a:ext cx="2279333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Donateurs réguliers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3434358" y="6563678"/>
            <a:ext cx="2275523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 don par an minimum</a:t>
            </a:r>
            <a:endParaRPr lang="en-US" sz="1350" dirty="0"/>
          </a:p>
        </p:txBody>
      </p:sp>
      <p:sp>
        <p:nvSpPr>
          <p:cNvPr id="23" name="Text 20"/>
          <p:cNvSpPr/>
          <p:nvPr/>
        </p:nvSpPr>
        <p:spPr>
          <a:xfrm>
            <a:off x="6067782" y="6563678"/>
            <a:ext cx="2279333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Bilan d'impact, témoignages</a:t>
            </a:r>
            <a:endParaRPr lang="en-US" sz="1350" dirty="0"/>
          </a:p>
        </p:txBody>
      </p:sp>
      <p:sp>
        <p:nvSpPr>
          <p:cNvPr id="24" name="Shape 21"/>
          <p:cNvSpPr/>
          <p:nvPr/>
        </p:nvSpPr>
        <p:spPr>
          <a:xfrm>
            <a:off x="620911" y="6956822"/>
            <a:ext cx="7901345" cy="50589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5" name="Text 22"/>
          <p:cNvSpPr/>
          <p:nvPr/>
        </p:nvSpPr>
        <p:spPr>
          <a:xfrm>
            <a:off x="797123" y="7069574"/>
            <a:ext cx="2279333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Partenaires financiers</a:t>
            </a:r>
            <a:endParaRPr lang="en-US" sz="1350" dirty="0"/>
          </a:p>
        </p:txBody>
      </p:sp>
      <p:sp>
        <p:nvSpPr>
          <p:cNvPr id="26" name="Text 23"/>
          <p:cNvSpPr/>
          <p:nvPr/>
        </p:nvSpPr>
        <p:spPr>
          <a:xfrm>
            <a:off x="3434358" y="7069574"/>
            <a:ext cx="2275523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Subventions ou mécénat</a:t>
            </a:r>
            <a:endParaRPr lang="en-US" sz="1350" dirty="0"/>
          </a:p>
        </p:txBody>
      </p:sp>
      <p:sp>
        <p:nvSpPr>
          <p:cNvPr id="27" name="Text 24"/>
          <p:cNvSpPr/>
          <p:nvPr/>
        </p:nvSpPr>
        <p:spPr>
          <a:xfrm>
            <a:off x="6067782" y="7069574"/>
            <a:ext cx="2279333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Résultats concrets, visibilité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614607"/>
            <a:ext cx="719661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un message source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663547"/>
            <a:ext cx="7556421" cy="2039422"/>
          </a:xfrm>
          <a:prstGeom prst="roundRect">
            <a:avLst>
              <a:gd name="adj" fmla="val 467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224" y="2897981"/>
            <a:ext cx="708755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Rédigez un message « neutre » qui servira de base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3742730"/>
            <a:ext cx="70875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Ce message source sera ensuite adapté pour chaque segment de votre audience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793790" y="4929783"/>
            <a:ext cx="7556421" cy="1685092"/>
          </a:xfrm>
          <a:prstGeom prst="roundRect">
            <a:avLst>
              <a:gd name="adj" fmla="val 565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28224" y="5164217"/>
            <a:ext cx="510921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 : annonce d'un événement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28224" y="5654635"/>
            <a:ext cx="70875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Notre association organise une journée portes ouvertes le samedi 6 avril. Venez rencontrer nos équipes et découvrir nos projets.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916" y="668893"/>
            <a:ext cx="13308568" cy="1180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600"/>
              </a:lnSpc>
              <a:buNone/>
            </a:pPr>
            <a:r>
              <a:rPr lang="en-US" sz="3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Décliner le message source avec l'IA selon chaque segment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0916" y="2226945"/>
            <a:ext cx="13308568" cy="302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Outils recommandés : ChatGPT, Mailchimp AI, Brevo (ex-Sendinblue), Hootsuite Insights.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660916" y="2741414"/>
            <a:ext cx="13308568" cy="604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type : Adapte ce message pour 3 segments : bénévoles actifs, donateurs réguliers et partenaires institutionnels. Ton convivial pour les bénévoles, inspirant pour les donateurs, institutionnel pour les partenaires.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60916" y="3557945"/>
            <a:ext cx="13308568" cy="4002643"/>
          </a:xfrm>
          <a:prstGeom prst="roundRect">
            <a:avLst>
              <a:gd name="adj" fmla="val 1982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8536" y="3565565"/>
            <a:ext cx="13293328" cy="54375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857369" y="3686413"/>
            <a:ext cx="6265188" cy="302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Segment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7507843" y="3686413"/>
            <a:ext cx="6265188" cy="302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Message adapté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68536" y="4109323"/>
            <a:ext cx="13293328" cy="114788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857369" y="4230172"/>
            <a:ext cx="6265188" cy="302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Bénévoles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7507843" y="4230172"/>
            <a:ext cx="6265188" cy="9061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Chères bénévoles, chers bénévoles, ce samedi 6 avril, c'est aussi votre journée ! Venez découvrir les nouveaux projets sur lesquels vous pourrez vous impliquer et retrouvez toute l'équipe autour d'un moment convivial.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68536" y="5257205"/>
            <a:ext cx="13293328" cy="114788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857369" y="5378053"/>
            <a:ext cx="6265188" cy="302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Donateurs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7507843" y="5378053"/>
            <a:ext cx="6265188" cy="9061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Grâce à votre soutien, nous avançons chaque jour. Le 6 avril, nous vous ouvrons nos portes pour vous montrer concrètement l'impact de votre générosité.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68536" y="6405086"/>
            <a:ext cx="13293328" cy="114788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857369" y="6525935"/>
            <a:ext cx="6265188" cy="302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Partenaires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7507843" y="6525935"/>
            <a:ext cx="6265188" cy="9061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Notre association organise sa journée portes ouvertes le samedi 6 avril. Ce sera l'occasion de valoriser nos projets communs et d'échanger sur les futurs partenariats.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08990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85073" y="2549604"/>
            <a:ext cx="7801570" cy="5224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100"/>
              </a:lnSpc>
              <a:buNone/>
            </a:pPr>
            <a:r>
              <a:rPr lang="en-US" sz="32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Automatiser la diffusion par segment</a:t>
            </a:r>
            <a:endParaRPr lang="en-US" sz="32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073" y="3351967"/>
            <a:ext cx="417909" cy="41790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170146" y="3322796"/>
            <a:ext cx="2089904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Email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1170146" y="3684151"/>
            <a:ext cx="12875181" cy="267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Mailchimp, Brevo</a:t>
            </a:r>
            <a:endParaRPr lang="en-US" sz="1300" dirty="0"/>
          </a:p>
        </p:txBody>
      </p:sp>
      <p:sp>
        <p:nvSpPr>
          <p:cNvPr id="7" name="Text 3"/>
          <p:cNvSpPr/>
          <p:nvPr/>
        </p:nvSpPr>
        <p:spPr>
          <a:xfrm>
            <a:off x="1170146" y="4051816"/>
            <a:ext cx="12875181" cy="267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Envoi segmenté automatique</a:t>
            </a:r>
            <a:endParaRPr lang="en-US" sz="13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073" y="4849892"/>
            <a:ext cx="417909" cy="417909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170146" y="4820722"/>
            <a:ext cx="2089904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Facebook</a:t>
            </a:r>
            <a:endParaRPr lang="en-US" sz="1600" dirty="0"/>
          </a:p>
        </p:txBody>
      </p:sp>
      <p:sp>
        <p:nvSpPr>
          <p:cNvPr id="10" name="Text 5"/>
          <p:cNvSpPr/>
          <p:nvPr/>
        </p:nvSpPr>
        <p:spPr>
          <a:xfrm>
            <a:off x="1170146" y="5182076"/>
            <a:ext cx="12875181" cy="267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Meta Business Suite</a:t>
            </a:r>
            <a:endParaRPr lang="en-US" sz="1300" dirty="0"/>
          </a:p>
        </p:txBody>
      </p:sp>
      <p:sp>
        <p:nvSpPr>
          <p:cNvPr id="11" name="Text 6"/>
          <p:cNvSpPr/>
          <p:nvPr/>
        </p:nvSpPr>
        <p:spPr>
          <a:xfrm>
            <a:off x="1170146" y="5549741"/>
            <a:ext cx="12875181" cy="267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Post sponsorisé par audience (bénévoles, donateurs, partenaires)</a:t>
            </a:r>
            <a:endParaRPr lang="en-US" sz="13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073" y="6347817"/>
            <a:ext cx="417909" cy="417909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170146" y="6318647"/>
            <a:ext cx="2089904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LinkedIn</a:t>
            </a:r>
            <a:endParaRPr lang="en-US" sz="1600" dirty="0"/>
          </a:p>
        </p:txBody>
      </p:sp>
      <p:sp>
        <p:nvSpPr>
          <p:cNvPr id="14" name="Text 8"/>
          <p:cNvSpPr/>
          <p:nvPr/>
        </p:nvSpPr>
        <p:spPr>
          <a:xfrm>
            <a:off x="1170146" y="6680002"/>
            <a:ext cx="12875181" cy="267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Hootsuite</a:t>
            </a:r>
            <a:endParaRPr lang="en-US" sz="1300" dirty="0"/>
          </a:p>
        </p:txBody>
      </p:sp>
      <p:sp>
        <p:nvSpPr>
          <p:cNvPr id="15" name="Text 9"/>
          <p:cNvSpPr/>
          <p:nvPr/>
        </p:nvSpPr>
        <p:spPr>
          <a:xfrm>
            <a:off x="1170146" y="7047667"/>
            <a:ext cx="12875181" cy="267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Publication adaptée pour les partenaires</a:t>
            </a:r>
            <a:endParaRPr lang="en-US" sz="1300" dirty="0"/>
          </a:p>
        </p:txBody>
      </p:sp>
      <p:sp>
        <p:nvSpPr>
          <p:cNvPr id="16" name="Text 10"/>
          <p:cNvSpPr/>
          <p:nvPr/>
        </p:nvSpPr>
        <p:spPr>
          <a:xfrm>
            <a:off x="585073" y="7503081"/>
            <a:ext cx="13460254" cy="267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Dans votre outil d'envoi d'emails ou de gestion des réseaux sociaux, associez chaque message à son segment.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3805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01239" y="483037"/>
            <a:ext cx="7914323" cy="1097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300"/>
              </a:lnSpc>
              <a:buNone/>
            </a:pPr>
            <a:r>
              <a:rPr lang="en-US" sz="3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Suivre les performances par segment</a:t>
            </a:r>
            <a:endParaRPr lang="en-US" sz="3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1239" y="1844516"/>
            <a:ext cx="878443" cy="105406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243167" y="2020133"/>
            <a:ext cx="2196108" cy="2745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Envoi</a:t>
            </a:r>
            <a:endParaRPr lang="en-US" sz="1700" dirty="0"/>
          </a:p>
        </p:txBody>
      </p:sp>
      <p:sp>
        <p:nvSpPr>
          <p:cNvPr id="6" name="Text 2"/>
          <p:cNvSpPr/>
          <p:nvPr/>
        </p:nvSpPr>
        <p:spPr>
          <a:xfrm>
            <a:off x="7243167" y="2400062"/>
            <a:ext cx="6772394" cy="281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Publication des messages personnalisés</a:t>
            </a:r>
            <a:endParaRPr lang="en-US" sz="13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1239" y="2898577"/>
            <a:ext cx="878443" cy="105406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243167" y="3074194"/>
            <a:ext cx="2196108" cy="2745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Analyse</a:t>
            </a:r>
            <a:endParaRPr lang="en-US" sz="1700" dirty="0"/>
          </a:p>
        </p:txBody>
      </p:sp>
      <p:sp>
        <p:nvSpPr>
          <p:cNvPr id="9" name="Text 4"/>
          <p:cNvSpPr/>
          <p:nvPr/>
        </p:nvSpPr>
        <p:spPr>
          <a:xfrm>
            <a:off x="7243167" y="3454122"/>
            <a:ext cx="6772394" cy="281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Suivi des indicateurs par segment</a:t>
            </a:r>
            <a:endParaRPr lang="en-US" sz="13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1239" y="3952637"/>
            <a:ext cx="878443" cy="105406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243167" y="4128254"/>
            <a:ext cx="2196108" cy="2745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Optimisation</a:t>
            </a:r>
            <a:endParaRPr lang="en-US" sz="1700" dirty="0"/>
          </a:p>
        </p:txBody>
      </p:sp>
      <p:sp>
        <p:nvSpPr>
          <p:cNvPr id="12" name="Text 6"/>
          <p:cNvSpPr/>
          <p:nvPr/>
        </p:nvSpPr>
        <p:spPr>
          <a:xfrm>
            <a:off x="7243167" y="4508183"/>
            <a:ext cx="6772394" cy="281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Ajustement des messages selon les résultats</a:t>
            </a:r>
            <a:endParaRPr lang="en-US" sz="1350" dirty="0"/>
          </a:p>
        </p:txBody>
      </p:sp>
      <p:sp>
        <p:nvSpPr>
          <p:cNvPr id="13" name="Shape 7"/>
          <p:cNvSpPr/>
          <p:nvPr/>
        </p:nvSpPr>
        <p:spPr>
          <a:xfrm>
            <a:off x="6101239" y="5204341"/>
            <a:ext cx="7914323" cy="2550676"/>
          </a:xfrm>
          <a:prstGeom prst="roundRect">
            <a:avLst>
              <a:gd name="adj" fmla="val 2893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4" name="Shape 8"/>
          <p:cNvSpPr/>
          <p:nvPr/>
        </p:nvSpPr>
        <p:spPr>
          <a:xfrm>
            <a:off x="6108859" y="5211961"/>
            <a:ext cx="7899083" cy="50708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5" name="Text 9"/>
          <p:cNvSpPr/>
          <p:nvPr/>
        </p:nvSpPr>
        <p:spPr>
          <a:xfrm>
            <a:off x="6284476" y="5324951"/>
            <a:ext cx="3594497" cy="281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Indicateur</a:t>
            </a:r>
            <a:endParaRPr lang="en-US" sz="1350" dirty="0"/>
          </a:p>
        </p:txBody>
      </p:sp>
      <p:sp>
        <p:nvSpPr>
          <p:cNvPr id="16" name="Text 10"/>
          <p:cNvSpPr/>
          <p:nvPr/>
        </p:nvSpPr>
        <p:spPr>
          <a:xfrm>
            <a:off x="10237827" y="5324951"/>
            <a:ext cx="3594497" cy="281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Ce qu'il montre</a:t>
            </a:r>
            <a:endParaRPr lang="en-US" sz="1350" dirty="0"/>
          </a:p>
        </p:txBody>
      </p:sp>
      <p:sp>
        <p:nvSpPr>
          <p:cNvPr id="17" name="Shape 11"/>
          <p:cNvSpPr/>
          <p:nvPr/>
        </p:nvSpPr>
        <p:spPr>
          <a:xfrm>
            <a:off x="6108859" y="5719048"/>
            <a:ext cx="7899083" cy="50708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Text 12"/>
          <p:cNvSpPr/>
          <p:nvPr/>
        </p:nvSpPr>
        <p:spPr>
          <a:xfrm>
            <a:off x="6284476" y="5832038"/>
            <a:ext cx="3594497" cy="281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Taux d'ouverture email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10237827" y="5832038"/>
            <a:ext cx="3594497" cy="281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Intérêt par segment</a:t>
            </a:r>
            <a:endParaRPr lang="en-US" sz="1350" dirty="0"/>
          </a:p>
        </p:txBody>
      </p:sp>
      <p:sp>
        <p:nvSpPr>
          <p:cNvPr id="20" name="Shape 14"/>
          <p:cNvSpPr/>
          <p:nvPr/>
        </p:nvSpPr>
        <p:spPr>
          <a:xfrm>
            <a:off x="6108859" y="6226135"/>
            <a:ext cx="7899083" cy="50708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1" name="Text 15"/>
          <p:cNvSpPr/>
          <p:nvPr/>
        </p:nvSpPr>
        <p:spPr>
          <a:xfrm>
            <a:off x="6284476" y="6339126"/>
            <a:ext cx="3594497" cy="281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Taux de clics</a:t>
            </a:r>
            <a:endParaRPr lang="en-US" sz="1350" dirty="0"/>
          </a:p>
        </p:txBody>
      </p:sp>
      <p:sp>
        <p:nvSpPr>
          <p:cNvPr id="22" name="Text 16"/>
          <p:cNvSpPr/>
          <p:nvPr/>
        </p:nvSpPr>
        <p:spPr>
          <a:xfrm>
            <a:off x="10237827" y="6339126"/>
            <a:ext cx="3594497" cy="281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Engagement réel</a:t>
            </a:r>
            <a:endParaRPr lang="en-US" sz="1350" dirty="0"/>
          </a:p>
        </p:txBody>
      </p:sp>
      <p:sp>
        <p:nvSpPr>
          <p:cNvPr id="23" name="Shape 17"/>
          <p:cNvSpPr/>
          <p:nvPr/>
        </p:nvSpPr>
        <p:spPr>
          <a:xfrm>
            <a:off x="6108859" y="6733223"/>
            <a:ext cx="7899083" cy="50708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4" name="Text 18"/>
          <p:cNvSpPr/>
          <p:nvPr/>
        </p:nvSpPr>
        <p:spPr>
          <a:xfrm>
            <a:off x="6284476" y="6846213"/>
            <a:ext cx="3594497" cy="281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Commentaires/partages</a:t>
            </a:r>
            <a:endParaRPr lang="en-US" sz="1350" dirty="0"/>
          </a:p>
        </p:txBody>
      </p:sp>
      <p:sp>
        <p:nvSpPr>
          <p:cNvPr id="25" name="Text 19"/>
          <p:cNvSpPr/>
          <p:nvPr/>
        </p:nvSpPr>
        <p:spPr>
          <a:xfrm>
            <a:off x="10237827" y="6846213"/>
            <a:ext cx="3594497" cy="281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Adéquation du message</a:t>
            </a:r>
            <a:endParaRPr lang="en-US" sz="1350" dirty="0"/>
          </a:p>
        </p:txBody>
      </p:sp>
      <p:sp>
        <p:nvSpPr>
          <p:cNvPr id="26" name="Shape 20"/>
          <p:cNvSpPr/>
          <p:nvPr/>
        </p:nvSpPr>
        <p:spPr>
          <a:xfrm>
            <a:off x="6108859" y="7240310"/>
            <a:ext cx="7899083" cy="50708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7" name="Text 21"/>
          <p:cNvSpPr/>
          <p:nvPr/>
        </p:nvSpPr>
        <p:spPr>
          <a:xfrm>
            <a:off x="6284476" y="7353300"/>
            <a:ext cx="3594497" cy="281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Réponses directes</a:t>
            </a:r>
            <a:endParaRPr lang="en-US" sz="1350" dirty="0"/>
          </a:p>
        </p:txBody>
      </p:sp>
      <p:sp>
        <p:nvSpPr>
          <p:cNvPr id="28" name="Text 22"/>
          <p:cNvSpPr/>
          <p:nvPr/>
        </p:nvSpPr>
        <p:spPr>
          <a:xfrm>
            <a:off x="10237827" y="7353300"/>
            <a:ext cx="3594497" cy="281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Qualité du lien avec le public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5089" y="726281"/>
            <a:ext cx="13200221" cy="1276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000"/>
              </a:lnSpc>
              <a:buNone/>
            </a:pPr>
            <a:r>
              <a:rPr lang="en-US" sz="40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EXEMPLES DE MESSAGES ADAPTÉS PAR SEGMENT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15089" y="2513886"/>
            <a:ext cx="2553891" cy="319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Contexte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15089" y="3037403"/>
            <a:ext cx="2926199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Bilan annuel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15089" y="3435668"/>
            <a:ext cx="2926199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Appel à dons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15089" y="3833932"/>
            <a:ext cx="2926199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Invitation événement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147304" y="2513886"/>
            <a:ext cx="2926199" cy="638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Message pour bénévoles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4147304" y="3356610"/>
            <a:ext cx="2926199" cy="13073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Merci pour votre engagement sans faille cette année ! Ensemble, nous avons fait avancer tant de projets.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147304" y="4847749"/>
            <a:ext cx="2926199" cy="98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Vous avez vu sur le terrain à quel point chaque euro compte. Parlez-en autour de vous !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147304" y="6012061"/>
            <a:ext cx="2926199" cy="98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On compte sur vous pour donner un coup de main le jour J !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579519" y="2513886"/>
            <a:ext cx="2926199" cy="638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Message pour donateurs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579519" y="3356610"/>
            <a:ext cx="2926199" cy="1634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Grâce à vous, nous avons collecté 50 000 € qui ont financé 8 projets locaux. Votre soutien a permis de concrétiser de belles actions.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579519" y="5174575"/>
            <a:ext cx="2926199" cy="98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Chaque don nous rapproche d'un objectif concret : aider 200 familles cet hiver.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579519" y="6338888"/>
            <a:ext cx="2926199" cy="98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Venez découvrir, en vrai, ce que vous avez contribué à construire.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1011733" y="2513886"/>
            <a:ext cx="2926199" cy="638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Message pour partenaires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1011733" y="3356610"/>
            <a:ext cx="2926199" cy="653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Ensemble, poursuivons ce partenariat positif.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1011733" y="4194096"/>
            <a:ext cx="2926199" cy="13073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 rejoignant cette campagne, vous montrez que votre entreprise s'engage pour un impact local fort.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1011733" y="5685234"/>
            <a:ext cx="2926199" cy="98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Cette journée sera aussi l'occasion de rencontrer d'autres acteurs engagés comme vous.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9620" y="604718"/>
            <a:ext cx="13091160" cy="1374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400"/>
              </a:lnSpc>
              <a:buNone/>
            </a:pPr>
            <a:r>
              <a:rPr lang="en-US" sz="43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OUTILS RECOMMANDÉS (gratuits ou freemium)</a:t>
            </a:r>
            <a:endParaRPr lang="en-US" sz="43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8221" y="2560320"/>
            <a:ext cx="1622108" cy="879515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6183" y="2560320"/>
            <a:ext cx="1622108" cy="879515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4146" y="2560320"/>
            <a:ext cx="1622108" cy="879515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2109" y="2560320"/>
            <a:ext cx="1622108" cy="879515"/>
          </a:xfrm>
          <a:prstGeom prst="rect">
            <a:avLst/>
          </a:prstGeom>
        </p:spPr>
      </p:pic>
      <p:pic>
        <p:nvPicPr>
          <p:cNvPr id="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0072" y="2560320"/>
            <a:ext cx="1622108" cy="879515"/>
          </a:xfrm>
          <a:prstGeom prst="rect">
            <a:avLst/>
          </a:prstGeom>
        </p:spPr>
      </p:pic>
      <p:sp>
        <p:nvSpPr>
          <p:cNvPr id="8" name="Shape 1"/>
          <p:cNvSpPr/>
          <p:nvPr/>
        </p:nvSpPr>
        <p:spPr>
          <a:xfrm>
            <a:off x="769620" y="3828812"/>
            <a:ext cx="13091160" cy="3800713"/>
          </a:xfrm>
          <a:prstGeom prst="roundRect">
            <a:avLst>
              <a:gd name="adj" fmla="val 2430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9" name="Shape 2"/>
          <p:cNvSpPr/>
          <p:nvPr/>
        </p:nvSpPr>
        <p:spPr>
          <a:xfrm>
            <a:off x="777240" y="3836432"/>
            <a:ext cx="13074610" cy="63091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0" name="Text 3"/>
          <p:cNvSpPr/>
          <p:nvPr/>
        </p:nvSpPr>
        <p:spPr>
          <a:xfrm>
            <a:off x="998577" y="3975973"/>
            <a:ext cx="3914299" cy="351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Outil</a:t>
            </a:r>
            <a:endParaRPr lang="en-US" sz="1700" dirty="0"/>
          </a:p>
        </p:txBody>
      </p:sp>
      <p:sp>
        <p:nvSpPr>
          <p:cNvPr id="11" name="Text 4"/>
          <p:cNvSpPr/>
          <p:nvPr/>
        </p:nvSpPr>
        <p:spPr>
          <a:xfrm>
            <a:off x="5360075" y="3975973"/>
            <a:ext cx="3910489" cy="351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Fonction</a:t>
            </a:r>
            <a:endParaRPr lang="en-US" sz="1700" dirty="0"/>
          </a:p>
        </p:txBody>
      </p:sp>
      <p:sp>
        <p:nvSpPr>
          <p:cNvPr id="12" name="Text 5"/>
          <p:cNvSpPr/>
          <p:nvPr/>
        </p:nvSpPr>
        <p:spPr>
          <a:xfrm>
            <a:off x="9717762" y="3975973"/>
            <a:ext cx="3914299" cy="351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Niveau technique</a:t>
            </a:r>
            <a:endParaRPr lang="en-US" sz="1700" dirty="0"/>
          </a:p>
        </p:txBody>
      </p:sp>
      <p:sp>
        <p:nvSpPr>
          <p:cNvPr id="13" name="Shape 6"/>
          <p:cNvSpPr/>
          <p:nvPr/>
        </p:nvSpPr>
        <p:spPr>
          <a:xfrm>
            <a:off x="777240" y="4467344"/>
            <a:ext cx="13074610" cy="63091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4" name="Text 7"/>
          <p:cNvSpPr/>
          <p:nvPr/>
        </p:nvSpPr>
        <p:spPr>
          <a:xfrm>
            <a:off x="998577" y="4606885"/>
            <a:ext cx="3914299" cy="351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Mailchimp AI</a:t>
            </a:r>
            <a:endParaRPr lang="en-US" sz="1700" dirty="0"/>
          </a:p>
        </p:txBody>
      </p:sp>
      <p:sp>
        <p:nvSpPr>
          <p:cNvPr id="15" name="Text 8"/>
          <p:cNvSpPr/>
          <p:nvPr/>
        </p:nvSpPr>
        <p:spPr>
          <a:xfrm>
            <a:off x="5360075" y="4606885"/>
            <a:ext cx="3910489" cy="351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Email personnalisé par segment</a:t>
            </a:r>
            <a:endParaRPr lang="en-US" sz="1700" dirty="0"/>
          </a:p>
        </p:txBody>
      </p:sp>
      <p:sp>
        <p:nvSpPr>
          <p:cNvPr id="16" name="Text 9"/>
          <p:cNvSpPr/>
          <p:nvPr/>
        </p:nvSpPr>
        <p:spPr>
          <a:xfrm>
            <a:off x="9717762" y="4606885"/>
            <a:ext cx="3914299" cy="351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Débutant</a:t>
            </a:r>
            <a:endParaRPr lang="en-US" sz="1700" dirty="0"/>
          </a:p>
        </p:txBody>
      </p:sp>
      <p:sp>
        <p:nvSpPr>
          <p:cNvPr id="17" name="Shape 10"/>
          <p:cNvSpPr/>
          <p:nvPr/>
        </p:nvSpPr>
        <p:spPr>
          <a:xfrm>
            <a:off x="777240" y="5098256"/>
            <a:ext cx="13074610" cy="63091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1"/>
          <p:cNvSpPr/>
          <p:nvPr/>
        </p:nvSpPr>
        <p:spPr>
          <a:xfrm>
            <a:off x="998577" y="5237798"/>
            <a:ext cx="3914299" cy="351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ChatGPT</a:t>
            </a:r>
            <a:endParaRPr lang="en-US" sz="1700" dirty="0"/>
          </a:p>
        </p:txBody>
      </p:sp>
      <p:sp>
        <p:nvSpPr>
          <p:cNvPr id="19" name="Text 12"/>
          <p:cNvSpPr/>
          <p:nvPr/>
        </p:nvSpPr>
        <p:spPr>
          <a:xfrm>
            <a:off x="5360075" y="5237798"/>
            <a:ext cx="3910489" cy="351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Génération de textes adaptés</a:t>
            </a:r>
            <a:endParaRPr lang="en-US" sz="1700" dirty="0"/>
          </a:p>
        </p:txBody>
      </p:sp>
      <p:sp>
        <p:nvSpPr>
          <p:cNvPr id="20" name="Text 13"/>
          <p:cNvSpPr/>
          <p:nvPr/>
        </p:nvSpPr>
        <p:spPr>
          <a:xfrm>
            <a:off x="9717762" y="5237798"/>
            <a:ext cx="3914299" cy="351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Débutant</a:t>
            </a:r>
            <a:endParaRPr lang="en-US" sz="1700" dirty="0"/>
          </a:p>
        </p:txBody>
      </p:sp>
      <p:sp>
        <p:nvSpPr>
          <p:cNvPr id="21" name="Shape 14"/>
          <p:cNvSpPr/>
          <p:nvPr/>
        </p:nvSpPr>
        <p:spPr>
          <a:xfrm>
            <a:off x="777240" y="5729168"/>
            <a:ext cx="13074610" cy="63091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2" name="Text 15"/>
          <p:cNvSpPr/>
          <p:nvPr/>
        </p:nvSpPr>
        <p:spPr>
          <a:xfrm>
            <a:off x="998577" y="5868710"/>
            <a:ext cx="3914299" cy="351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Hootsuite Insights</a:t>
            </a:r>
            <a:endParaRPr lang="en-US" sz="1700" dirty="0"/>
          </a:p>
        </p:txBody>
      </p:sp>
      <p:sp>
        <p:nvSpPr>
          <p:cNvPr id="23" name="Text 16"/>
          <p:cNvSpPr/>
          <p:nvPr/>
        </p:nvSpPr>
        <p:spPr>
          <a:xfrm>
            <a:off x="5360075" y="5868710"/>
            <a:ext cx="3910489" cy="351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Segmentation réseaux sociaux</a:t>
            </a:r>
            <a:endParaRPr lang="en-US" sz="1700" dirty="0"/>
          </a:p>
        </p:txBody>
      </p:sp>
      <p:sp>
        <p:nvSpPr>
          <p:cNvPr id="24" name="Text 17"/>
          <p:cNvSpPr/>
          <p:nvPr/>
        </p:nvSpPr>
        <p:spPr>
          <a:xfrm>
            <a:off x="9717762" y="5868710"/>
            <a:ext cx="3914299" cy="351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Intermédiaire</a:t>
            </a:r>
            <a:endParaRPr lang="en-US" sz="1700" dirty="0"/>
          </a:p>
        </p:txBody>
      </p:sp>
      <p:sp>
        <p:nvSpPr>
          <p:cNvPr id="25" name="Shape 18"/>
          <p:cNvSpPr/>
          <p:nvPr/>
        </p:nvSpPr>
        <p:spPr>
          <a:xfrm>
            <a:off x="777240" y="6360081"/>
            <a:ext cx="13074610" cy="63091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6" name="Text 19"/>
          <p:cNvSpPr/>
          <p:nvPr/>
        </p:nvSpPr>
        <p:spPr>
          <a:xfrm>
            <a:off x="998577" y="6499622"/>
            <a:ext cx="3914299" cy="351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Canva AI</a:t>
            </a:r>
            <a:endParaRPr lang="en-US" sz="1700" dirty="0"/>
          </a:p>
        </p:txBody>
      </p:sp>
      <p:sp>
        <p:nvSpPr>
          <p:cNvPr id="27" name="Text 20"/>
          <p:cNvSpPr/>
          <p:nvPr/>
        </p:nvSpPr>
        <p:spPr>
          <a:xfrm>
            <a:off x="5360075" y="6499622"/>
            <a:ext cx="3910489" cy="351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Visuels adaptés par segment</a:t>
            </a:r>
            <a:endParaRPr lang="en-US" sz="1700" dirty="0"/>
          </a:p>
        </p:txBody>
      </p:sp>
      <p:sp>
        <p:nvSpPr>
          <p:cNvPr id="28" name="Text 21"/>
          <p:cNvSpPr/>
          <p:nvPr/>
        </p:nvSpPr>
        <p:spPr>
          <a:xfrm>
            <a:off x="9717762" y="6499622"/>
            <a:ext cx="3914299" cy="351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Débutant</a:t>
            </a:r>
            <a:endParaRPr lang="en-US" sz="1700" dirty="0"/>
          </a:p>
        </p:txBody>
      </p:sp>
      <p:sp>
        <p:nvSpPr>
          <p:cNvPr id="29" name="Shape 22"/>
          <p:cNvSpPr/>
          <p:nvPr/>
        </p:nvSpPr>
        <p:spPr>
          <a:xfrm>
            <a:off x="777240" y="6990993"/>
            <a:ext cx="13074610" cy="63091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30" name="Text 23"/>
          <p:cNvSpPr/>
          <p:nvPr/>
        </p:nvSpPr>
        <p:spPr>
          <a:xfrm>
            <a:off x="998577" y="7130534"/>
            <a:ext cx="3914299" cy="351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Brevo</a:t>
            </a:r>
            <a:endParaRPr lang="en-US" sz="1700" dirty="0"/>
          </a:p>
        </p:txBody>
      </p:sp>
      <p:sp>
        <p:nvSpPr>
          <p:cNvPr id="31" name="Text 24"/>
          <p:cNvSpPr/>
          <p:nvPr/>
        </p:nvSpPr>
        <p:spPr>
          <a:xfrm>
            <a:off x="5360075" y="7130534"/>
            <a:ext cx="3910489" cy="351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Campagnes email segmentées</a:t>
            </a:r>
            <a:endParaRPr lang="en-US" sz="1700" dirty="0"/>
          </a:p>
        </p:txBody>
      </p:sp>
      <p:sp>
        <p:nvSpPr>
          <p:cNvPr id="32" name="Text 25"/>
          <p:cNvSpPr/>
          <p:nvPr/>
        </p:nvSpPr>
        <p:spPr>
          <a:xfrm>
            <a:off x="9717762" y="7130534"/>
            <a:ext cx="3914299" cy="351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Débutant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20503"/>
            <a:ext cx="604908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BONNES PRATIQUES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39625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À faire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97740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Identifier vos segments prioritaires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41960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Garder un message clé commun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86179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Adapter ton et arguments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303996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Suivre les résultats segment par segment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599521" y="339625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À éviter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599521" y="397740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Vouloir personnaliser pour chaque individu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599521" y="441960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Créer des messages contradictoires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599521" y="486179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Se limiter à changer le prénom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599521" y="5303996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Évaluer la campagne globalement sans analyser les différences</a:t>
            </a:r>
            <a:endParaRPr lang="en-US" sz="1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0759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ENJEUX ÉTHIQUES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2313861" y="299906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Transparence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489484"/>
            <a:ext cx="435530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Vos contacts doivent savoir qu'ils font partie d'un segment (par exemple dans votre charte RGPD).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258" y="2870002"/>
            <a:ext cx="3651885" cy="3651885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788938" y="3169682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4791" y="3293626"/>
            <a:ext cx="255151" cy="31896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481304" y="31805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Cohérence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9481304" y="3670935"/>
            <a:ext cx="435530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Ne pas adapter au point de renier vos valeurs ou votre message global.</a:t>
            </a:r>
            <a:endParaRPr lang="en-US" sz="17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258" y="2870002"/>
            <a:ext cx="3651885" cy="3651885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8274368" y="3169682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0220" y="3293626"/>
            <a:ext cx="255151" cy="31896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481304" y="5176480"/>
            <a:ext cx="337077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Protection des données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9481304" y="5666899"/>
            <a:ext cx="435530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Évitez de segmenter sur des critères sensibles (origine, santé, opinions…).</a:t>
            </a:r>
            <a:endParaRPr lang="en-US" sz="17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9258" y="2870002"/>
            <a:ext cx="3651885" cy="3651885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8274368" y="5655112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0220" y="5779056"/>
            <a:ext cx="255151" cy="318968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1690807" y="5176480"/>
            <a:ext cx="345828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Personnalisation sincère</a:t>
            </a:r>
            <a:endParaRPr lang="en-US" sz="2200" dirty="0"/>
          </a:p>
        </p:txBody>
      </p:sp>
      <p:sp>
        <p:nvSpPr>
          <p:cNvPr id="19" name="Text 11"/>
          <p:cNvSpPr/>
          <p:nvPr/>
        </p:nvSpPr>
        <p:spPr>
          <a:xfrm>
            <a:off x="793790" y="5666899"/>
            <a:ext cx="435530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L'adaptation doit refléter une vraie volonté de dialogue, pas un simple automatisme.</a:t>
            </a:r>
            <a:endParaRPr lang="en-US" sz="1750" dirty="0"/>
          </a:p>
        </p:txBody>
      </p:sp>
      <p:pic>
        <p:nvPicPr>
          <p:cNvPr id="2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9258" y="2870002"/>
            <a:ext cx="3651885" cy="3651885"/>
          </a:xfrm>
          <a:prstGeom prst="rect">
            <a:avLst/>
          </a:prstGeom>
        </p:spPr>
      </p:pic>
      <p:sp>
        <p:nvSpPr>
          <p:cNvPr id="21" name="Shape 12"/>
          <p:cNvSpPr/>
          <p:nvPr/>
        </p:nvSpPr>
        <p:spPr>
          <a:xfrm>
            <a:off x="5788938" y="5655112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2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4791" y="5779056"/>
            <a:ext cx="255151" cy="31896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4478" y="459224"/>
            <a:ext cx="6528673" cy="5218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100"/>
              </a:lnSpc>
              <a:buNone/>
            </a:pPr>
            <a:r>
              <a:rPr lang="en-US" sz="32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PREMIER EXERCICE PRATIQUE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84478" y="1315045"/>
            <a:ext cx="1121688" cy="962025"/>
          </a:xfrm>
          <a:prstGeom prst="roundRect">
            <a:avLst>
              <a:gd name="adj" fmla="val 729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7867" y="1649254"/>
            <a:ext cx="234791" cy="29348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873091" y="1481971"/>
            <a:ext cx="3809881" cy="2608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Identifiez vos 3 segments prioritaires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1873091" y="1842968"/>
            <a:ext cx="3809881" cy="2671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Bénévoles, donateurs, partenaires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1789628" y="2267545"/>
            <a:ext cx="12172831" cy="11430"/>
          </a:xfrm>
          <a:prstGeom prst="roundRect">
            <a:avLst>
              <a:gd name="adj" fmla="val 613709"/>
            </a:avLst>
          </a:prstGeom>
          <a:solidFill>
            <a:srgbClr val="4A2C85"/>
          </a:solidFill>
          <a:ln/>
        </p:spPr>
      </p:sp>
      <p:sp>
        <p:nvSpPr>
          <p:cNvPr id="8" name="Shape 5"/>
          <p:cNvSpPr/>
          <p:nvPr/>
        </p:nvSpPr>
        <p:spPr>
          <a:xfrm>
            <a:off x="584478" y="2360533"/>
            <a:ext cx="2243495" cy="962025"/>
          </a:xfrm>
          <a:prstGeom prst="roundRect">
            <a:avLst>
              <a:gd name="adj" fmla="val 729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770" y="2694742"/>
            <a:ext cx="234791" cy="293489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2994898" y="2527459"/>
            <a:ext cx="2492216" cy="2608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Choisissez une actualité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2994898" y="2888456"/>
            <a:ext cx="2787491" cy="2671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Événement, appel à dons, bilan annuel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2911435" y="3313033"/>
            <a:ext cx="11051024" cy="11430"/>
          </a:xfrm>
          <a:prstGeom prst="roundRect">
            <a:avLst>
              <a:gd name="adj" fmla="val 613709"/>
            </a:avLst>
          </a:prstGeom>
          <a:solidFill>
            <a:srgbClr val="4A2C85"/>
          </a:solidFill>
          <a:ln/>
        </p:spPr>
      </p:sp>
      <p:sp>
        <p:nvSpPr>
          <p:cNvPr id="13" name="Shape 9"/>
          <p:cNvSpPr/>
          <p:nvPr/>
        </p:nvSpPr>
        <p:spPr>
          <a:xfrm>
            <a:off x="584478" y="3406021"/>
            <a:ext cx="3365302" cy="962025"/>
          </a:xfrm>
          <a:prstGeom prst="roundRect">
            <a:avLst>
              <a:gd name="adj" fmla="val 729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9673" y="3740229"/>
            <a:ext cx="234791" cy="293489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116705" y="3572947"/>
            <a:ext cx="3685580" cy="2608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Rédigez un message source neutre</a:t>
            </a:r>
            <a:endParaRPr lang="en-US" sz="1600" dirty="0"/>
          </a:p>
        </p:txBody>
      </p:sp>
      <p:sp>
        <p:nvSpPr>
          <p:cNvPr id="16" name="Text 11"/>
          <p:cNvSpPr/>
          <p:nvPr/>
        </p:nvSpPr>
        <p:spPr>
          <a:xfrm>
            <a:off x="4116705" y="3933944"/>
            <a:ext cx="3685580" cy="2671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Base pour toutes les adaptations</a:t>
            </a:r>
            <a:endParaRPr lang="en-US" sz="1300" dirty="0"/>
          </a:p>
        </p:txBody>
      </p:sp>
      <p:sp>
        <p:nvSpPr>
          <p:cNvPr id="17" name="Shape 12"/>
          <p:cNvSpPr/>
          <p:nvPr/>
        </p:nvSpPr>
        <p:spPr>
          <a:xfrm>
            <a:off x="4033242" y="4358521"/>
            <a:ext cx="9929217" cy="11430"/>
          </a:xfrm>
          <a:prstGeom prst="roundRect">
            <a:avLst>
              <a:gd name="adj" fmla="val 613709"/>
            </a:avLst>
          </a:prstGeom>
          <a:solidFill>
            <a:srgbClr val="4A2C85"/>
          </a:solidFill>
          <a:ln/>
        </p:spPr>
      </p:sp>
      <p:sp>
        <p:nvSpPr>
          <p:cNvPr id="18" name="Shape 13"/>
          <p:cNvSpPr/>
          <p:nvPr/>
        </p:nvSpPr>
        <p:spPr>
          <a:xfrm>
            <a:off x="584478" y="4451509"/>
            <a:ext cx="4487108" cy="1229201"/>
          </a:xfrm>
          <a:prstGeom prst="roundRect">
            <a:avLst>
              <a:gd name="adj" fmla="val 5707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0577" y="4919305"/>
            <a:ext cx="234791" cy="293489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5238512" y="4618434"/>
            <a:ext cx="3346728" cy="2608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Utilisez ChatGPT avec le prompt</a:t>
            </a:r>
            <a:endParaRPr lang="en-US" sz="1600" dirty="0"/>
          </a:p>
        </p:txBody>
      </p:sp>
      <p:sp>
        <p:nvSpPr>
          <p:cNvPr id="21" name="Text 15"/>
          <p:cNvSpPr/>
          <p:nvPr/>
        </p:nvSpPr>
        <p:spPr>
          <a:xfrm>
            <a:off x="5238512" y="4979432"/>
            <a:ext cx="8640485" cy="534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Adapte ce message pour 3 segments : bénévoles, donateurs, partenaires. Adopte un ton chaleureux pour les bénévoles, inspirant pour les donateurs, et professionnel pour les partenaires.</a:t>
            </a:r>
            <a:endParaRPr lang="en-US" sz="1300" dirty="0"/>
          </a:p>
        </p:txBody>
      </p:sp>
      <p:sp>
        <p:nvSpPr>
          <p:cNvPr id="22" name="Shape 16"/>
          <p:cNvSpPr/>
          <p:nvPr/>
        </p:nvSpPr>
        <p:spPr>
          <a:xfrm>
            <a:off x="5155049" y="5671185"/>
            <a:ext cx="8807410" cy="11430"/>
          </a:xfrm>
          <a:prstGeom prst="roundRect">
            <a:avLst>
              <a:gd name="adj" fmla="val 613709"/>
            </a:avLst>
          </a:prstGeom>
          <a:solidFill>
            <a:srgbClr val="4A2C85"/>
          </a:solidFill>
          <a:ln/>
        </p:spPr>
      </p:sp>
      <p:sp>
        <p:nvSpPr>
          <p:cNvPr id="23" name="Shape 17"/>
          <p:cNvSpPr/>
          <p:nvPr/>
        </p:nvSpPr>
        <p:spPr>
          <a:xfrm>
            <a:off x="584478" y="5764173"/>
            <a:ext cx="5608915" cy="962025"/>
          </a:xfrm>
          <a:prstGeom prst="roundRect">
            <a:avLst>
              <a:gd name="adj" fmla="val 729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1480" y="6098381"/>
            <a:ext cx="234791" cy="293489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6360319" y="5931098"/>
            <a:ext cx="3412450" cy="2608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Comparez les résultats et ajustez</a:t>
            </a:r>
            <a:endParaRPr lang="en-US" sz="1600" dirty="0"/>
          </a:p>
        </p:txBody>
      </p:sp>
      <p:sp>
        <p:nvSpPr>
          <p:cNvPr id="26" name="Text 19"/>
          <p:cNvSpPr/>
          <p:nvPr/>
        </p:nvSpPr>
        <p:spPr>
          <a:xfrm>
            <a:off x="6360319" y="6292096"/>
            <a:ext cx="3412450" cy="2671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Affinez selon vos besoins</a:t>
            </a:r>
            <a:endParaRPr lang="en-US" sz="1300" dirty="0"/>
          </a:p>
        </p:txBody>
      </p:sp>
      <p:sp>
        <p:nvSpPr>
          <p:cNvPr id="27" name="Shape 20"/>
          <p:cNvSpPr/>
          <p:nvPr/>
        </p:nvSpPr>
        <p:spPr>
          <a:xfrm>
            <a:off x="6276856" y="6716673"/>
            <a:ext cx="7685603" cy="11430"/>
          </a:xfrm>
          <a:prstGeom prst="roundRect">
            <a:avLst>
              <a:gd name="adj" fmla="val 613709"/>
            </a:avLst>
          </a:prstGeom>
          <a:solidFill>
            <a:srgbClr val="4A2C85"/>
          </a:solidFill>
          <a:ln/>
        </p:spPr>
      </p:sp>
      <p:sp>
        <p:nvSpPr>
          <p:cNvPr id="28" name="Shape 21"/>
          <p:cNvSpPr/>
          <p:nvPr/>
        </p:nvSpPr>
        <p:spPr>
          <a:xfrm>
            <a:off x="584478" y="6809661"/>
            <a:ext cx="6730722" cy="962025"/>
          </a:xfrm>
          <a:prstGeom prst="roundRect">
            <a:avLst>
              <a:gd name="adj" fmla="val 729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2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2384" y="7143869"/>
            <a:ext cx="234791" cy="293489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7482126" y="6976586"/>
            <a:ext cx="2683431" cy="2608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Diffusez chaque message</a:t>
            </a:r>
            <a:endParaRPr lang="en-US" sz="1600" dirty="0"/>
          </a:p>
        </p:txBody>
      </p:sp>
      <p:sp>
        <p:nvSpPr>
          <p:cNvPr id="31" name="Text 23"/>
          <p:cNvSpPr/>
          <p:nvPr/>
        </p:nvSpPr>
        <p:spPr>
          <a:xfrm>
            <a:off x="7482126" y="7337584"/>
            <a:ext cx="3816668" cy="2671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Sur le bon canal (email, réseaux sociaux, WhatsApp)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2025-04-26T17:26:44Z</dcterms:created>
  <dcterms:modified xsi:type="dcterms:W3CDTF">2025-04-26T17:26:44Z</dcterms:modified>
</cp:coreProperties>
</file>