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4630400" cy="8229600"/>
  <p:notesSz cx="8229600" cy="14630400"/>
  <p:embeddedFontLs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Heebo Light"/>
      <p:regular r:id="rId23"/>
    </p:embeddedFont>
    <p:embeddedFont>
      <p:font typeface="Heebo Light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Relationship Id="rId23" Type="http://schemas.openxmlformats.org/officeDocument/2006/relationships/font" Target="fonts/font5.fntdata"/><Relationship Id="rId2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8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Planifier et automatiser ses publications sur les réseaux sociaux avec l'IA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2488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pratiques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34244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384947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342442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calendrier éditorial pour vos réseaux sociaux.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216962" y="334244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384947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54078" y="3342442"/>
            <a:ext cx="345924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l'IA pour générer des idées, adapter vos contenus et les planifier automatiquement.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9640133" y="334244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384947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377249" y="3342442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Assurer une présence régulière sans y penser chaque jour.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793790" y="524172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284232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241727"/>
            <a:ext cx="5670947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vos messages à chaque plateforme (Facebook, Instagram, LinkedIn…).</a:t>
            </a:r>
            <a:endParaRPr lang="en-US" sz="2200" dirty="0"/>
          </a:p>
        </p:txBody>
      </p:sp>
      <p:sp>
        <p:nvSpPr>
          <p:cNvPr id="15" name="Shape 9"/>
          <p:cNvSpPr/>
          <p:nvPr/>
        </p:nvSpPr>
        <p:spPr>
          <a:xfrm>
            <a:off x="7428667" y="524172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284232"/>
            <a:ext cx="340162" cy="42529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165783" y="5241727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vos performances et ajuster vos futures publications.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9520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planifier avec l'IA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52926"/>
            <a:ext cx="7556421" cy="5081349"/>
          </a:xfrm>
          <a:prstGeom prst="roundRect">
            <a:avLst>
              <a:gd name="adj" fmla="val 187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2460546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2604254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Bénéfice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802624" y="2604254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1410" y="3110865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28224" y="3254573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Gain de temps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802624" y="3254573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Bloquer 2 heures pour planifier 1 mois entier.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801410" y="4124087"/>
            <a:ext cx="754118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28224" y="4267795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Régularité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802624" y="4267795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Maintenir une présence constante, même en période chargée.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01410" y="5500211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28224" y="564392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Qualité améliorée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4802624" y="5643920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chaque post à son réseau grâce aux suggestions IA.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6513433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28224" y="6657142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facilitée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802624" y="6657142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vous dit ce qui marche et ce qui doit être ajusté.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2443" y="570905"/>
            <a:ext cx="7691914" cy="194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BIBLIOTHÈQUE DE SCÉNARIOS TYPES POUR ASSOCIATIONS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212443" y="2826901"/>
            <a:ext cx="7691914" cy="4831794"/>
          </a:xfrm>
          <a:prstGeom prst="roundRect">
            <a:avLst>
              <a:gd name="adj" fmla="val 180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27470" y="3041928"/>
            <a:ext cx="7261860" cy="64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Scénario 1 : Animer les réseaux d'une association de quartier (Facebook + Instagram)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427470" y="3814524"/>
            <a:ext cx="7261860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 : informer, valoriser les bénévoles, mobiliser pour les événements.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427470" y="4270772"/>
            <a:ext cx="7261860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Fréquence : 3 publications/semaine.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427470" y="4727019"/>
            <a:ext cx="7261860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Types de contenus :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427470" y="5183267"/>
            <a:ext cx="7261860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Lundi : Retour sur une action récente (photos + témoignage).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427470" y="5587603"/>
            <a:ext cx="7261860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Mercredi : Portrait d'un bénévole ou d'un adhérent.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427470" y="5991939"/>
            <a:ext cx="7261860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Vendredi : Annonce des événements du week-end.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427470" y="6448187"/>
            <a:ext cx="7261860" cy="995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ChatGPT : Propose un calendrier éditorial pour une association de quartier qui organise des événements solidaires et culturels. 3 posts/semaine, ton convivial et mobilisateur.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8413" y="501610"/>
            <a:ext cx="12423934" cy="569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Scénario 2 : Promouvoir une campagne d'appel à dons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303770" y="1436370"/>
            <a:ext cx="22860" cy="4012883"/>
          </a:xfrm>
          <a:prstGeom prst="roundRect">
            <a:avLst>
              <a:gd name="adj" fmla="val 335144"/>
            </a:avLst>
          </a:prstGeom>
          <a:solidFill>
            <a:srgbClr val="4A2C85"/>
          </a:solidFill>
          <a:ln/>
        </p:spPr>
      </p:sp>
      <p:sp>
        <p:nvSpPr>
          <p:cNvPr id="4" name="Shape 2"/>
          <p:cNvSpPr/>
          <p:nvPr/>
        </p:nvSpPr>
        <p:spPr>
          <a:xfrm>
            <a:off x="6585645" y="1835229"/>
            <a:ext cx="547211" cy="22860"/>
          </a:xfrm>
          <a:prstGeom prst="roundRect">
            <a:avLst>
              <a:gd name="adj" fmla="val 335144"/>
            </a:avLst>
          </a:prstGeom>
          <a:solidFill>
            <a:srgbClr val="4A2C85"/>
          </a:solidFill>
          <a:ln/>
        </p:spPr>
      </p:sp>
      <p:sp>
        <p:nvSpPr>
          <p:cNvPr id="5" name="Shape 3"/>
          <p:cNvSpPr/>
          <p:nvPr/>
        </p:nvSpPr>
        <p:spPr>
          <a:xfrm>
            <a:off x="7109996" y="1641515"/>
            <a:ext cx="410408" cy="410408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8338" y="1675686"/>
            <a:ext cx="273606" cy="3419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773805" y="1618774"/>
            <a:ext cx="2629376" cy="284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1 : Lancement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38413" y="2013109"/>
            <a:ext cx="5764768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cette campagne est essentielle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497544" y="2747248"/>
            <a:ext cx="547211" cy="22860"/>
          </a:xfrm>
          <a:prstGeom prst="roundRect">
            <a:avLst>
              <a:gd name="adj" fmla="val 335144"/>
            </a:avLst>
          </a:prstGeom>
          <a:solidFill>
            <a:srgbClr val="4A2C85"/>
          </a:solidFill>
          <a:ln/>
        </p:spPr>
      </p:sp>
      <p:sp>
        <p:nvSpPr>
          <p:cNvPr id="10" name="Shape 7"/>
          <p:cNvSpPr/>
          <p:nvPr/>
        </p:nvSpPr>
        <p:spPr>
          <a:xfrm>
            <a:off x="7109996" y="2553533"/>
            <a:ext cx="410408" cy="410408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338" y="2587704"/>
            <a:ext cx="273606" cy="3419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27219" y="2530793"/>
            <a:ext cx="2804160" cy="284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2 : Témoignage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8227219" y="2925128"/>
            <a:ext cx="5764768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Témoignage d'un bénéficiaire ou bénévole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585645" y="3568065"/>
            <a:ext cx="547211" cy="22860"/>
          </a:xfrm>
          <a:prstGeom prst="roundRect">
            <a:avLst>
              <a:gd name="adj" fmla="val 335144"/>
            </a:avLst>
          </a:prstGeom>
          <a:solidFill>
            <a:srgbClr val="4A2C85"/>
          </a:solidFill>
          <a:ln/>
        </p:spPr>
      </p:sp>
      <p:sp>
        <p:nvSpPr>
          <p:cNvPr id="15" name="Shape 11"/>
          <p:cNvSpPr/>
          <p:nvPr/>
        </p:nvSpPr>
        <p:spPr>
          <a:xfrm>
            <a:off x="7109996" y="3374350"/>
            <a:ext cx="410408" cy="410408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338" y="3408521"/>
            <a:ext cx="273606" cy="3419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414468" y="3351609"/>
            <a:ext cx="3988713" cy="284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3 : Focus sur un chiffre clé</a:t>
            </a:r>
            <a:endParaRPr lang="en-US" sz="1750" dirty="0"/>
          </a:p>
        </p:txBody>
      </p:sp>
      <p:sp>
        <p:nvSpPr>
          <p:cNvPr id="18" name="Text 13"/>
          <p:cNvSpPr/>
          <p:nvPr/>
        </p:nvSpPr>
        <p:spPr>
          <a:xfrm>
            <a:off x="638413" y="3745944"/>
            <a:ext cx="5764768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Focus sur un chiffre clé lié à la cause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7497544" y="4388882"/>
            <a:ext cx="547211" cy="22860"/>
          </a:xfrm>
          <a:prstGeom prst="roundRect">
            <a:avLst>
              <a:gd name="adj" fmla="val 335144"/>
            </a:avLst>
          </a:prstGeom>
          <a:solidFill>
            <a:srgbClr val="4A2C85"/>
          </a:solidFill>
          <a:ln/>
        </p:spPr>
      </p:sp>
      <p:sp>
        <p:nvSpPr>
          <p:cNvPr id="20" name="Shape 15"/>
          <p:cNvSpPr/>
          <p:nvPr/>
        </p:nvSpPr>
        <p:spPr>
          <a:xfrm>
            <a:off x="7109996" y="4195167"/>
            <a:ext cx="410408" cy="410408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338" y="4229338"/>
            <a:ext cx="273606" cy="34194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227219" y="4172426"/>
            <a:ext cx="2947035" cy="284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4 : Dernier appel</a:t>
            </a:r>
            <a:endParaRPr lang="en-US" sz="1750" dirty="0"/>
          </a:p>
        </p:txBody>
      </p:sp>
      <p:sp>
        <p:nvSpPr>
          <p:cNvPr id="23" name="Text 17"/>
          <p:cNvSpPr/>
          <p:nvPr/>
        </p:nvSpPr>
        <p:spPr>
          <a:xfrm>
            <a:off x="8227219" y="4566761"/>
            <a:ext cx="5764768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Dernier appel + bilan intermédiaire des dons collectés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638413" y="5654397"/>
            <a:ext cx="13353574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 : mobiliser autour d'un appel à dons pour une action spécifique.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638413" y="6151364"/>
            <a:ext cx="13353574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Durée : 4 semaines de campagne.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638413" y="6648331"/>
            <a:ext cx="13353574" cy="29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Fréquence : 2 publications/semaine.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638413" y="7145298"/>
            <a:ext cx="13353574" cy="583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ChatGPT : Crée un calendrier éditorial pour une campagne de dons d'une association de lutte contre la précarité alimentaire. Ton mobilisateur, humain, adapté à Facebook, Instagram et LinkedIn.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2577" y="481251"/>
            <a:ext cx="7918847" cy="1093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00"/>
              </a:lnSpc>
              <a:buNone/>
            </a:pPr>
            <a:r>
              <a:rPr lang="en-US" sz="3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Scénario 3 : Valoriser la vie interne d'une association</a:t>
            </a:r>
            <a:endParaRPr lang="en-US" sz="34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7" y="1837492"/>
            <a:ext cx="875109" cy="105013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50219" y="2012513"/>
            <a:ext cx="218777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Visite d'un local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1750219" y="2391013"/>
            <a:ext cx="6781205" cy="280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Visite d'un local ou d'un lieu d'action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7" y="2887623"/>
            <a:ext cx="875109" cy="105013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50219" y="3062645"/>
            <a:ext cx="218777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Journée bénévole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1750219" y="3441144"/>
            <a:ext cx="6781205" cy="280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journée dans la peau d'un bénévole</a:t>
            </a:r>
            <a:endParaRPr lang="en-US" sz="13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77" y="3937754"/>
            <a:ext cx="875109" cy="105013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50219" y="4112776"/>
            <a:ext cx="218777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Avant/après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750219" y="4491276"/>
            <a:ext cx="6781205" cy="280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Avant/après d'un projet réalisé</a:t>
            </a:r>
            <a:endParaRPr lang="en-US" sz="13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577" y="4987885"/>
            <a:ext cx="875109" cy="105013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750219" y="5162907"/>
            <a:ext cx="2187773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Mini-interview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1750219" y="5541407"/>
            <a:ext cx="6781205" cy="280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Mini-interview en 3 questions</a:t>
            </a:r>
            <a:endParaRPr lang="en-US" sz="1350" dirty="0"/>
          </a:p>
        </p:txBody>
      </p:sp>
      <p:sp>
        <p:nvSpPr>
          <p:cNvPr id="16" name="Text 9"/>
          <p:cNvSpPr/>
          <p:nvPr/>
        </p:nvSpPr>
        <p:spPr>
          <a:xfrm>
            <a:off x="612577" y="6234827"/>
            <a:ext cx="7918847" cy="280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 : montrer les coulisses, créer de la proximité.</a:t>
            </a:r>
            <a:endParaRPr lang="en-US" sz="1350" dirty="0"/>
          </a:p>
        </p:txBody>
      </p:sp>
      <p:sp>
        <p:nvSpPr>
          <p:cNvPr id="17" name="Text 10"/>
          <p:cNvSpPr/>
          <p:nvPr/>
        </p:nvSpPr>
        <p:spPr>
          <a:xfrm>
            <a:off x="612577" y="6711672"/>
            <a:ext cx="7918847" cy="280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Fréquence : 1 story par semaine.</a:t>
            </a:r>
            <a:endParaRPr lang="en-US" sz="1350" dirty="0"/>
          </a:p>
        </p:txBody>
      </p:sp>
      <p:sp>
        <p:nvSpPr>
          <p:cNvPr id="18" name="Text 11"/>
          <p:cNvSpPr/>
          <p:nvPr/>
        </p:nvSpPr>
        <p:spPr>
          <a:xfrm>
            <a:off x="612577" y="7188518"/>
            <a:ext cx="7918847" cy="560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ChatGPT : Propose une série de 4 idées de stories Instagram pour une association environnementale qui veut montrer les coulisses de ses actions.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347" y="536138"/>
            <a:ext cx="10071616" cy="609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Scénario 4 : Newsletter sociale réinventée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2264331" y="2256115"/>
            <a:ext cx="2436971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L'édito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682347" y="2677597"/>
            <a:ext cx="4018955" cy="311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L'édito devient un post d'inspiration</a:t>
            </a:r>
            <a:endParaRPr lang="en-US" sz="15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3719" y="1535192"/>
            <a:ext cx="4642961" cy="4642961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767" y="2344757"/>
            <a:ext cx="291703" cy="36456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29098" y="2256115"/>
            <a:ext cx="2436971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L'agenda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9929098" y="2677597"/>
            <a:ext cx="4018955" cy="311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L'agenda devient un carrousel</a:t>
            </a:r>
            <a:endParaRPr lang="en-US" sz="15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719" y="1535192"/>
            <a:ext cx="4642961" cy="4642961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8741" y="2739807"/>
            <a:ext cx="291703" cy="36456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29098" y="4723805"/>
            <a:ext cx="2436971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portrait du mois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9929098" y="5145286"/>
            <a:ext cx="4018955" cy="311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portrait du mois devient une mini-série</a:t>
            </a:r>
            <a:endParaRPr lang="en-US" sz="15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719" y="1535192"/>
            <a:ext cx="4642961" cy="4642961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691" y="5003780"/>
            <a:ext cx="291703" cy="36456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2264331" y="4723805"/>
            <a:ext cx="2436971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focus projet</a:t>
            </a:r>
            <a:endParaRPr lang="en-US" sz="1900" dirty="0"/>
          </a:p>
        </p:txBody>
      </p:sp>
      <p:sp>
        <p:nvSpPr>
          <p:cNvPr id="16" name="Text 8"/>
          <p:cNvSpPr/>
          <p:nvPr/>
        </p:nvSpPr>
        <p:spPr>
          <a:xfrm>
            <a:off x="682347" y="5145286"/>
            <a:ext cx="4018955" cy="311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focus projet devient une infographie</a:t>
            </a:r>
            <a:endParaRPr lang="en-US" sz="15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3719" y="1535192"/>
            <a:ext cx="4642961" cy="4642961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9718" y="4608731"/>
            <a:ext cx="291703" cy="364569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82347" y="6397466"/>
            <a:ext cx="13265706" cy="311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 : transformer chaque rubrique de la newsletter en post social.</a:t>
            </a:r>
            <a:endParaRPr lang="en-US" sz="1500" dirty="0"/>
          </a:p>
        </p:txBody>
      </p:sp>
      <p:sp>
        <p:nvSpPr>
          <p:cNvPr id="20" name="Text 10"/>
          <p:cNvSpPr/>
          <p:nvPr/>
        </p:nvSpPr>
        <p:spPr>
          <a:xfrm>
            <a:off x="682347" y="6928604"/>
            <a:ext cx="13265706" cy="311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Fréquence : 1 publication par rubrique.</a:t>
            </a:r>
            <a:endParaRPr lang="en-US" sz="1500" dirty="0"/>
          </a:p>
        </p:txBody>
      </p:sp>
      <p:sp>
        <p:nvSpPr>
          <p:cNvPr id="21" name="Text 11"/>
          <p:cNvSpPr/>
          <p:nvPr/>
        </p:nvSpPr>
        <p:spPr>
          <a:xfrm>
            <a:off x="682347" y="7459742"/>
            <a:ext cx="13265706" cy="623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ChatGPT : Transforme la newsletter mensuelle d'une association de solidarité en 4 publications adaptées à Facebook et Instagram. Ton humain et positif.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435" y="793433"/>
            <a:ext cx="7903131" cy="1107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50"/>
              </a:lnSpc>
              <a:buNone/>
            </a:pPr>
            <a:r>
              <a:rPr lang="en-US" sz="3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MESSAGES D'ACCUEIL TYPES POUR POST AUTOMATISÉS</a:t>
            </a:r>
            <a:endParaRPr lang="en-US" sz="3450" dirty="0"/>
          </a:p>
        </p:txBody>
      </p:sp>
      <p:sp>
        <p:nvSpPr>
          <p:cNvPr id="4" name="Shape 1"/>
          <p:cNvSpPr/>
          <p:nvPr/>
        </p:nvSpPr>
        <p:spPr>
          <a:xfrm>
            <a:off x="620435" y="2167295"/>
            <a:ext cx="7903131" cy="4502229"/>
          </a:xfrm>
          <a:prstGeom prst="roundRect">
            <a:avLst>
              <a:gd name="adj" fmla="val 1654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8055" y="2174915"/>
            <a:ext cx="7887891" cy="51149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05339" y="2288858"/>
            <a:ext cx="3585567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Type de post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4753094" y="2288858"/>
            <a:ext cx="3585567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d'intro prêt à l'emploi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28055" y="2686407"/>
            <a:ext cx="7887891" cy="79509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805339" y="2800350"/>
            <a:ext cx="3585567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Présentation de bénévole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753094" y="2800350"/>
            <a:ext cx="3585567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"Aujourd'hui, on vous présente une pépite de notre équipe : [prénom] !"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28055" y="3481507"/>
            <a:ext cx="7887891" cy="7950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805339" y="3595449"/>
            <a:ext cx="3585567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Annonce d'événement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4753094" y="3595449"/>
            <a:ext cx="3585567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"C'est officiel ! Notre prochain événement se prépare et on compte sur vous."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628055" y="4276606"/>
            <a:ext cx="7887891" cy="79509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805339" y="4390549"/>
            <a:ext cx="3585567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Retour sur action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4753094" y="4390549"/>
            <a:ext cx="3585567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"Merci à tous ! Retour en images sur notre dernière action solidaire."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28055" y="5071705"/>
            <a:ext cx="7887891" cy="7950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805339" y="5185648"/>
            <a:ext cx="3585567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Appel à dons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4753094" y="5185648"/>
            <a:ext cx="3585567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"Et si votre générosité changeait une vie ? Notre nouvelle campagne est lancée."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628055" y="5866805"/>
            <a:ext cx="7887891" cy="79509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805339" y="5980748"/>
            <a:ext cx="3585567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Coulisses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753094" y="5980748"/>
            <a:ext cx="3585567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"On vous emmène dans les coulisses de notre association."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620435" y="6868954"/>
            <a:ext cx="7903131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Quand vous planifiez des publications récurrentes (nouveau bénévole, nouvelle collecte…), vous pouvez automatiser certains messages d'introduction :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0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2213" y="617458"/>
            <a:ext cx="7572375" cy="140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TRAME DE CALENDRIER ÉDITORIAL ASSOCIATIF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272213" y="2357438"/>
            <a:ext cx="168354" cy="1203841"/>
          </a:xfrm>
          <a:prstGeom prst="roundRect">
            <a:avLst>
              <a:gd name="adj" fmla="val 5601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77276" y="2357438"/>
            <a:ext cx="3038951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votre calendrier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77276" y="2842855"/>
            <a:ext cx="7067312" cy="71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Modèle type prêt à adapter avec colonnes pour Date, Plateforme, Type de contenu, Message clé, Visuel/format, Responsable, Statut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08921" y="3785711"/>
            <a:ext cx="168354" cy="1203841"/>
          </a:xfrm>
          <a:prstGeom prst="roundRect">
            <a:avLst>
              <a:gd name="adj" fmla="val 5601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13984" y="3785711"/>
            <a:ext cx="4179213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Remplir avec vos publications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13984" y="4271129"/>
            <a:ext cx="6730603" cy="71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Exemple: 5 mars Facebook Annonce événement Brocante solidaire Affiche Canva Équipe comm Programmé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45749" y="5213985"/>
            <a:ext cx="168354" cy="1203841"/>
          </a:xfrm>
          <a:prstGeom prst="roundRect">
            <a:avLst>
              <a:gd name="adj" fmla="val 5601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50812" y="5213985"/>
            <a:ext cx="2806660" cy="35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le statut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50812" y="5699403"/>
            <a:ext cx="6393775" cy="71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Marquer chaque publication comme "À créer", "Publié", "À valider", "Programmé"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6272213" y="6894790"/>
            <a:ext cx="7572375" cy="71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Astuce : utilisez Google Sheets ou Trello pour suivre et collaborer facilement sur ce planning.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8902" y="921901"/>
            <a:ext cx="12673727" cy="659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OUTILS RECOMMANDÉS (gratuits ou freemium)</a:t>
            </a:r>
            <a:endParaRPr lang="en-US" sz="41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8902" y="2003822"/>
            <a:ext cx="527804" cy="5278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8902" y="2742724"/>
            <a:ext cx="2647950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 Business Suite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738902" y="3199328"/>
            <a:ext cx="3050619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Planification Facebook + Instagram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738902" y="4001333"/>
            <a:ext cx="3050619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Gratuit, intégré à Facebook</a:t>
            </a:r>
            <a:endParaRPr lang="en-US" sz="1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227" y="2003822"/>
            <a:ext cx="527804" cy="52780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06227" y="2742724"/>
            <a:ext cx="2639258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Metricool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4106227" y="3199328"/>
            <a:ext cx="3050619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Calendrier multi-réseaux + analyse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4106227" y="4001333"/>
            <a:ext cx="3050619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Interface claire, suggestions IA</a:t>
            </a:r>
            <a:endParaRPr lang="en-US" sz="16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3553" y="2003822"/>
            <a:ext cx="527804" cy="52780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473553" y="2742724"/>
            <a:ext cx="2639258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Hootsuite</a:t>
            </a:r>
            <a:endParaRPr lang="en-US" sz="2050" dirty="0"/>
          </a:p>
        </p:txBody>
      </p:sp>
      <p:sp>
        <p:nvSpPr>
          <p:cNvPr id="13" name="Text 8"/>
          <p:cNvSpPr/>
          <p:nvPr/>
        </p:nvSpPr>
        <p:spPr>
          <a:xfrm>
            <a:off x="7473553" y="3199328"/>
            <a:ext cx="3050619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Planification + adaptation automatique</a:t>
            </a:r>
            <a:endParaRPr lang="en-US" sz="1650" dirty="0"/>
          </a:p>
        </p:txBody>
      </p:sp>
      <p:sp>
        <p:nvSpPr>
          <p:cNvPr id="14" name="Text 9"/>
          <p:cNvSpPr/>
          <p:nvPr/>
        </p:nvSpPr>
        <p:spPr>
          <a:xfrm>
            <a:off x="7473553" y="4001333"/>
            <a:ext cx="3050619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qui ajuste le ton et la longueur</a:t>
            </a:r>
            <a:endParaRPr lang="en-US" sz="16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0879" y="2003822"/>
            <a:ext cx="527804" cy="52780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0840879" y="2742724"/>
            <a:ext cx="2639258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Predis.ai</a:t>
            </a:r>
            <a:endParaRPr lang="en-US" sz="2050" dirty="0"/>
          </a:p>
        </p:txBody>
      </p:sp>
      <p:sp>
        <p:nvSpPr>
          <p:cNvPr id="17" name="Text 11"/>
          <p:cNvSpPr/>
          <p:nvPr/>
        </p:nvSpPr>
        <p:spPr>
          <a:xfrm>
            <a:off x="10840879" y="3199328"/>
            <a:ext cx="3050619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Idées + calendrier + analyse</a:t>
            </a:r>
            <a:endParaRPr lang="en-US" sz="1650" dirty="0"/>
          </a:p>
        </p:txBody>
      </p:sp>
      <p:sp>
        <p:nvSpPr>
          <p:cNvPr id="18" name="Text 12"/>
          <p:cNvSpPr/>
          <p:nvPr/>
        </p:nvSpPr>
        <p:spPr>
          <a:xfrm>
            <a:off x="10840879" y="3663672"/>
            <a:ext cx="3050619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complète pour petites structures</a:t>
            </a:r>
            <a:endParaRPr lang="en-US" sz="165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02" y="4972407"/>
            <a:ext cx="527804" cy="52780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38902" y="5711309"/>
            <a:ext cx="2639258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Buffer</a:t>
            </a:r>
            <a:endParaRPr lang="en-US" sz="2050" dirty="0"/>
          </a:p>
        </p:txBody>
      </p:sp>
      <p:sp>
        <p:nvSpPr>
          <p:cNvPr id="21" name="Text 14"/>
          <p:cNvSpPr/>
          <p:nvPr/>
        </p:nvSpPr>
        <p:spPr>
          <a:xfrm>
            <a:off x="738902" y="6167914"/>
            <a:ext cx="3050619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Programmation simplifiée</a:t>
            </a:r>
            <a:endParaRPr lang="en-US" sz="1650" dirty="0"/>
          </a:p>
        </p:txBody>
      </p:sp>
      <p:sp>
        <p:nvSpPr>
          <p:cNvPr id="22" name="Text 15"/>
          <p:cNvSpPr/>
          <p:nvPr/>
        </p:nvSpPr>
        <p:spPr>
          <a:xfrm>
            <a:off x="738902" y="6632258"/>
            <a:ext cx="3050619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Idéal pour les associations débutantes</a:t>
            </a:r>
            <a:endParaRPr lang="en-US" sz="1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80855"/>
            <a:ext cx="60490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566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faire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93775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Préparer une banque d'idées à l'avance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chaque post au réseau ciblé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Utiliser les suggestions IA (formats, horaires)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Prévoir des moments de réactivité (actus)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7065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Analyser les résultats chaque mois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3566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éviter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93775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Publier dans l'urgence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Copier-coller partout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Publier à l'aveugle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Tout automatiser sans place pour l'imprévu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7065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jamais suivre vos performances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9488" y="526018"/>
            <a:ext cx="7478435" cy="597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669488" y="1506379"/>
            <a:ext cx="1329095" cy="1102043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9555" y="1889284"/>
            <a:ext cx="268962" cy="3362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89798" y="1697593"/>
            <a:ext cx="2391013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1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2189798" y="2111097"/>
            <a:ext cx="6020753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Choisissez une action à venir (collecte, événement, campagne de dons).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2094190" y="2598896"/>
            <a:ext cx="11771114" cy="11430"/>
          </a:xfrm>
          <a:prstGeom prst="roundRect">
            <a:avLst>
              <a:gd name="adj" fmla="val 702893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669488" y="2704028"/>
            <a:ext cx="2658189" cy="1408152"/>
          </a:xfrm>
          <a:prstGeom prst="roundRect">
            <a:avLst>
              <a:gd name="adj" fmla="val 57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043" y="3239929"/>
            <a:ext cx="268962" cy="33623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518892" y="2895243"/>
            <a:ext cx="2391013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2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3518892" y="3308747"/>
            <a:ext cx="10250805" cy="61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Demandez à ChatGPT : Crée un calendrier éditorial multicanal pour une association qui organise [nom de l'action]. 3 publications/semaine sur Facebook, Instagram et LinkedIn. Ton humain et mobilisateur.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3423285" y="4102656"/>
            <a:ext cx="10442019" cy="11430"/>
          </a:xfrm>
          <a:prstGeom prst="roundRect">
            <a:avLst>
              <a:gd name="adj" fmla="val 702893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669488" y="4207788"/>
            <a:ext cx="3987403" cy="1102043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649" y="4590693"/>
            <a:ext cx="268962" cy="33623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848106" y="4399002"/>
            <a:ext cx="2391013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3</a:t>
            </a:r>
            <a:endParaRPr lang="en-US" sz="1850" dirty="0"/>
          </a:p>
        </p:txBody>
      </p:sp>
      <p:sp>
        <p:nvSpPr>
          <p:cNvPr id="16" name="Text 11"/>
          <p:cNvSpPr/>
          <p:nvPr/>
        </p:nvSpPr>
        <p:spPr>
          <a:xfrm>
            <a:off x="4848106" y="4812506"/>
            <a:ext cx="7338417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Complétez le tableau de planification ci-dessus avec les publications proposées par l'IA.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4752499" y="5300305"/>
            <a:ext cx="9112806" cy="11430"/>
          </a:xfrm>
          <a:prstGeom prst="roundRect">
            <a:avLst>
              <a:gd name="adj" fmla="val 702893"/>
            </a:avLst>
          </a:prstGeom>
          <a:solidFill>
            <a:srgbClr val="4A2C85"/>
          </a:solidFill>
          <a:ln/>
        </p:spPr>
      </p:sp>
      <p:sp>
        <p:nvSpPr>
          <p:cNvPr id="18" name="Shape 13"/>
          <p:cNvSpPr/>
          <p:nvPr/>
        </p:nvSpPr>
        <p:spPr>
          <a:xfrm>
            <a:off x="669488" y="5405438"/>
            <a:ext cx="5316498" cy="1102043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256" y="5788343"/>
            <a:ext cx="268962" cy="33623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177201" y="5596652"/>
            <a:ext cx="2391013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4</a:t>
            </a:r>
            <a:endParaRPr lang="en-US" sz="1850" dirty="0"/>
          </a:p>
        </p:txBody>
      </p:sp>
      <p:sp>
        <p:nvSpPr>
          <p:cNvPr id="21" name="Text 15"/>
          <p:cNvSpPr/>
          <p:nvPr/>
        </p:nvSpPr>
        <p:spPr>
          <a:xfrm>
            <a:off x="6177201" y="6010156"/>
            <a:ext cx="5929670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Programmez vos posts avec un outil de votre choix (Meta, Metricool…).</a:t>
            </a:r>
            <a:endParaRPr lang="en-US" sz="1500" dirty="0"/>
          </a:p>
        </p:txBody>
      </p:sp>
      <p:sp>
        <p:nvSpPr>
          <p:cNvPr id="22" name="Shape 16"/>
          <p:cNvSpPr/>
          <p:nvPr/>
        </p:nvSpPr>
        <p:spPr>
          <a:xfrm>
            <a:off x="6081593" y="6497955"/>
            <a:ext cx="7783711" cy="11430"/>
          </a:xfrm>
          <a:prstGeom prst="roundRect">
            <a:avLst>
              <a:gd name="adj" fmla="val 702893"/>
            </a:avLst>
          </a:prstGeom>
          <a:solidFill>
            <a:srgbClr val="4A2C85"/>
          </a:solidFill>
          <a:ln/>
        </p:spPr>
      </p:sp>
      <p:sp>
        <p:nvSpPr>
          <p:cNvPr id="23" name="Shape 17"/>
          <p:cNvSpPr/>
          <p:nvPr/>
        </p:nvSpPr>
        <p:spPr>
          <a:xfrm>
            <a:off x="669488" y="6603087"/>
            <a:ext cx="6645712" cy="1102043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863" y="6985992"/>
            <a:ext cx="268962" cy="33623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506414" y="6794302"/>
            <a:ext cx="2391013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5</a:t>
            </a:r>
            <a:endParaRPr lang="en-US" sz="1850" dirty="0"/>
          </a:p>
        </p:txBody>
      </p:sp>
      <p:sp>
        <p:nvSpPr>
          <p:cNvPr id="26" name="Text 19"/>
          <p:cNvSpPr/>
          <p:nvPr/>
        </p:nvSpPr>
        <p:spPr>
          <a:xfrm>
            <a:off x="7506414" y="7207806"/>
            <a:ext cx="4272677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Analysez les résultats au bout d'un mois et ajustez.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2025-04-26T17:23:29Z</dcterms:created>
  <dcterms:modified xsi:type="dcterms:W3CDTF">2025-04-26T17:23:29Z</dcterms:modified>
</cp:coreProperties>
</file>