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Tableaux de bord intelligents : comment l'IA aide à interpréter les statistiques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6013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 de la fiche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36422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2406729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364224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 tableau de bord intelligent pour suivre et interpréter vos données clés.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793790" y="361164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3654147"/>
            <a:ext cx="340162" cy="42529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530906" y="3611642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Choisir les bons indicateurs pour une association.</a:t>
            </a:r>
            <a:endParaRPr lang="en-US" sz="2200" dirty="0"/>
          </a:p>
        </p:txBody>
      </p:sp>
      <p:sp>
        <p:nvSpPr>
          <p:cNvPr id="10" name="Shape 5"/>
          <p:cNvSpPr/>
          <p:nvPr/>
        </p:nvSpPr>
        <p:spPr>
          <a:xfrm>
            <a:off x="793790" y="485906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4901565"/>
            <a:ext cx="340162" cy="42529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30906" y="4859060"/>
            <a:ext cx="68193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Exploiter les recommandations de l'IA tout en gardant une analyse critique.</a:t>
            </a:r>
            <a:endParaRPr lang="en-US" sz="2200" dirty="0"/>
          </a:p>
        </p:txBody>
      </p:sp>
      <p:sp>
        <p:nvSpPr>
          <p:cNvPr id="13" name="Shape 7"/>
          <p:cNvSpPr/>
          <p:nvPr/>
        </p:nvSpPr>
        <p:spPr>
          <a:xfrm>
            <a:off x="793790" y="61064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6148983"/>
            <a:ext cx="340162" cy="42529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530906" y="6106478"/>
            <a:ext cx="6819305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vos actions de communication, mobilisation ou collecte en fonction des résultats.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262" y="483751"/>
            <a:ext cx="7990880" cy="509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Modèle de tableau de bord clé en main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1262" y="1320046"/>
            <a:ext cx="13487876" cy="5980986"/>
          </a:xfrm>
          <a:prstGeom prst="roundRect">
            <a:avLst>
              <a:gd name="adj" fmla="val 114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8882" y="1327666"/>
            <a:ext cx="13475256" cy="73318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41998" y="1433155"/>
            <a:ext cx="191583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Indicateur clé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991683" y="1433155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237559" y="1433155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Résultat du mois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83435" y="1433155"/>
            <a:ext cx="191202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Évolution vs mois précédent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729311" y="1433155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IA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1975187" y="1433155"/>
            <a:ext cx="191583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décidée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78882" y="2060853"/>
            <a:ext cx="13475256" cy="1255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741998" y="2166342"/>
            <a:ext cx="191583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 de la newsletter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991683" y="2166342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30 %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237559" y="2166342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25 %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483435" y="2166342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-3 points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729311" y="2166342"/>
            <a:ext cx="191202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Objet trop générique - IA recommande un objet personnalisé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975187" y="2166342"/>
            <a:ext cx="1915835" cy="1044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une personnalisation avec prénom dès la prochaine édition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78882" y="3316248"/>
            <a:ext cx="13475256" cy="9942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41998" y="3421737"/>
            <a:ext cx="191583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d'engagement Facebook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2991683" y="3421737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5 %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237559" y="3421737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4 %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483435" y="3421737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Stable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729311" y="3421737"/>
            <a:ext cx="191202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recommande de privilégier les vidéos témoignages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975187" y="3421737"/>
            <a:ext cx="191583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Prévoir 2 témoignages en vidéo le mois prochain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78882" y="4310539"/>
            <a:ext cx="13475256" cy="9942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741998" y="4416028"/>
            <a:ext cx="191583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nouveaux abonnés Instagram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2991683" y="4416028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100 / mois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237559" y="4416028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75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7483435" y="4416028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+20 %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729311" y="4416028"/>
            <a:ext cx="191202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identifie un bon impact des stories coulisses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11975187" y="4416028"/>
            <a:ext cx="191583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une série de stories régulières sur la vie de l'association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78882" y="5304830"/>
            <a:ext cx="13475256" cy="9942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741998" y="5410319"/>
            <a:ext cx="191583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Participation à l'événement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2991683" y="5410319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100 participants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237559" y="5410319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80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7483435" y="5410319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-10 %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9729311" y="5410319"/>
            <a:ext cx="1912025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observe une baisse de clics depuis la newsletter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975187" y="5410319"/>
            <a:ext cx="191583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Retravailler le CTA (bouton d'inscription) et tester une relance SMS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578882" y="6299121"/>
            <a:ext cx="13475256" cy="9942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741998" y="6404610"/>
            <a:ext cx="191583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Dons collectés</a:t>
            </a:r>
            <a:endParaRPr lang="en-US" sz="1250" dirty="0"/>
          </a:p>
        </p:txBody>
      </p:sp>
      <p:sp>
        <p:nvSpPr>
          <p:cNvPr id="41" name="Text 39"/>
          <p:cNvSpPr/>
          <p:nvPr/>
        </p:nvSpPr>
        <p:spPr>
          <a:xfrm>
            <a:off x="2991683" y="6404610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5 000 €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5237559" y="6404610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3 200 €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7483435" y="6404610"/>
            <a:ext cx="191202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-20 %</a:t>
            </a:r>
            <a:endParaRPr lang="en-US" sz="1250" dirty="0"/>
          </a:p>
        </p:txBody>
      </p:sp>
      <p:sp>
        <p:nvSpPr>
          <p:cNvPr id="44" name="Text 42"/>
          <p:cNvSpPr/>
          <p:nvPr/>
        </p:nvSpPr>
        <p:spPr>
          <a:xfrm>
            <a:off x="9729311" y="6404610"/>
            <a:ext cx="191202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IA recommande un storytelling plus personnel dans les appels à dons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11975187" y="6404610"/>
            <a:ext cx="1915835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Préparer une campagne avec témoignages de bénéficiaires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571262" y="7484626"/>
            <a:ext cx="13487876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(Prêt à copier-coller dans Google Sheets, Excel ou Notion)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3110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Indicateurs à suivre pour une association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88826"/>
            <a:ext cx="7556421" cy="4009668"/>
          </a:xfrm>
          <a:prstGeom prst="roundRect">
            <a:avLst>
              <a:gd name="adj" fmla="val 237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223260"/>
            <a:ext cx="34531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 digitale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71367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Réseau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514624" y="4212669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Indicateurs clés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514624" y="4711660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Facebook: Taux d'engagement, portée organique, partages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514624" y="5153858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Instagram: Taux d'interaction (likes, commentaires), nombre de stories vues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514624" y="5958959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LinkedIn (si pertinent): Taux de clics, partages par partenaires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514624" y="640115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Newsletter: Taux d'ouverture, taux de clic, taux de désabonnement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8825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Mobilisation et participation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304597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839766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Événements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330184"/>
            <a:ext cx="22919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d'inscrits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6280190" y="4772382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participation réelle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6280190" y="5577483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Satisfaction post-événement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304" y="3045976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12304" y="3839766"/>
            <a:ext cx="22920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Appel à bénévoles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912304" y="4684514"/>
            <a:ext cx="22920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réponses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8912304" y="5489615"/>
            <a:ext cx="22920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concrétisation (bénévoles effectifs)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538" y="3045976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544538" y="3839766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Campagne de sensibilisation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1544538" y="4684514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signatures (pétition)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11544538" y="5852517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partages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Collecte de dons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418868" y="3906441"/>
            <a:ext cx="31601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Emailing appel à dons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d'ouverture, taux de clic vers la page de dons, montant moyen par don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11" y="420909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61548"/>
            <a:ext cx="37277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Campagne sur les réseaux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conversion (clics &gt; dons), partages, commentaires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3258026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14117"/>
            <a:ext cx="34843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Mécénat ou partenariats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contacts engagés, montant global obtenu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533" y="598420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955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4737" y="3290292"/>
            <a:ext cx="5391150" cy="673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Image et notoriété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54737" y="5961221"/>
            <a:ext cx="13120926" cy="30480"/>
          </a:xfrm>
          <a:prstGeom prst="roundRect">
            <a:avLst>
              <a:gd name="adj" fmla="val 297150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3965615" y="5314414"/>
            <a:ext cx="30480" cy="646867"/>
          </a:xfrm>
          <a:prstGeom prst="roundRect">
            <a:avLst>
              <a:gd name="adj" fmla="val 297150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3738324" y="5718631"/>
            <a:ext cx="485180" cy="485180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168" y="5758994"/>
            <a:ext cx="323374" cy="4043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633186" y="4287560"/>
            <a:ext cx="269557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970359" y="4753808"/>
            <a:ext cx="602134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Mentions de votre association (Google Alerts, Mention)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7299722" y="5961162"/>
            <a:ext cx="30480" cy="646867"/>
          </a:xfrm>
          <a:prstGeom prst="roundRect">
            <a:avLst>
              <a:gd name="adj" fmla="val 297150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7072432" y="5718631"/>
            <a:ext cx="485180" cy="485180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275" y="5758994"/>
            <a:ext cx="323374" cy="40433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67293" y="6823710"/>
            <a:ext cx="269557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Médias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4304467" y="7289959"/>
            <a:ext cx="6021348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d'articles citant l'association</a:t>
            </a:r>
            <a:endParaRPr lang="en-US" sz="1650" dirty="0"/>
          </a:p>
        </p:txBody>
      </p:sp>
      <p:sp>
        <p:nvSpPr>
          <p:cNvPr id="15" name="Shape 10"/>
          <p:cNvSpPr/>
          <p:nvPr/>
        </p:nvSpPr>
        <p:spPr>
          <a:xfrm>
            <a:off x="10633948" y="5314414"/>
            <a:ext cx="30480" cy="646867"/>
          </a:xfrm>
          <a:prstGeom prst="roundRect">
            <a:avLst>
              <a:gd name="adj" fmla="val 297150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10406658" y="5718631"/>
            <a:ext cx="485180" cy="485180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7501" y="5758994"/>
            <a:ext cx="323374" cy="40433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213056" y="4287560"/>
            <a:ext cx="2872502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Notoriété sur réseaux</a:t>
            </a:r>
            <a:endParaRPr lang="en-US" sz="2100" dirty="0"/>
          </a:p>
        </p:txBody>
      </p:sp>
      <p:sp>
        <p:nvSpPr>
          <p:cNvPr id="19" name="Text 13"/>
          <p:cNvSpPr/>
          <p:nvPr/>
        </p:nvSpPr>
        <p:spPr>
          <a:xfrm>
            <a:off x="7638574" y="4753808"/>
            <a:ext cx="6021467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Évolution du nombre d'abonnés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797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274" y="2907744"/>
            <a:ext cx="11371064" cy="594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d'IA pour alimenter votre tableau de bord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6274" y="3788093"/>
            <a:ext cx="13297852" cy="3913346"/>
          </a:xfrm>
          <a:prstGeom prst="roundRect">
            <a:avLst>
              <a:gd name="adj" fmla="val 204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73894" y="3795713"/>
            <a:ext cx="13281184" cy="54816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65823" y="3917513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Outil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296138" y="3917513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722644" y="3917513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Avantage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73894" y="4343876"/>
            <a:ext cx="13281184" cy="85272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65823" y="4465677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Predis.ai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5296138" y="4465677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IA des publications sociales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9722644" y="4465677"/>
            <a:ext cx="4042172" cy="609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Recommandations automatiques sur formats, horaires, contenus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73894" y="5196602"/>
            <a:ext cx="13281184" cy="54816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65823" y="5318403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Hootsuite Insights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296138" y="5318403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multi-réseaux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9722644" y="5318403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Centralise toutes les données sociales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73894" y="5744766"/>
            <a:ext cx="13281184" cy="54816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65823" y="5866567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AI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5296138" y="5866567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et conseils sur les campagnes email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9722644" y="5866567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Benchmark sectoriel inclus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673894" y="6292929"/>
            <a:ext cx="13281184" cy="8527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65823" y="6414730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Google Data Studio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5296138" y="6414730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Création de tableaux de bord sur-mesure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9722644" y="6414730"/>
            <a:ext cx="4042172" cy="609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Compatible avec réseaux sociaux, emailing, Google Analytics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673894" y="7145655"/>
            <a:ext cx="13281184" cy="54816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65823" y="7267456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Metricool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5296138" y="7267456"/>
            <a:ext cx="403836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complet + analyse IA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9722644" y="7267456"/>
            <a:ext cx="4042172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Adapté aux petites structures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184" y="638889"/>
            <a:ext cx="13204031" cy="1273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recommandations IA et comment les lire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3184" y="2421731"/>
            <a:ext cx="2654498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 IA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13184" y="2943939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Publiez vos posts Instagram à 18h pour maximiser l'engagement »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13184" y="3779520"/>
            <a:ext cx="4069318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Vos objets d'email sont trop longs »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3184" y="4288988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Vos vidéos témoignages génèrent 50 % d'engagement en plus »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13184" y="5124569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Vos publications sur les journées mondiales performent mieux »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87328" y="2421731"/>
            <a:ext cx="2825115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Interprétation critique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287328" y="2943939"/>
            <a:ext cx="4069318" cy="978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Vérifiez si ce créneau correspond aussi à vos moments-clés associatifs (exemple : vos événements sont le week-end)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87328" y="4105632"/>
            <a:ext cx="4069318" cy="978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votre public est jeune, c'est pertinent. Pour un public senior, un objet un peu plus explicite peut être préférable.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87328" y="5267325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elles sont authentiques et bien produites, oui. Évitez les vidéos trop formatées.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287328" y="6102906"/>
            <a:ext cx="4069318" cy="1304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Intéressant, mais cela doit rester cohérent avec vos valeurs. Ne pas faire du « jour mondial opportuniste » sans lien avec votre mission.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861471" y="2421731"/>
            <a:ext cx="254746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 possible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861471" y="2943939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ce créneau pendant 1 mois et comparez les résultats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861471" y="3779520"/>
            <a:ext cx="4069318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A/B : un objet court vs un objet explicatif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861471" y="4288988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une série « Portraits engagés » avec vos bénévoles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861471" y="5124569"/>
            <a:ext cx="4069318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Sélectionnez 5 journées en lien direct avec votre cause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317" y="495181"/>
            <a:ext cx="9347954" cy="562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de lecture des recommandations IA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30317" y="1418153"/>
            <a:ext cx="1336953" cy="1037511"/>
          </a:xfrm>
          <a:prstGeom prst="roundRect">
            <a:avLst>
              <a:gd name="adj" fmla="val 72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170" y="1778675"/>
            <a:ext cx="253246" cy="3164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47292" y="1598176"/>
            <a:ext cx="648378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Cette recommandation est-elle alignée avec nos valeurs ?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2147292" y="1987510"/>
            <a:ext cx="6483787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optimise la performance, pas la cohérence éthique.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057281" y="2446139"/>
            <a:ext cx="11852791" cy="11430"/>
          </a:xfrm>
          <a:prstGeom prst="roundRect">
            <a:avLst>
              <a:gd name="adj" fmla="val 661778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630317" y="2545675"/>
            <a:ext cx="2673906" cy="1037511"/>
          </a:xfrm>
          <a:prstGeom prst="roundRect">
            <a:avLst>
              <a:gd name="adj" fmla="val 72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587" y="2906197"/>
            <a:ext cx="253246" cy="3164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484245" y="2725698"/>
            <a:ext cx="761273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Est-ce que cette recommandation correspond à notre public cible ?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3484245" y="3115032"/>
            <a:ext cx="7612737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tendances globales ne sont pas toujours adaptées à vos publics spécifiques.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3394234" y="3573661"/>
            <a:ext cx="10515838" cy="11430"/>
          </a:xfrm>
          <a:prstGeom prst="roundRect">
            <a:avLst>
              <a:gd name="adj" fmla="val 661778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630317" y="3673197"/>
            <a:ext cx="4010858" cy="1037511"/>
          </a:xfrm>
          <a:prstGeom prst="roundRect">
            <a:avLst>
              <a:gd name="adj" fmla="val 72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123" y="4033718"/>
            <a:ext cx="253246" cy="3164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821198" y="3853220"/>
            <a:ext cx="6838474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Avons-nous les moyens d'appliquer cette recommandation ?</a:t>
            </a:r>
            <a:endParaRPr lang="en-US" sz="1750" dirty="0"/>
          </a:p>
        </p:txBody>
      </p:sp>
      <p:sp>
        <p:nvSpPr>
          <p:cNvPr id="16" name="Text 11"/>
          <p:cNvSpPr/>
          <p:nvPr/>
        </p:nvSpPr>
        <p:spPr>
          <a:xfrm>
            <a:off x="4821198" y="4242554"/>
            <a:ext cx="6838474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Certaines suggestions (vidéo professionnelle) peuvent être hors budget.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4731187" y="4701183"/>
            <a:ext cx="9178885" cy="11430"/>
          </a:xfrm>
          <a:prstGeom prst="roundRect">
            <a:avLst>
              <a:gd name="adj" fmla="val 661778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630317" y="4800719"/>
            <a:ext cx="5347811" cy="1037511"/>
          </a:xfrm>
          <a:prstGeom prst="roundRect">
            <a:avLst>
              <a:gd name="adj" fmla="val 72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540" y="5161240"/>
            <a:ext cx="253246" cy="3164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58151" y="4980742"/>
            <a:ext cx="580036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Peut-on tester cette recommandation sans risque ?</a:t>
            </a:r>
            <a:endParaRPr lang="en-US" sz="1750" dirty="0"/>
          </a:p>
        </p:txBody>
      </p:sp>
      <p:sp>
        <p:nvSpPr>
          <p:cNvPr id="21" name="Text 15"/>
          <p:cNvSpPr/>
          <p:nvPr/>
        </p:nvSpPr>
        <p:spPr>
          <a:xfrm>
            <a:off x="6158151" y="5370076"/>
            <a:ext cx="5800368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L'idéal est de faire un test limité avant de généraliser.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6068139" y="5828705"/>
            <a:ext cx="7841933" cy="11430"/>
          </a:xfrm>
          <a:prstGeom prst="roundRect">
            <a:avLst>
              <a:gd name="adj" fmla="val 661778"/>
            </a:avLst>
          </a:prstGeom>
          <a:solidFill>
            <a:srgbClr val="4A2C85"/>
          </a:solidFill>
          <a:ln/>
        </p:spPr>
      </p:sp>
      <p:sp>
        <p:nvSpPr>
          <p:cNvPr id="23" name="Shape 17"/>
          <p:cNvSpPr/>
          <p:nvPr/>
        </p:nvSpPr>
        <p:spPr>
          <a:xfrm>
            <a:off x="630317" y="5928241"/>
            <a:ext cx="6684883" cy="1318855"/>
          </a:xfrm>
          <a:prstGeom prst="roundRect">
            <a:avLst>
              <a:gd name="adj" fmla="val 573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076" y="6429375"/>
            <a:ext cx="253246" cy="31646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495223" y="6108263"/>
            <a:ext cx="6324838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Cette recommandation confirme-t-elle une intuition ou un retour terrain ?</a:t>
            </a:r>
            <a:endParaRPr lang="en-US" sz="1750" dirty="0"/>
          </a:p>
        </p:txBody>
      </p:sp>
      <p:sp>
        <p:nvSpPr>
          <p:cNvPr id="26" name="Text 19"/>
          <p:cNvSpPr/>
          <p:nvPr/>
        </p:nvSpPr>
        <p:spPr>
          <a:xfrm>
            <a:off x="7495223" y="6778943"/>
            <a:ext cx="6324838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Croisez IA et ressenti terrain pour affiner vos choix.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630317" y="7449622"/>
            <a:ext cx="1336976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garder sous la main pour chaque analyse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8027" y="902851"/>
            <a:ext cx="4564142" cy="563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3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027" y="1737479"/>
            <a:ext cx="902375" cy="13283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91030" y="1917859"/>
            <a:ext cx="6475452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Choisissez 3 indicateurs prioritaires pour votre association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291030" y="2308027"/>
            <a:ext cx="6707743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 exemple : taux d'ouverture newsletter, engagement Facebook, nombre d'inscrits à vos événements.</a:t>
            </a:r>
            <a:endParaRPr lang="en-US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7" y="3065859"/>
            <a:ext cx="902375" cy="10828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91030" y="3246239"/>
            <a:ext cx="2307431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Connectez vos outils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7291030" y="3636407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Mailchimp, Meta, etc. à Predis.ai ou Metricool.</a:t>
            </a:r>
            <a:endParaRPr lang="en-US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027" y="4148733"/>
            <a:ext cx="902375" cy="20951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91030" y="4329113"/>
            <a:ext cx="650295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Remplissez chaque mois votre tableau de bord intelligent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7291030" y="4719280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chiffres clés.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7291030" y="5071110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L'analyse IA.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7291030" y="5422940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propres remarques terrain.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7291030" y="5774769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actions décidées pour le mois suivant.</a:t>
            </a:r>
            <a:endParaRPr lang="en-US" sz="14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027" y="6243876"/>
            <a:ext cx="902375" cy="108287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7291030" y="6424255"/>
            <a:ext cx="490525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Présentez ces résultats en réunion d'équipe</a:t>
            </a:r>
            <a:endParaRPr lang="en-US" sz="1750" dirty="0"/>
          </a:p>
        </p:txBody>
      </p:sp>
      <p:sp>
        <p:nvSpPr>
          <p:cNvPr id="18" name="Text 11"/>
          <p:cNvSpPr/>
          <p:nvPr/>
        </p:nvSpPr>
        <p:spPr>
          <a:xfrm>
            <a:off x="7291030" y="6814423"/>
            <a:ext cx="670774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chiffres ne sont pas une fin en soi, ils servent à nourrir la réflexion collective.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2025-04-26T17:42:14Z</dcterms:created>
  <dcterms:modified xsi:type="dcterms:W3CDTF">2025-04-26T17:42:14Z</dcterms:modified>
</cp:coreProperties>
</file>