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4630400" cy="8229600"/>
  <p:notesSz cx="8229600" cy="14630400"/>
  <p:embeddedFontLst>
    <p:embeddedFont>
      <p:font typeface="Montserrat"/>
      <p:regular r:id="rId20"/>
    </p:embeddedFont>
    <p:embeddedFont>
      <p:font typeface="Montserrat"/>
      <p:regular r:id="rId21"/>
    </p:embeddedFont>
    <p:embeddedFont>
      <p:font typeface="Montserrat"/>
      <p:regular r:id="rId22"/>
    </p:embeddedFont>
    <p:embeddedFont>
      <p:font typeface="Montserrat"/>
      <p:regular r:id="rId23"/>
    </p:embeddedFont>
    <p:embeddedFont>
      <p:font typeface="Heebo Light"/>
      <p:regular r:id="rId24"/>
    </p:embeddedFont>
    <p:embeddedFont>
      <p:font typeface="Heebo Light"/>
      <p:regular r:id="rId25"/>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6.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7.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8.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0.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3.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683073"/>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Veiller à la protection des données adhérents et au respect du RGPD</a:t>
            </a:r>
            <a:endParaRPr lang="en-US" sz="4450" dirty="0"/>
          </a:p>
        </p:txBody>
      </p:sp>
      <p:sp>
        <p:nvSpPr>
          <p:cNvPr id="4" name="Shape 1"/>
          <p:cNvSpPr/>
          <p:nvPr/>
        </p:nvSpPr>
        <p:spPr>
          <a:xfrm>
            <a:off x="6280190" y="5166479"/>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6287810" y="5174099"/>
            <a:ext cx="347663" cy="347663"/>
          </a:xfrm>
          <a:prstGeom prst="rect">
            <a:avLst/>
          </a:prstGeom>
        </p:spPr>
      </p:pic>
      <p:sp>
        <p:nvSpPr>
          <p:cNvPr id="6" name="Text 2"/>
          <p:cNvSpPr/>
          <p:nvPr/>
        </p:nvSpPr>
        <p:spPr>
          <a:xfrm>
            <a:off x="6756440" y="5149572"/>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822484"/>
            <a:ext cx="7556421" cy="2126337"/>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Modèle de checklist de conformité RGPD – Spécial associations</a:t>
            </a:r>
            <a:endParaRPr lang="en-US" sz="4450" dirty="0"/>
          </a:p>
        </p:txBody>
      </p:sp>
      <p:sp>
        <p:nvSpPr>
          <p:cNvPr id="4" name="Shape 1"/>
          <p:cNvSpPr/>
          <p:nvPr/>
        </p:nvSpPr>
        <p:spPr>
          <a:xfrm>
            <a:off x="793790" y="3544133"/>
            <a:ext cx="510302" cy="510302"/>
          </a:xfrm>
          <a:prstGeom prst="roundRect">
            <a:avLst>
              <a:gd name="adj" fmla="val 18669"/>
            </a:avLst>
          </a:prstGeom>
          <a:solidFill>
            <a:srgbClr val="31136C"/>
          </a:solidFill>
          <a:ln w="7620">
            <a:solidFill>
              <a:srgbClr val="4A2C85"/>
            </a:solidFill>
            <a:prstDash val="solid"/>
          </a:ln>
        </p:spPr>
      </p:sp>
      <p:pic>
        <p:nvPicPr>
          <p:cNvPr id="5" name="Image 1" descr="preencoded.png">    </p:cNvPr>
          <p:cNvPicPr>
            <a:picLocks noChangeAspect="1"/>
          </p:cNvPicPr>
          <p:nvPr/>
        </p:nvPicPr>
        <p:blipFill>
          <a:blip r:embed="rId2"/>
          <a:stretch>
            <a:fillRect/>
          </a:stretch>
        </p:blipFill>
        <p:spPr>
          <a:xfrm>
            <a:off x="878860" y="3586639"/>
            <a:ext cx="340162" cy="425291"/>
          </a:xfrm>
          <a:prstGeom prst="rect">
            <a:avLst/>
          </a:prstGeom>
        </p:spPr>
      </p:pic>
      <p:sp>
        <p:nvSpPr>
          <p:cNvPr id="6" name="Text 2"/>
          <p:cNvSpPr/>
          <p:nvPr/>
        </p:nvSpPr>
        <p:spPr>
          <a:xfrm>
            <a:off x="1530906" y="3544133"/>
            <a:ext cx="4334470"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Gouvernance et sensibilisation</a:t>
            </a:r>
            <a:endParaRPr lang="en-US" sz="2200" dirty="0"/>
          </a:p>
        </p:txBody>
      </p:sp>
      <p:sp>
        <p:nvSpPr>
          <p:cNvPr id="7" name="Text 3"/>
          <p:cNvSpPr/>
          <p:nvPr/>
        </p:nvSpPr>
        <p:spPr>
          <a:xfrm>
            <a:off x="1530906" y="4034552"/>
            <a:ext cx="6819305" cy="741045"/>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L'association a désigné un référent RGPD (salarié, bénévole ou membre du CA).</a:t>
            </a:r>
            <a:endParaRPr lang="en-US" sz="1750" dirty="0"/>
          </a:p>
        </p:txBody>
      </p:sp>
      <p:sp>
        <p:nvSpPr>
          <p:cNvPr id="8" name="Text 4"/>
          <p:cNvSpPr/>
          <p:nvPr/>
        </p:nvSpPr>
        <p:spPr>
          <a:xfrm>
            <a:off x="1530906" y="4911685"/>
            <a:ext cx="6819305" cy="741045"/>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Une sensibilisation annuelle au RGPD est organisée pour les équipes (salariés, bénévoles, prestataires).</a:t>
            </a:r>
            <a:endParaRPr lang="en-US" sz="1750" dirty="0"/>
          </a:p>
        </p:txBody>
      </p:sp>
      <p:sp>
        <p:nvSpPr>
          <p:cNvPr id="9" name="Text 5"/>
          <p:cNvSpPr/>
          <p:nvPr/>
        </p:nvSpPr>
        <p:spPr>
          <a:xfrm>
            <a:off x="1530906" y="5788819"/>
            <a:ext cx="6819305" cy="741045"/>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Le sujet de la protection des données est intégré dans le guide d'accueil des nouveaux membres ou bénévoles.</a:t>
            </a:r>
            <a:endParaRPr lang="en-US" sz="1750" dirty="0"/>
          </a:p>
        </p:txBody>
      </p:sp>
      <p:sp>
        <p:nvSpPr>
          <p:cNvPr id="10" name="Text 6"/>
          <p:cNvSpPr/>
          <p:nvPr/>
        </p:nvSpPr>
        <p:spPr>
          <a:xfrm>
            <a:off x="1530906" y="6665952"/>
            <a:ext cx="6819305" cy="741045"/>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Un mémo ou une affiche « Réflexes RGPD » est visible dans les locaux ou outils numériques.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577584"/>
          </a:xfrm>
          <a:prstGeom prst="rect">
            <a:avLst/>
          </a:prstGeom>
        </p:spPr>
      </p:pic>
      <p:sp>
        <p:nvSpPr>
          <p:cNvPr id="3" name="Text 0"/>
          <p:cNvSpPr/>
          <p:nvPr/>
        </p:nvSpPr>
        <p:spPr>
          <a:xfrm>
            <a:off x="721638" y="3161348"/>
            <a:ext cx="9518333" cy="644366"/>
          </a:xfrm>
          <a:prstGeom prst="rect">
            <a:avLst/>
          </a:prstGeom>
          <a:noFill/>
          <a:ln/>
        </p:spPr>
        <p:txBody>
          <a:bodyPr wrap="none" lIns="0" tIns="0" rIns="0" bIns="0" rtlCol="0" anchor="t"/>
          <a:lstStyle/>
          <a:p>
            <a:pPr algn="l" indent="0" marL="0">
              <a:lnSpc>
                <a:spcPts val="5050"/>
              </a:lnSpc>
              <a:buNone/>
            </a:pPr>
            <a:r>
              <a:rPr lang="en-US" sz="4050" dirty="0">
                <a:solidFill>
                  <a:srgbClr val="F2F0F4"/>
                </a:solidFill>
                <a:latin typeface="Montserrat" pitchFamily="34" charset="0"/>
                <a:ea typeface="Montserrat" pitchFamily="34" charset="-122"/>
                <a:cs typeface="Montserrat" pitchFamily="34" charset="-120"/>
              </a:rPr>
              <a:t>Cartographie des données collectées</a:t>
            </a:r>
            <a:endParaRPr lang="en-US" sz="4050" dirty="0"/>
          </a:p>
        </p:txBody>
      </p:sp>
      <p:sp>
        <p:nvSpPr>
          <p:cNvPr id="4" name="Shape 1"/>
          <p:cNvSpPr/>
          <p:nvPr/>
        </p:nvSpPr>
        <p:spPr>
          <a:xfrm>
            <a:off x="721638" y="5042773"/>
            <a:ext cx="3064788" cy="206097"/>
          </a:xfrm>
          <a:prstGeom prst="roundRect">
            <a:avLst>
              <a:gd name="adj" fmla="val 42022"/>
            </a:avLst>
          </a:prstGeom>
          <a:solidFill>
            <a:srgbClr val="31136C"/>
          </a:solidFill>
          <a:ln w="7620">
            <a:solidFill>
              <a:srgbClr val="4A2C85"/>
            </a:solidFill>
            <a:prstDash val="solid"/>
          </a:ln>
        </p:spPr>
      </p:sp>
      <p:sp>
        <p:nvSpPr>
          <p:cNvPr id="5" name="Text 2"/>
          <p:cNvSpPr/>
          <p:nvPr/>
        </p:nvSpPr>
        <p:spPr>
          <a:xfrm>
            <a:off x="721638" y="5558076"/>
            <a:ext cx="3064788" cy="644366"/>
          </a:xfrm>
          <a:prstGeom prst="rect">
            <a:avLst/>
          </a:prstGeom>
          <a:noFill/>
          <a:ln/>
        </p:spPr>
        <p:txBody>
          <a:bodyPr wrap="squar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Identification des données</a:t>
            </a:r>
            <a:endParaRPr lang="en-US" sz="2000" dirty="0"/>
          </a:p>
        </p:txBody>
      </p:sp>
      <p:sp>
        <p:nvSpPr>
          <p:cNvPr id="6" name="Text 3"/>
          <p:cNvSpPr/>
          <p:nvPr/>
        </p:nvSpPr>
        <p:spPr>
          <a:xfrm>
            <a:off x="721638" y="6326148"/>
            <a:ext cx="3064788" cy="1319689"/>
          </a:xfrm>
          <a:prstGeom prst="rect">
            <a:avLst/>
          </a:prstGeom>
          <a:noFill/>
          <a:ln/>
        </p:spPr>
        <p:txBody>
          <a:bodyPr wrap="square" lIns="0" tIns="0" rIns="0" bIns="0" rtlCol="0" anchor="t"/>
          <a:lstStyle/>
          <a:p>
            <a:pPr algn="l" indent="0" marL="0">
              <a:lnSpc>
                <a:spcPts val="255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 L'association a identifié toutes les données collectées (adhérents, bénévoles, donateurs, bénéficiaires).</a:t>
            </a:r>
            <a:endParaRPr lang="en-US" sz="1600" dirty="0"/>
          </a:p>
        </p:txBody>
      </p:sp>
      <p:sp>
        <p:nvSpPr>
          <p:cNvPr id="7" name="Shape 4"/>
          <p:cNvSpPr/>
          <p:nvPr/>
        </p:nvSpPr>
        <p:spPr>
          <a:xfrm>
            <a:off x="4095631" y="4733449"/>
            <a:ext cx="3064907" cy="206097"/>
          </a:xfrm>
          <a:prstGeom prst="roundRect">
            <a:avLst>
              <a:gd name="adj" fmla="val 42022"/>
            </a:avLst>
          </a:prstGeom>
          <a:solidFill>
            <a:srgbClr val="31136C"/>
          </a:solidFill>
          <a:ln w="7620">
            <a:solidFill>
              <a:srgbClr val="4A2C85"/>
            </a:solidFill>
            <a:prstDash val="solid"/>
          </a:ln>
        </p:spPr>
      </p:sp>
      <p:sp>
        <p:nvSpPr>
          <p:cNvPr id="8" name="Text 5"/>
          <p:cNvSpPr/>
          <p:nvPr/>
        </p:nvSpPr>
        <p:spPr>
          <a:xfrm>
            <a:off x="4095631" y="5248751"/>
            <a:ext cx="2867144" cy="322183"/>
          </a:xfrm>
          <a:prstGeom prst="rect">
            <a:avLst/>
          </a:prstGeom>
          <a:noFill/>
          <a:ln/>
        </p:spPr>
        <p:txBody>
          <a:bodyPr wrap="non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Définition des finalités</a:t>
            </a:r>
            <a:endParaRPr lang="en-US" sz="2000" dirty="0"/>
          </a:p>
        </p:txBody>
      </p:sp>
      <p:sp>
        <p:nvSpPr>
          <p:cNvPr id="9" name="Text 6"/>
          <p:cNvSpPr/>
          <p:nvPr/>
        </p:nvSpPr>
        <p:spPr>
          <a:xfrm>
            <a:off x="4095631" y="5694640"/>
            <a:ext cx="3064907" cy="1649611"/>
          </a:xfrm>
          <a:prstGeom prst="rect">
            <a:avLst/>
          </a:prstGeom>
          <a:noFill/>
          <a:ln/>
        </p:spPr>
        <p:txBody>
          <a:bodyPr wrap="square" lIns="0" tIns="0" rIns="0" bIns="0" rtlCol="0" anchor="t"/>
          <a:lstStyle/>
          <a:p>
            <a:pPr algn="l" indent="0" marL="0">
              <a:lnSpc>
                <a:spcPts val="255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 Pour chaque donnée collectée, la finalité est clairement définie (exemple : gestion d'adhésion, envoi de la newsletter).</a:t>
            </a:r>
            <a:endParaRPr lang="en-US" sz="1600" dirty="0"/>
          </a:p>
        </p:txBody>
      </p:sp>
      <p:sp>
        <p:nvSpPr>
          <p:cNvPr id="10" name="Shape 7"/>
          <p:cNvSpPr/>
          <p:nvPr/>
        </p:nvSpPr>
        <p:spPr>
          <a:xfrm>
            <a:off x="7469743" y="4424124"/>
            <a:ext cx="3064907" cy="206097"/>
          </a:xfrm>
          <a:prstGeom prst="roundRect">
            <a:avLst>
              <a:gd name="adj" fmla="val 42022"/>
            </a:avLst>
          </a:prstGeom>
          <a:solidFill>
            <a:srgbClr val="31136C"/>
          </a:solidFill>
          <a:ln w="7620">
            <a:solidFill>
              <a:srgbClr val="4A2C85"/>
            </a:solidFill>
            <a:prstDash val="solid"/>
          </a:ln>
        </p:spPr>
      </p:sp>
      <p:sp>
        <p:nvSpPr>
          <p:cNvPr id="11" name="Text 8"/>
          <p:cNvSpPr/>
          <p:nvPr/>
        </p:nvSpPr>
        <p:spPr>
          <a:xfrm>
            <a:off x="7469743" y="4939427"/>
            <a:ext cx="3064907" cy="644366"/>
          </a:xfrm>
          <a:prstGeom prst="rect">
            <a:avLst/>
          </a:prstGeom>
          <a:noFill/>
          <a:ln/>
        </p:spPr>
        <p:txBody>
          <a:bodyPr wrap="squar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Minimisation des données</a:t>
            </a:r>
            <a:endParaRPr lang="en-US" sz="2000" dirty="0"/>
          </a:p>
        </p:txBody>
      </p:sp>
      <p:sp>
        <p:nvSpPr>
          <p:cNvPr id="12" name="Text 9"/>
          <p:cNvSpPr/>
          <p:nvPr/>
        </p:nvSpPr>
        <p:spPr>
          <a:xfrm>
            <a:off x="7469743" y="5707499"/>
            <a:ext cx="3064907" cy="1319689"/>
          </a:xfrm>
          <a:prstGeom prst="rect">
            <a:avLst/>
          </a:prstGeom>
          <a:noFill/>
          <a:ln/>
        </p:spPr>
        <p:txBody>
          <a:bodyPr wrap="square" lIns="0" tIns="0" rIns="0" bIns="0" rtlCol="0" anchor="t"/>
          <a:lstStyle/>
          <a:p>
            <a:pPr algn="l" indent="0" marL="0">
              <a:lnSpc>
                <a:spcPts val="255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 Seules les données strictement nécessaires sont collectées (principe de minimisation).</a:t>
            </a:r>
            <a:endParaRPr lang="en-US" sz="1600" dirty="0"/>
          </a:p>
        </p:txBody>
      </p:sp>
      <p:sp>
        <p:nvSpPr>
          <p:cNvPr id="13" name="Shape 10"/>
          <p:cNvSpPr/>
          <p:nvPr/>
        </p:nvSpPr>
        <p:spPr>
          <a:xfrm>
            <a:off x="10843855" y="4114919"/>
            <a:ext cx="3064907" cy="206097"/>
          </a:xfrm>
          <a:prstGeom prst="roundRect">
            <a:avLst>
              <a:gd name="adj" fmla="val 42022"/>
            </a:avLst>
          </a:prstGeom>
          <a:solidFill>
            <a:srgbClr val="31136C"/>
          </a:solidFill>
          <a:ln w="7620">
            <a:solidFill>
              <a:srgbClr val="4A2C85"/>
            </a:solidFill>
            <a:prstDash val="solid"/>
          </a:ln>
        </p:spPr>
      </p:sp>
      <p:sp>
        <p:nvSpPr>
          <p:cNvPr id="14" name="Text 11"/>
          <p:cNvSpPr/>
          <p:nvPr/>
        </p:nvSpPr>
        <p:spPr>
          <a:xfrm>
            <a:off x="10843855" y="4630222"/>
            <a:ext cx="2925723" cy="322183"/>
          </a:xfrm>
          <a:prstGeom prst="rect">
            <a:avLst/>
          </a:prstGeom>
          <a:noFill/>
          <a:ln/>
        </p:spPr>
        <p:txBody>
          <a:bodyPr wrap="non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Durée de conservation</a:t>
            </a:r>
            <a:endParaRPr lang="en-US" sz="2000" dirty="0"/>
          </a:p>
        </p:txBody>
      </p:sp>
      <p:sp>
        <p:nvSpPr>
          <p:cNvPr id="15" name="Text 12"/>
          <p:cNvSpPr/>
          <p:nvPr/>
        </p:nvSpPr>
        <p:spPr>
          <a:xfrm>
            <a:off x="10843855" y="5076111"/>
            <a:ext cx="3064907" cy="1319689"/>
          </a:xfrm>
          <a:prstGeom prst="rect">
            <a:avLst/>
          </a:prstGeom>
          <a:noFill/>
          <a:ln/>
        </p:spPr>
        <p:txBody>
          <a:bodyPr wrap="square" lIns="0" tIns="0" rIns="0" bIns="0" rtlCol="0" anchor="t"/>
          <a:lstStyle/>
          <a:p>
            <a:pPr algn="l" indent="0" marL="0">
              <a:lnSpc>
                <a:spcPts val="255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600" dirty="0">
                <a:solidFill>
                  <a:srgbClr val="DCD7E5"/>
                </a:solidFill>
                <a:latin typeface="Heebo Light" pitchFamily="34" charset="0"/>
                <a:ea typeface="Heebo Light" pitchFamily="34" charset="-122"/>
                <a:cs typeface="Heebo Light" pitchFamily="34" charset="-120"/>
              </a:rPr>
              <a:t> Une durée de conservation est définie pour chaque type de donnée (exemple : 3 ans après la fin d'adhésion).</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52939" y="1051441"/>
            <a:ext cx="7838123" cy="1165860"/>
          </a:xfrm>
          <a:prstGeom prst="rect">
            <a:avLst/>
          </a:prstGeom>
          <a:noFill/>
          <a:ln/>
        </p:spPr>
        <p:txBody>
          <a:bodyPr wrap="square" lIns="0" tIns="0" rIns="0" bIns="0" rtlCol="0" anchor="t"/>
          <a:lstStyle/>
          <a:p>
            <a:pPr algn="l" indent="0" marL="0">
              <a:lnSpc>
                <a:spcPts val="4550"/>
              </a:lnSpc>
              <a:buNone/>
            </a:pPr>
            <a:r>
              <a:rPr lang="en-US" sz="3650" dirty="0">
                <a:solidFill>
                  <a:srgbClr val="F2F0F4"/>
                </a:solidFill>
                <a:latin typeface="Montserrat" pitchFamily="34" charset="0"/>
                <a:ea typeface="Montserrat" pitchFamily="34" charset="-122"/>
                <a:cs typeface="Montserrat" pitchFamily="34" charset="-120"/>
              </a:rPr>
              <a:t>Transparence et information des adhérents</a:t>
            </a:r>
            <a:endParaRPr lang="en-US" sz="3650" dirty="0"/>
          </a:p>
        </p:txBody>
      </p:sp>
      <p:sp>
        <p:nvSpPr>
          <p:cNvPr id="4" name="Shape 1"/>
          <p:cNvSpPr/>
          <p:nvPr/>
        </p:nvSpPr>
        <p:spPr>
          <a:xfrm>
            <a:off x="652939" y="2497098"/>
            <a:ext cx="3825835" cy="1694617"/>
          </a:xfrm>
          <a:prstGeom prst="roundRect">
            <a:avLst>
              <a:gd name="adj" fmla="val 4624"/>
            </a:avLst>
          </a:prstGeom>
          <a:solidFill>
            <a:srgbClr val="31136C"/>
          </a:solidFill>
          <a:ln w="7620">
            <a:solidFill>
              <a:srgbClr val="4A2C85"/>
            </a:solidFill>
            <a:prstDash val="solid"/>
          </a:ln>
        </p:spPr>
      </p:sp>
      <p:sp>
        <p:nvSpPr>
          <p:cNvPr id="5" name="Text 2"/>
          <p:cNvSpPr/>
          <p:nvPr/>
        </p:nvSpPr>
        <p:spPr>
          <a:xfrm>
            <a:off x="847011" y="2691170"/>
            <a:ext cx="2703790" cy="291465"/>
          </a:xfrm>
          <a:prstGeom prst="rect">
            <a:avLst/>
          </a:prstGeom>
          <a:noFill/>
          <a:ln/>
        </p:spPr>
        <p:txBody>
          <a:bodyPr wrap="none" lIns="0" tIns="0" rIns="0" bIns="0" rtlCol="0" anchor="t"/>
          <a:lstStyle/>
          <a:p>
            <a:pPr algn="l" indent="0" marL="0">
              <a:lnSpc>
                <a:spcPts val="2250"/>
              </a:lnSpc>
              <a:buNone/>
            </a:pPr>
            <a:r>
              <a:rPr lang="en-US" sz="1800" dirty="0">
                <a:solidFill>
                  <a:srgbClr val="DCD7E5"/>
                </a:solidFill>
                <a:latin typeface="Montserrat" pitchFamily="34" charset="0"/>
                <a:ea typeface="Montserrat" pitchFamily="34" charset="-122"/>
                <a:cs typeface="Montserrat" pitchFamily="34" charset="-120"/>
              </a:rPr>
              <a:t>Formulaires conformes</a:t>
            </a:r>
            <a:endParaRPr lang="en-US" sz="1800" dirty="0"/>
          </a:p>
        </p:txBody>
      </p:sp>
      <p:sp>
        <p:nvSpPr>
          <p:cNvPr id="6" name="Text 3"/>
          <p:cNvSpPr/>
          <p:nvPr/>
        </p:nvSpPr>
        <p:spPr>
          <a:xfrm>
            <a:off x="847011" y="3094553"/>
            <a:ext cx="3437692" cy="903089"/>
          </a:xfrm>
          <a:prstGeom prst="rect">
            <a:avLst/>
          </a:prstGeom>
          <a:noFill/>
          <a:ln/>
        </p:spPr>
        <p:txBody>
          <a:bodyPr wrap="square" lIns="0" tIns="0" rIns="0" bIns="0" rtlCol="0" anchor="t"/>
          <a:lstStyle/>
          <a:p>
            <a:pPr algn="l" indent="0" marL="0">
              <a:lnSpc>
                <a:spcPts val="2350"/>
              </a:lnSpc>
              <a:buNone/>
            </a:pPr>
            <a:r>
              <a:rPr lang="en-US" sz="1450" dirty="0">
                <a:solidFill>
                  <a:srgbClr val="000000"/>
                </a:solidFill>
                <a:latin typeface="Heebo Light" pitchFamily="34" charset="0"/>
                <a:ea typeface="Heebo Light" pitchFamily="34" charset="-122"/>
                <a:cs typeface="Heebo Light" pitchFamily="34" charset="-120"/>
              </a:rPr>
              <a:t>✅</a:t>
            </a:r>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 Chaque formulaire (adhésion, inscription à un événement, don en ligne) comporte une clause RGPD claire.</a:t>
            </a:r>
            <a:endParaRPr lang="en-US" sz="1450" dirty="0"/>
          </a:p>
        </p:txBody>
      </p:sp>
      <p:sp>
        <p:nvSpPr>
          <p:cNvPr id="7" name="Shape 4"/>
          <p:cNvSpPr/>
          <p:nvPr/>
        </p:nvSpPr>
        <p:spPr>
          <a:xfrm>
            <a:off x="4665226" y="2497098"/>
            <a:ext cx="3825835" cy="1694617"/>
          </a:xfrm>
          <a:prstGeom prst="roundRect">
            <a:avLst>
              <a:gd name="adj" fmla="val 4624"/>
            </a:avLst>
          </a:prstGeom>
          <a:solidFill>
            <a:srgbClr val="31136C"/>
          </a:solidFill>
          <a:ln w="7620">
            <a:solidFill>
              <a:srgbClr val="4A2C85"/>
            </a:solidFill>
            <a:prstDash val="solid"/>
          </a:ln>
        </p:spPr>
      </p:sp>
      <p:sp>
        <p:nvSpPr>
          <p:cNvPr id="8" name="Text 5"/>
          <p:cNvSpPr/>
          <p:nvPr/>
        </p:nvSpPr>
        <p:spPr>
          <a:xfrm>
            <a:off x="4859298" y="2691170"/>
            <a:ext cx="2331958" cy="291465"/>
          </a:xfrm>
          <a:prstGeom prst="rect">
            <a:avLst/>
          </a:prstGeom>
          <a:noFill/>
          <a:ln/>
        </p:spPr>
        <p:txBody>
          <a:bodyPr wrap="none" lIns="0" tIns="0" rIns="0" bIns="0" rtlCol="0" anchor="t"/>
          <a:lstStyle/>
          <a:p>
            <a:pPr algn="l" indent="0" marL="0">
              <a:lnSpc>
                <a:spcPts val="2250"/>
              </a:lnSpc>
              <a:buNone/>
            </a:pPr>
            <a:r>
              <a:rPr lang="en-US" sz="1800" dirty="0">
                <a:solidFill>
                  <a:srgbClr val="DCD7E5"/>
                </a:solidFill>
                <a:latin typeface="Montserrat" pitchFamily="34" charset="0"/>
                <a:ea typeface="Montserrat" pitchFamily="34" charset="-122"/>
                <a:cs typeface="Montserrat" pitchFamily="34" charset="-120"/>
              </a:rPr>
              <a:t>Information claire</a:t>
            </a:r>
            <a:endParaRPr lang="en-US" sz="1800" dirty="0"/>
          </a:p>
        </p:txBody>
      </p:sp>
      <p:sp>
        <p:nvSpPr>
          <p:cNvPr id="9" name="Text 6"/>
          <p:cNvSpPr/>
          <p:nvPr/>
        </p:nvSpPr>
        <p:spPr>
          <a:xfrm>
            <a:off x="4859298" y="3094553"/>
            <a:ext cx="3437692" cy="903089"/>
          </a:xfrm>
          <a:prstGeom prst="rect">
            <a:avLst/>
          </a:prstGeom>
          <a:noFill/>
          <a:ln/>
        </p:spPr>
        <p:txBody>
          <a:bodyPr wrap="square" lIns="0" tIns="0" rIns="0" bIns="0" rtlCol="0" anchor="t"/>
          <a:lstStyle/>
          <a:p>
            <a:pPr algn="l" indent="0" marL="0">
              <a:lnSpc>
                <a:spcPts val="2350"/>
              </a:lnSpc>
              <a:buNone/>
            </a:pPr>
            <a:r>
              <a:rPr lang="en-US" sz="1450" dirty="0">
                <a:solidFill>
                  <a:srgbClr val="000000"/>
                </a:solidFill>
                <a:latin typeface="Heebo Light" pitchFamily="34" charset="0"/>
                <a:ea typeface="Heebo Light" pitchFamily="34" charset="-122"/>
                <a:cs typeface="Heebo Light" pitchFamily="34" charset="-120"/>
              </a:rPr>
              <a:t>✅</a:t>
            </a:r>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 Les adhérents savent pourquoi leurs données sont collectées et combien de temps elles sont conservées.</a:t>
            </a:r>
            <a:endParaRPr lang="en-US" sz="1450" dirty="0"/>
          </a:p>
        </p:txBody>
      </p:sp>
      <p:sp>
        <p:nvSpPr>
          <p:cNvPr id="10" name="Shape 7"/>
          <p:cNvSpPr/>
          <p:nvPr/>
        </p:nvSpPr>
        <p:spPr>
          <a:xfrm>
            <a:off x="652939" y="4378166"/>
            <a:ext cx="7838123" cy="1396127"/>
          </a:xfrm>
          <a:prstGeom prst="roundRect">
            <a:avLst>
              <a:gd name="adj" fmla="val 5612"/>
            </a:avLst>
          </a:prstGeom>
          <a:solidFill>
            <a:srgbClr val="31136C"/>
          </a:solidFill>
          <a:ln w="7620">
            <a:solidFill>
              <a:srgbClr val="4A2C85"/>
            </a:solidFill>
            <a:prstDash val="solid"/>
          </a:ln>
        </p:spPr>
      </p:sp>
      <p:sp>
        <p:nvSpPr>
          <p:cNvPr id="11" name="Text 8"/>
          <p:cNvSpPr/>
          <p:nvPr/>
        </p:nvSpPr>
        <p:spPr>
          <a:xfrm>
            <a:off x="847011" y="4572238"/>
            <a:ext cx="3698558" cy="291465"/>
          </a:xfrm>
          <a:prstGeom prst="rect">
            <a:avLst/>
          </a:prstGeom>
          <a:noFill/>
          <a:ln/>
        </p:spPr>
        <p:txBody>
          <a:bodyPr wrap="none" lIns="0" tIns="0" rIns="0" bIns="0" rtlCol="0" anchor="t"/>
          <a:lstStyle/>
          <a:p>
            <a:pPr algn="l" indent="0" marL="0">
              <a:lnSpc>
                <a:spcPts val="2250"/>
              </a:lnSpc>
              <a:buNone/>
            </a:pPr>
            <a:r>
              <a:rPr lang="en-US" sz="1800" dirty="0">
                <a:solidFill>
                  <a:srgbClr val="DCD7E5"/>
                </a:solidFill>
                <a:latin typeface="Montserrat" pitchFamily="34" charset="0"/>
                <a:ea typeface="Montserrat" pitchFamily="34" charset="-122"/>
                <a:cs typeface="Montserrat" pitchFamily="34" charset="-120"/>
              </a:rPr>
              <a:t>Communications transparentes</a:t>
            </a:r>
            <a:endParaRPr lang="en-US" sz="1800" dirty="0"/>
          </a:p>
        </p:txBody>
      </p:sp>
      <p:sp>
        <p:nvSpPr>
          <p:cNvPr id="12" name="Text 9"/>
          <p:cNvSpPr/>
          <p:nvPr/>
        </p:nvSpPr>
        <p:spPr>
          <a:xfrm>
            <a:off x="847011" y="4975622"/>
            <a:ext cx="7449979" cy="604599"/>
          </a:xfrm>
          <a:prstGeom prst="rect">
            <a:avLst/>
          </a:prstGeom>
          <a:noFill/>
          <a:ln/>
        </p:spPr>
        <p:txBody>
          <a:bodyPr wrap="square" lIns="0" tIns="0" rIns="0" bIns="0" rtlCol="0" anchor="t"/>
          <a:lstStyle/>
          <a:p>
            <a:pPr algn="l" indent="0" marL="0">
              <a:lnSpc>
                <a:spcPts val="2350"/>
              </a:lnSpc>
              <a:buNone/>
            </a:pPr>
            <a:r>
              <a:rPr lang="en-US" sz="1450" dirty="0">
                <a:solidFill>
                  <a:srgbClr val="000000"/>
                </a:solidFill>
                <a:latin typeface="Heebo Light" pitchFamily="34" charset="0"/>
                <a:ea typeface="Heebo Light" pitchFamily="34" charset="-122"/>
                <a:cs typeface="Heebo Light" pitchFamily="34" charset="-120"/>
              </a:rPr>
              <a:t>✅</a:t>
            </a:r>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 Chaque email de communication (newsletter, appel à dons) inclut une mention expliquant pourquoi la personne reçoit ce message et comment se désinscrire.</a:t>
            </a:r>
            <a:endParaRPr lang="en-US" sz="1450" dirty="0"/>
          </a:p>
        </p:txBody>
      </p:sp>
      <p:sp>
        <p:nvSpPr>
          <p:cNvPr id="13" name="Text 10"/>
          <p:cNvSpPr/>
          <p:nvPr/>
        </p:nvSpPr>
        <p:spPr>
          <a:xfrm>
            <a:off x="652939" y="5984081"/>
            <a:ext cx="7838123" cy="1193959"/>
          </a:xfrm>
          <a:prstGeom prst="rect">
            <a:avLst/>
          </a:prstGeom>
          <a:noFill/>
          <a:ln/>
        </p:spPr>
        <p:txBody>
          <a:bodyPr wrap="squar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Exemple de clause type : « Les informations recueillies sont nécessaires pour gérer votre adhésion à [Nom de l'association]. Elles sont conservées pendant 3 ans après la fin de votre adhésion. Conformément au RGPD, vous pouvez accéder aux données vous concernant ou demander leur suppression en contactant [adresse email]. »</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579727"/>
          </a:xfrm>
          <a:prstGeom prst="rect">
            <a:avLst/>
          </a:prstGeom>
        </p:spPr>
      </p:pic>
      <p:sp>
        <p:nvSpPr>
          <p:cNvPr id="3" name="Text 0"/>
          <p:cNvSpPr/>
          <p:nvPr/>
        </p:nvSpPr>
        <p:spPr>
          <a:xfrm>
            <a:off x="722233" y="3387923"/>
            <a:ext cx="8857536" cy="644843"/>
          </a:xfrm>
          <a:prstGeom prst="rect">
            <a:avLst/>
          </a:prstGeom>
          <a:noFill/>
          <a:ln/>
        </p:spPr>
        <p:txBody>
          <a:bodyPr wrap="none" lIns="0" tIns="0" rIns="0" bIns="0" rtlCol="0" anchor="t"/>
          <a:lstStyle/>
          <a:p>
            <a:pPr algn="l" indent="0" marL="0">
              <a:lnSpc>
                <a:spcPts val="5050"/>
              </a:lnSpc>
              <a:buNone/>
            </a:pPr>
            <a:r>
              <a:rPr lang="en-US" sz="4050" dirty="0">
                <a:solidFill>
                  <a:srgbClr val="F2F0F4"/>
                </a:solidFill>
                <a:latin typeface="Montserrat" pitchFamily="34" charset="0"/>
                <a:ea typeface="Montserrat" pitchFamily="34" charset="-122"/>
                <a:cs typeface="Montserrat" pitchFamily="34" charset="-120"/>
              </a:rPr>
              <a:t>Sécurisation et accès aux données</a:t>
            </a:r>
            <a:endParaRPr lang="en-US" sz="4050" dirty="0"/>
          </a:p>
        </p:txBody>
      </p:sp>
      <p:pic>
        <p:nvPicPr>
          <p:cNvPr id="4" name="Image 1" descr="preencoded.png">    </p:cNvPr>
          <p:cNvPicPr>
            <a:picLocks noChangeAspect="1"/>
          </p:cNvPicPr>
          <p:nvPr/>
        </p:nvPicPr>
        <p:blipFill>
          <a:blip r:embed="rId2"/>
          <a:stretch>
            <a:fillRect/>
          </a:stretch>
        </p:blipFill>
        <p:spPr>
          <a:xfrm>
            <a:off x="722233" y="4378404"/>
            <a:ext cx="515898" cy="515898"/>
          </a:xfrm>
          <a:prstGeom prst="rect">
            <a:avLst/>
          </a:prstGeom>
        </p:spPr>
      </p:pic>
      <p:sp>
        <p:nvSpPr>
          <p:cNvPr id="5" name="Text 1"/>
          <p:cNvSpPr/>
          <p:nvPr/>
        </p:nvSpPr>
        <p:spPr>
          <a:xfrm>
            <a:off x="1444466" y="4342328"/>
            <a:ext cx="2342078" cy="644843"/>
          </a:xfrm>
          <a:prstGeom prst="rect">
            <a:avLst/>
          </a:prstGeom>
          <a:noFill/>
          <a:ln/>
        </p:spPr>
        <p:txBody>
          <a:bodyPr wrap="squar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Centralisation sécurisée</a:t>
            </a:r>
            <a:endParaRPr lang="en-US" sz="2000" dirty="0"/>
          </a:p>
        </p:txBody>
      </p:sp>
      <p:sp>
        <p:nvSpPr>
          <p:cNvPr id="6" name="Text 2"/>
          <p:cNvSpPr/>
          <p:nvPr/>
        </p:nvSpPr>
        <p:spPr>
          <a:xfrm>
            <a:off x="1444466" y="5110996"/>
            <a:ext cx="2342078" cy="2310289"/>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Les fichiers contenant des données personnelles sont centralisés sur un espace sécurisé (ex : Google Drive avec accès restreint, CRM sécurisé).</a:t>
            </a:r>
            <a:endParaRPr lang="en-US" sz="1600" dirty="0"/>
          </a:p>
        </p:txBody>
      </p:sp>
      <p:pic>
        <p:nvPicPr>
          <p:cNvPr id="7" name="Image 2" descr="preencoded.png">    </p:cNvPr>
          <p:cNvPicPr>
            <a:picLocks noChangeAspect="1"/>
          </p:cNvPicPr>
          <p:nvPr/>
        </p:nvPicPr>
        <p:blipFill>
          <a:blip r:embed="rId3"/>
          <a:stretch>
            <a:fillRect/>
          </a:stretch>
        </p:blipFill>
        <p:spPr>
          <a:xfrm>
            <a:off x="4096107" y="4378404"/>
            <a:ext cx="515898" cy="515898"/>
          </a:xfrm>
          <a:prstGeom prst="rect">
            <a:avLst/>
          </a:prstGeom>
        </p:spPr>
      </p:pic>
      <p:sp>
        <p:nvSpPr>
          <p:cNvPr id="8" name="Text 3"/>
          <p:cNvSpPr/>
          <p:nvPr/>
        </p:nvSpPr>
        <p:spPr>
          <a:xfrm>
            <a:off x="4818340" y="4342328"/>
            <a:ext cx="2342078" cy="322421"/>
          </a:xfrm>
          <a:prstGeom prst="rect">
            <a:avLst/>
          </a:prstGeom>
          <a:noFill/>
          <a:ln/>
        </p:spPr>
        <p:txBody>
          <a:bodyPr wrap="non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Accès limité</a:t>
            </a:r>
            <a:endParaRPr lang="en-US" sz="2000" dirty="0"/>
          </a:p>
        </p:txBody>
      </p:sp>
      <p:sp>
        <p:nvSpPr>
          <p:cNvPr id="9" name="Text 4"/>
          <p:cNvSpPr/>
          <p:nvPr/>
        </p:nvSpPr>
        <p:spPr>
          <a:xfrm>
            <a:off x="4818340" y="4788575"/>
            <a:ext cx="2342078" cy="1320165"/>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L'accès est limité aux seules personnes qui en ont besoin (principe du « besoin d'en connaître »).</a:t>
            </a:r>
            <a:endParaRPr lang="en-US" sz="1600" dirty="0"/>
          </a:p>
        </p:txBody>
      </p:sp>
      <p:pic>
        <p:nvPicPr>
          <p:cNvPr id="10" name="Image 3" descr="preencoded.png">    </p:cNvPr>
          <p:cNvPicPr>
            <a:picLocks noChangeAspect="1"/>
          </p:cNvPicPr>
          <p:nvPr/>
        </p:nvPicPr>
        <p:blipFill>
          <a:blip r:embed="rId4"/>
          <a:stretch>
            <a:fillRect/>
          </a:stretch>
        </p:blipFill>
        <p:spPr>
          <a:xfrm>
            <a:off x="7469981" y="4378404"/>
            <a:ext cx="515898" cy="515898"/>
          </a:xfrm>
          <a:prstGeom prst="rect">
            <a:avLst/>
          </a:prstGeom>
        </p:spPr>
      </p:pic>
      <p:sp>
        <p:nvSpPr>
          <p:cNvPr id="11" name="Text 5"/>
          <p:cNvSpPr/>
          <p:nvPr/>
        </p:nvSpPr>
        <p:spPr>
          <a:xfrm>
            <a:off x="8192214" y="4342328"/>
            <a:ext cx="2342078" cy="644843"/>
          </a:xfrm>
          <a:prstGeom prst="rect">
            <a:avLst/>
          </a:prstGeom>
          <a:noFill/>
          <a:ln/>
        </p:spPr>
        <p:txBody>
          <a:bodyPr wrap="squar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Mots de passe sécurisés</a:t>
            </a:r>
            <a:endParaRPr lang="en-US" sz="2000" dirty="0"/>
          </a:p>
        </p:txBody>
      </p:sp>
      <p:sp>
        <p:nvSpPr>
          <p:cNvPr id="12" name="Text 6"/>
          <p:cNvSpPr/>
          <p:nvPr/>
        </p:nvSpPr>
        <p:spPr>
          <a:xfrm>
            <a:off x="8192214" y="5110996"/>
            <a:ext cx="2342078" cy="990124"/>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Les mots de passe sont forts et changés régulièrement.</a:t>
            </a:r>
            <a:endParaRPr lang="en-US" sz="1600" dirty="0"/>
          </a:p>
        </p:txBody>
      </p:sp>
      <p:pic>
        <p:nvPicPr>
          <p:cNvPr id="13" name="Image 4" descr="preencoded.png">    </p:cNvPr>
          <p:cNvPicPr>
            <a:picLocks noChangeAspect="1"/>
          </p:cNvPicPr>
          <p:nvPr/>
        </p:nvPicPr>
        <p:blipFill>
          <a:blip r:embed="rId5"/>
          <a:stretch>
            <a:fillRect/>
          </a:stretch>
        </p:blipFill>
        <p:spPr>
          <a:xfrm>
            <a:off x="10843855" y="4378404"/>
            <a:ext cx="515898" cy="515898"/>
          </a:xfrm>
          <a:prstGeom prst="rect">
            <a:avLst/>
          </a:prstGeom>
        </p:spPr>
      </p:pic>
      <p:sp>
        <p:nvSpPr>
          <p:cNvPr id="14" name="Text 7"/>
          <p:cNvSpPr/>
          <p:nvPr/>
        </p:nvSpPr>
        <p:spPr>
          <a:xfrm>
            <a:off x="11566088" y="4342328"/>
            <a:ext cx="2342078" cy="322421"/>
          </a:xfrm>
          <a:prstGeom prst="rect">
            <a:avLst/>
          </a:prstGeom>
          <a:noFill/>
          <a:ln/>
        </p:spPr>
        <p:txBody>
          <a:bodyPr wrap="none" lIns="0" tIns="0" rIns="0" bIns="0" rtlCol="0" anchor="t"/>
          <a:lstStyle/>
          <a:p>
            <a:pPr algn="l" indent="0" marL="0">
              <a:lnSpc>
                <a:spcPts val="2500"/>
              </a:lnSpc>
              <a:buNone/>
            </a:pPr>
            <a:r>
              <a:rPr lang="en-US" sz="2000" dirty="0">
                <a:solidFill>
                  <a:srgbClr val="DCD7E5"/>
                </a:solidFill>
                <a:latin typeface="Montserrat" pitchFamily="34" charset="0"/>
                <a:ea typeface="Montserrat" pitchFamily="34" charset="-122"/>
                <a:cs typeface="Montserrat" pitchFamily="34" charset="-120"/>
              </a:rPr>
              <a:t>Stockage protégé</a:t>
            </a:r>
            <a:endParaRPr lang="en-US" sz="2000" dirty="0"/>
          </a:p>
        </p:txBody>
      </p:sp>
      <p:sp>
        <p:nvSpPr>
          <p:cNvPr id="15" name="Text 8"/>
          <p:cNvSpPr/>
          <p:nvPr/>
        </p:nvSpPr>
        <p:spPr>
          <a:xfrm>
            <a:off x="11566088" y="4788575"/>
            <a:ext cx="2342078" cy="1320165"/>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Les données ne sont pas stockées sur des ordinateurs personnels non protégés.</a:t>
            </a:r>
            <a:endParaRPr lang="en-US" sz="1600" dirty="0"/>
          </a:p>
        </p:txBody>
      </p:sp>
      <p:sp>
        <p:nvSpPr>
          <p:cNvPr id="16" name="Text 9"/>
          <p:cNvSpPr/>
          <p:nvPr/>
        </p:nvSpPr>
        <p:spPr>
          <a:xfrm>
            <a:off x="11566088" y="6232565"/>
            <a:ext cx="2342078" cy="990124"/>
          </a:xfrm>
          <a:prstGeom prst="rect">
            <a:avLst/>
          </a:prstGeom>
          <a:noFill/>
          <a:ln/>
        </p:spPr>
        <p:txBody>
          <a:bodyPr wrap="square" lIns="0" tIns="0" rIns="0" bIns="0" rtlCol="0" anchor="t"/>
          <a:lstStyle/>
          <a:p>
            <a:pPr algn="l" indent="0" marL="0">
              <a:lnSpc>
                <a:spcPts val="2600"/>
              </a:lnSpc>
              <a:buNone/>
            </a:pPr>
            <a:r>
              <a:rPr lang="en-US" sz="1600" dirty="0">
                <a:solidFill>
                  <a:srgbClr val="000000"/>
                </a:solidFill>
                <a:latin typeface="Heebo Light" pitchFamily="34" charset="0"/>
                <a:ea typeface="Heebo Light" pitchFamily="34" charset="-122"/>
                <a:cs typeface="Heebo Light" pitchFamily="34" charset="-120"/>
              </a:rPr>
              <a:t>✅</a:t>
            </a:r>
            <a:pPr algn="l" indent="0" marL="0">
              <a:lnSpc>
                <a:spcPts val="2600"/>
              </a:lnSpc>
              <a:buNone/>
            </a:pPr>
            <a:r>
              <a:rPr lang="en-US" sz="1600" dirty="0">
                <a:solidFill>
                  <a:srgbClr val="DCD7E5"/>
                </a:solidFill>
                <a:latin typeface="Heebo Light" pitchFamily="34" charset="0"/>
                <a:ea typeface="Heebo Light" pitchFamily="34" charset="-122"/>
                <a:cs typeface="Heebo Light" pitchFamily="34" charset="-120"/>
              </a:rPr>
              <a:t> Une procédure de sauvegarde régulière est mise en place.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251109"/>
            <a:ext cx="13038177"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Gestion des sous-traitants (outils numériques)</a:t>
            </a:r>
            <a:endParaRPr lang="en-US" sz="4450" dirty="0"/>
          </a:p>
        </p:txBody>
      </p:sp>
      <p:sp>
        <p:nvSpPr>
          <p:cNvPr id="3" name="Text 1"/>
          <p:cNvSpPr/>
          <p:nvPr/>
        </p:nvSpPr>
        <p:spPr>
          <a:xfrm>
            <a:off x="902851" y="3898821"/>
            <a:ext cx="3676174"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Vérification de conformité</a:t>
            </a:r>
            <a:endParaRPr lang="en-US" sz="2200" dirty="0"/>
          </a:p>
        </p:txBody>
      </p:sp>
      <p:sp>
        <p:nvSpPr>
          <p:cNvPr id="4" name="Text 2"/>
          <p:cNvSpPr/>
          <p:nvPr/>
        </p:nvSpPr>
        <p:spPr>
          <a:xfrm>
            <a:off x="793790" y="4389239"/>
            <a:ext cx="3785235" cy="1103948"/>
          </a:xfrm>
          <a:prstGeom prst="rect">
            <a:avLst/>
          </a:prstGeom>
          <a:noFill/>
          <a:ln/>
        </p:spPr>
        <p:txBody>
          <a:bodyPr wrap="square" lIns="0" tIns="0" rIns="0" bIns="0" rtlCol="0" anchor="t"/>
          <a:lstStyle/>
          <a:p>
            <a:pPr algn="r"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Chaque outil utilisé (CRM, plateforme de dons, emailing) a été vérifié pour sa conformité RGPD.</a:t>
            </a:r>
            <a:endParaRPr lang="en-US" sz="1750" dirty="0"/>
          </a:p>
        </p:txBody>
      </p:sp>
      <p:pic>
        <p:nvPicPr>
          <p:cNvPr id="5" name="Image 0" descr="preencoded.png">    </p:cNvPr>
          <p:cNvPicPr>
            <a:picLocks noChangeAspect="1"/>
          </p:cNvPicPr>
          <p:nvPr/>
        </p:nvPicPr>
        <p:blipFill>
          <a:blip r:embed="rId1"/>
          <a:stretch>
            <a:fillRect/>
          </a:stretch>
        </p:blipFill>
        <p:spPr>
          <a:xfrm>
            <a:off x="5032653" y="2413516"/>
            <a:ext cx="4564975" cy="4564975"/>
          </a:xfrm>
          <a:prstGeom prst="rect">
            <a:avLst/>
          </a:prstGeom>
        </p:spPr>
      </p:pic>
      <p:pic>
        <p:nvPicPr>
          <p:cNvPr id="6" name="Image 1" descr="preencoded.png">    </p:cNvPr>
          <p:cNvPicPr>
            <a:picLocks noChangeAspect="1"/>
          </p:cNvPicPr>
          <p:nvPr/>
        </p:nvPicPr>
        <p:blipFill>
          <a:blip r:embed="rId2"/>
          <a:stretch>
            <a:fillRect/>
          </a:stretch>
        </p:blipFill>
        <p:spPr>
          <a:xfrm>
            <a:off x="5571411" y="4209098"/>
            <a:ext cx="339328" cy="424220"/>
          </a:xfrm>
          <a:prstGeom prst="rect">
            <a:avLst/>
          </a:prstGeom>
        </p:spPr>
      </p:pic>
      <p:sp>
        <p:nvSpPr>
          <p:cNvPr id="7" name="Text 3"/>
          <p:cNvSpPr/>
          <p:nvPr/>
        </p:nvSpPr>
        <p:spPr>
          <a:xfrm>
            <a:off x="9937790" y="2581751"/>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Contrats et CGU</a:t>
            </a:r>
            <a:endParaRPr lang="en-US" sz="2200" dirty="0"/>
          </a:p>
        </p:txBody>
      </p:sp>
      <p:sp>
        <p:nvSpPr>
          <p:cNvPr id="8" name="Text 4"/>
          <p:cNvSpPr/>
          <p:nvPr/>
        </p:nvSpPr>
        <p:spPr>
          <a:xfrm>
            <a:off x="9937790" y="3072170"/>
            <a:ext cx="3898821" cy="1466850"/>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Les contrats ou CGU des outils précisent qu'ils respectent le RGPD et indiquent où sont hébergées les données.</a:t>
            </a:r>
            <a:endParaRPr lang="en-US" sz="1750" dirty="0"/>
          </a:p>
        </p:txBody>
      </p:sp>
      <p:pic>
        <p:nvPicPr>
          <p:cNvPr id="9" name="Image 2" descr="preencoded.png">    </p:cNvPr>
          <p:cNvPicPr>
            <a:picLocks noChangeAspect="1"/>
          </p:cNvPicPr>
          <p:nvPr/>
        </p:nvPicPr>
        <p:blipFill>
          <a:blip r:embed="rId3"/>
          <a:stretch>
            <a:fillRect/>
          </a:stretch>
        </p:blipFill>
        <p:spPr>
          <a:xfrm>
            <a:off x="5032653" y="2413516"/>
            <a:ext cx="4564975" cy="4564975"/>
          </a:xfrm>
          <a:prstGeom prst="rect">
            <a:avLst/>
          </a:prstGeom>
        </p:spPr>
      </p:pic>
      <p:pic>
        <p:nvPicPr>
          <p:cNvPr id="10" name="Image 3" descr="preencoded.png">    </p:cNvPr>
          <p:cNvPicPr>
            <a:picLocks noChangeAspect="1"/>
          </p:cNvPicPr>
          <p:nvPr/>
        </p:nvPicPr>
        <p:blipFill>
          <a:blip r:embed="rId4"/>
          <a:stretch>
            <a:fillRect/>
          </a:stretch>
        </p:blipFill>
        <p:spPr>
          <a:xfrm>
            <a:off x="8170307" y="3258026"/>
            <a:ext cx="339328" cy="424220"/>
          </a:xfrm>
          <a:prstGeom prst="rect">
            <a:avLst/>
          </a:prstGeom>
        </p:spPr>
      </p:pic>
      <p:sp>
        <p:nvSpPr>
          <p:cNvPr id="11" name="Text 5"/>
          <p:cNvSpPr/>
          <p:nvPr/>
        </p:nvSpPr>
        <p:spPr>
          <a:xfrm>
            <a:off x="9937790" y="5215771"/>
            <a:ext cx="3247430"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Liste des sous-traitants</a:t>
            </a:r>
            <a:endParaRPr lang="en-US" sz="2200" dirty="0"/>
          </a:p>
        </p:txBody>
      </p:sp>
      <p:sp>
        <p:nvSpPr>
          <p:cNvPr id="12" name="Text 6"/>
          <p:cNvSpPr/>
          <p:nvPr/>
        </p:nvSpPr>
        <p:spPr>
          <a:xfrm>
            <a:off x="9937790" y="5706189"/>
            <a:ext cx="3898821" cy="110394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Une liste des sous-traitants est tenue à jour (ex : Mailchimp, HelloAsso, Google Forms).</a:t>
            </a:r>
            <a:endParaRPr lang="en-US" sz="1750" dirty="0"/>
          </a:p>
        </p:txBody>
      </p:sp>
      <p:pic>
        <p:nvPicPr>
          <p:cNvPr id="13" name="Image 4" descr="preencoded.png">    </p:cNvPr>
          <p:cNvPicPr>
            <a:picLocks noChangeAspect="1"/>
          </p:cNvPicPr>
          <p:nvPr/>
        </p:nvPicPr>
        <p:blipFill>
          <a:blip r:embed="rId5"/>
          <a:stretch>
            <a:fillRect/>
          </a:stretch>
        </p:blipFill>
        <p:spPr>
          <a:xfrm>
            <a:off x="5032653" y="2413516"/>
            <a:ext cx="4564975" cy="4564975"/>
          </a:xfrm>
          <a:prstGeom prst="rect">
            <a:avLst/>
          </a:prstGeom>
        </p:spPr>
      </p:pic>
      <p:pic>
        <p:nvPicPr>
          <p:cNvPr id="14" name="Image 5" descr="preencoded.png">    </p:cNvPr>
          <p:cNvPicPr>
            <a:picLocks noChangeAspect="1"/>
          </p:cNvPicPr>
          <p:nvPr/>
        </p:nvPicPr>
        <p:blipFill>
          <a:blip r:embed="rId6"/>
          <a:stretch>
            <a:fillRect/>
          </a:stretch>
        </p:blipFill>
        <p:spPr>
          <a:xfrm>
            <a:off x="7694533" y="5984200"/>
            <a:ext cx="339328" cy="4242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81130" y="546854"/>
            <a:ext cx="7754541" cy="1240631"/>
          </a:xfrm>
          <a:prstGeom prst="rect">
            <a:avLst/>
          </a:prstGeom>
          <a:noFill/>
          <a:ln/>
        </p:spPr>
        <p:txBody>
          <a:bodyPr wrap="square" lIns="0" tIns="0" rIns="0" bIns="0" rtlCol="0" anchor="t"/>
          <a:lstStyle/>
          <a:p>
            <a:pPr algn="l" indent="0" marL="0">
              <a:lnSpc>
                <a:spcPts val="4850"/>
              </a:lnSpc>
              <a:buNone/>
            </a:pPr>
            <a:r>
              <a:rPr lang="en-US" sz="3900" dirty="0">
                <a:solidFill>
                  <a:srgbClr val="F2F0F4"/>
                </a:solidFill>
                <a:latin typeface="Montserrat" pitchFamily="34" charset="0"/>
                <a:ea typeface="Montserrat" pitchFamily="34" charset="-122"/>
                <a:cs typeface="Montserrat" pitchFamily="34" charset="-120"/>
              </a:rPr>
              <a:t>Gestion des droits des personnes</a:t>
            </a:r>
            <a:endParaRPr lang="en-US" sz="3900" dirty="0"/>
          </a:p>
        </p:txBody>
      </p:sp>
      <p:pic>
        <p:nvPicPr>
          <p:cNvPr id="4" name="Image 1" descr="preencoded.png">    </p:cNvPr>
          <p:cNvPicPr>
            <a:picLocks noChangeAspect="1"/>
          </p:cNvPicPr>
          <p:nvPr/>
        </p:nvPicPr>
        <p:blipFill>
          <a:blip r:embed="rId2"/>
          <a:stretch>
            <a:fillRect/>
          </a:stretch>
        </p:blipFill>
        <p:spPr>
          <a:xfrm>
            <a:off x="6181130" y="2085142"/>
            <a:ext cx="992386" cy="1468874"/>
          </a:xfrm>
          <a:prstGeom prst="rect">
            <a:avLst/>
          </a:prstGeom>
        </p:spPr>
      </p:pic>
      <p:sp>
        <p:nvSpPr>
          <p:cNvPr id="5" name="Text 1"/>
          <p:cNvSpPr/>
          <p:nvPr/>
        </p:nvSpPr>
        <p:spPr>
          <a:xfrm>
            <a:off x="7471172" y="2283619"/>
            <a:ext cx="2481143"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Procédure définie</a:t>
            </a:r>
            <a:endParaRPr lang="en-US" sz="1950" dirty="0"/>
          </a:p>
        </p:txBody>
      </p:sp>
      <p:sp>
        <p:nvSpPr>
          <p:cNvPr id="6" name="Text 2"/>
          <p:cNvSpPr/>
          <p:nvPr/>
        </p:nvSpPr>
        <p:spPr>
          <a:xfrm>
            <a:off x="7471172" y="2712839"/>
            <a:ext cx="6464498" cy="64269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Une procédure est définie pour répondre aux demandes d'accès, de rectification ou de suppression.</a:t>
            </a:r>
            <a:endParaRPr lang="en-US" sz="1550" dirty="0"/>
          </a:p>
        </p:txBody>
      </p:sp>
      <p:pic>
        <p:nvPicPr>
          <p:cNvPr id="7" name="Image 2" descr="preencoded.png">    </p:cNvPr>
          <p:cNvPicPr>
            <a:picLocks noChangeAspect="1"/>
          </p:cNvPicPr>
          <p:nvPr/>
        </p:nvPicPr>
        <p:blipFill>
          <a:blip r:embed="rId3"/>
          <a:stretch>
            <a:fillRect/>
          </a:stretch>
        </p:blipFill>
        <p:spPr>
          <a:xfrm>
            <a:off x="6181130" y="3554016"/>
            <a:ext cx="992386" cy="1468874"/>
          </a:xfrm>
          <a:prstGeom prst="rect">
            <a:avLst/>
          </a:prstGeom>
        </p:spPr>
      </p:pic>
      <p:sp>
        <p:nvSpPr>
          <p:cNvPr id="8" name="Text 3"/>
          <p:cNvSpPr/>
          <p:nvPr/>
        </p:nvSpPr>
        <p:spPr>
          <a:xfrm>
            <a:off x="7471172" y="3752493"/>
            <a:ext cx="2936438"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Registre des demandes</a:t>
            </a:r>
            <a:endParaRPr lang="en-US" sz="1950" dirty="0"/>
          </a:p>
        </p:txBody>
      </p:sp>
      <p:sp>
        <p:nvSpPr>
          <p:cNvPr id="9" name="Text 4"/>
          <p:cNvSpPr/>
          <p:nvPr/>
        </p:nvSpPr>
        <p:spPr>
          <a:xfrm>
            <a:off x="7471172" y="4181713"/>
            <a:ext cx="6464498" cy="64269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Un registre des demandes est tenu (date, demande, réponse apportée).</a:t>
            </a:r>
            <a:endParaRPr lang="en-US" sz="1550" dirty="0"/>
          </a:p>
        </p:txBody>
      </p:sp>
      <p:pic>
        <p:nvPicPr>
          <p:cNvPr id="10" name="Image 3" descr="preencoded.png">    </p:cNvPr>
          <p:cNvPicPr>
            <a:picLocks noChangeAspect="1"/>
          </p:cNvPicPr>
          <p:nvPr/>
        </p:nvPicPr>
        <p:blipFill>
          <a:blip r:embed="rId4"/>
          <a:stretch>
            <a:fillRect/>
          </a:stretch>
        </p:blipFill>
        <p:spPr>
          <a:xfrm>
            <a:off x="6181130" y="5022890"/>
            <a:ext cx="992386" cy="1190982"/>
          </a:xfrm>
          <a:prstGeom prst="rect">
            <a:avLst/>
          </a:prstGeom>
        </p:spPr>
      </p:pic>
      <p:sp>
        <p:nvSpPr>
          <p:cNvPr id="11" name="Text 5"/>
          <p:cNvSpPr/>
          <p:nvPr/>
        </p:nvSpPr>
        <p:spPr>
          <a:xfrm>
            <a:off x="7471172" y="5221367"/>
            <a:ext cx="2481143"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Délai de réponse</a:t>
            </a:r>
            <a:endParaRPr lang="en-US" sz="1950" dirty="0"/>
          </a:p>
        </p:txBody>
      </p:sp>
      <p:sp>
        <p:nvSpPr>
          <p:cNvPr id="12" name="Text 6"/>
          <p:cNvSpPr/>
          <p:nvPr/>
        </p:nvSpPr>
        <p:spPr>
          <a:xfrm>
            <a:off x="7471172" y="5650587"/>
            <a:ext cx="6464498" cy="325160"/>
          </a:xfrm>
          <a:prstGeom prst="rect">
            <a:avLst/>
          </a:prstGeom>
          <a:noFill/>
          <a:ln/>
        </p:spPr>
        <p:txBody>
          <a:bodyPr wrap="non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Chaque demande reçoit une réponse dans le délai légal d'un mois.</a:t>
            </a:r>
            <a:endParaRPr lang="en-US" sz="1550" dirty="0"/>
          </a:p>
        </p:txBody>
      </p:sp>
      <p:pic>
        <p:nvPicPr>
          <p:cNvPr id="13" name="Image 4" descr="preencoded.png">    </p:cNvPr>
          <p:cNvPicPr>
            <a:picLocks noChangeAspect="1"/>
          </p:cNvPicPr>
          <p:nvPr/>
        </p:nvPicPr>
        <p:blipFill>
          <a:blip r:embed="rId5"/>
          <a:stretch>
            <a:fillRect/>
          </a:stretch>
        </p:blipFill>
        <p:spPr>
          <a:xfrm>
            <a:off x="6181130" y="6213872"/>
            <a:ext cx="992386" cy="1468874"/>
          </a:xfrm>
          <a:prstGeom prst="rect">
            <a:avLst/>
          </a:prstGeom>
        </p:spPr>
      </p:pic>
      <p:sp>
        <p:nvSpPr>
          <p:cNvPr id="14" name="Text 7"/>
          <p:cNvSpPr/>
          <p:nvPr/>
        </p:nvSpPr>
        <p:spPr>
          <a:xfrm>
            <a:off x="7471172" y="6412349"/>
            <a:ext cx="3190875" cy="310158"/>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Processus de suppression</a:t>
            </a:r>
            <a:endParaRPr lang="en-US" sz="1950" dirty="0"/>
          </a:p>
        </p:txBody>
      </p:sp>
      <p:sp>
        <p:nvSpPr>
          <p:cNvPr id="15" name="Text 8"/>
          <p:cNvSpPr/>
          <p:nvPr/>
        </p:nvSpPr>
        <p:spPr>
          <a:xfrm>
            <a:off x="7471172" y="6841569"/>
            <a:ext cx="6464498" cy="64269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 Un processus est défini pour supprimer ou anonymiser les données après la fin de la relation (ex : après 3 ans d'inactivité).</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532340"/>
            <a:ext cx="6099572"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Gestion des incidents</a:t>
            </a:r>
            <a:endParaRPr lang="en-US" sz="4450" dirty="0"/>
          </a:p>
        </p:txBody>
      </p:sp>
      <p:sp>
        <p:nvSpPr>
          <p:cNvPr id="3" name="Text 1"/>
          <p:cNvSpPr/>
          <p:nvPr/>
        </p:nvSpPr>
        <p:spPr>
          <a:xfrm>
            <a:off x="793790" y="3808095"/>
            <a:ext cx="3153966"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Procédure de réaction</a:t>
            </a:r>
            <a:endParaRPr lang="en-US" sz="2200" dirty="0"/>
          </a:p>
        </p:txBody>
      </p:sp>
      <p:sp>
        <p:nvSpPr>
          <p:cNvPr id="4" name="Text 2"/>
          <p:cNvSpPr/>
          <p:nvPr/>
        </p:nvSpPr>
        <p:spPr>
          <a:xfrm>
            <a:off x="793790" y="4389239"/>
            <a:ext cx="6244709" cy="110394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Une procédure de réaction est définie en cas de violation de données (ex : perte de clé USB contenant une base d'adhérents).</a:t>
            </a:r>
            <a:endParaRPr lang="en-US" sz="1750" dirty="0"/>
          </a:p>
        </p:txBody>
      </p:sp>
      <p:sp>
        <p:nvSpPr>
          <p:cNvPr id="5" name="Text 3"/>
          <p:cNvSpPr/>
          <p:nvPr/>
        </p:nvSpPr>
        <p:spPr>
          <a:xfrm>
            <a:off x="7599521" y="3808095"/>
            <a:ext cx="3618428"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Notification des incidents</a:t>
            </a:r>
            <a:endParaRPr lang="en-US" sz="2200" dirty="0"/>
          </a:p>
        </p:txBody>
      </p:sp>
      <p:sp>
        <p:nvSpPr>
          <p:cNvPr id="6" name="Text 4"/>
          <p:cNvSpPr/>
          <p:nvPr/>
        </p:nvSpPr>
        <p:spPr>
          <a:xfrm>
            <a:off x="7599521" y="4389239"/>
            <a:ext cx="6244709" cy="1103948"/>
          </a:xfrm>
          <a:prstGeom prst="rect">
            <a:avLst/>
          </a:prstGeom>
          <a:noFill/>
          <a:ln/>
        </p:spPr>
        <p:txBody>
          <a:bodyPr wrap="square" lIns="0" tIns="0" rIns="0" bIns="0" rtlCol="0" anchor="t"/>
          <a:lstStyle/>
          <a:p>
            <a:pPr algn="l" indent="0" marL="0">
              <a:lnSpc>
                <a:spcPts val="2850"/>
              </a:lnSpc>
              <a:buNone/>
            </a:pPr>
            <a:r>
              <a:rPr lang="en-US" sz="1750" dirty="0">
                <a:solidFill>
                  <a:srgbClr val="000000"/>
                </a:solidFill>
                <a:latin typeface="Heebo Light" pitchFamily="34" charset="0"/>
                <a:ea typeface="Heebo Light" pitchFamily="34" charset="-122"/>
                <a:cs typeface="Heebo Light" pitchFamily="34" charset="-120"/>
              </a:rPr>
              <a:t>✅</a:t>
            </a:r>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 En cas de fuite de données, le référent RGPD sait comment prévenir la CNIL et les personnes concernées (dans un délai de 72h).</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10089" y="633055"/>
            <a:ext cx="13210223" cy="1268016"/>
          </a:xfrm>
          <a:prstGeom prst="rect">
            <a:avLst/>
          </a:prstGeom>
          <a:noFill/>
          <a:ln/>
        </p:spPr>
        <p:txBody>
          <a:bodyPr wrap="square" lIns="0" tIns="0" rIns="0" bIns="0" rtlCol="0" anchor="t"/>
          <a:lstStyle/>
          <a:p>
            <a:pPr algn="l" indent="0" marL="0">
              <a:lnSpc>
                <a:spcPts val="4950"/>
              </a:lnSpc>
              <a:buNone/>
            </a:pPr>
            <a:r>
              <a:rPr lang="en-US" sz="3950" dirty="0">
                <a:solidFill>
                  <a:srgbClr val="F2F0F4"/>
                </a:solidFill>
                <a:latin typeface="Montserrat" pitchFamily="34" charset="0"/>
                <a:ea typeface="Montserrat" pitchFamily="34" charset="-122"/>
                <a:cs typeface="Montserrat" pitchFamily="34" charset="-120"/>
              </a:rPr>
              <a:t>Cas spécifique : usage de l'IA et protection des données</a:t>
            </a:r>
            <a:endParaRPr lang="en-US" sz="3950" dirty="0"/>
          </a:p>
        </p:txBody>
      </p:sp>
      <p:pic>
        <p:nvPicPr>
          <p:cNvPr id="3" name="Image 0" descr="preencoded.png">    </p:cNvPr>
          <p:cNvPicPr>
            <a:picLocks noChangeAspect="1"/>
          </p:cNvPicPr>
          <p:nvPr/>
        </p:nvPicPr>
        <p:blipFill>
          <a:blip r:embed="rId1"/>
          <a:stretch>
            <a:fillRect/>
          </a:stretch>
        </p:blipFill>
        <p:spPr>
          <a:xfrm>
            <a:off x="2922746" y="2306836"/>
            <a:ext cx="2179677" cy="1168956"/>
          </a:xfrm>
          <a:prstGeom prst="rect">
            <a:avLst/>
          </a:prstGeom>
        </p:spPr>
      </p:pic>
      <p:pic>
        <p:nvPicPr>
          <p:cNvPr id="4" name="Image 1" descr="preencoded.png">    </p:cNvPr>
          <p:cNvPicPr>
            <a:picLocks noChangeAspect="1"/>
          </p:cNvPicPr>
          <p:nvPr/>
        </p:nvPicPr>
        <p:blipFill>
          <a:blip r:embed="rId2"/>
          <a:stretch>
            <a:fillRect/>
          </a:stretch>
        </p:blipFill>
        <p:spPr>
          <a:xfrm>
            <a:off x="3869888" y="2857857"/>
            <a:ext cx="285274" cy="356592"/>
          </a:xfrm>
          <a:prstGeom prst="rect">
            <a:avLst/>
          </a:prstGeom>
        </p:spPr>
      </p:pic>
      <p:sp>
        <p:nvSpPr>
          <p:cNvPr id="5" name="Text 1"/>
          <p:cNvSpPr/>
          <p:nvPr/>
        </p:nvSpPr>
        <p:spPr>
          <a:xfrm>
            <a:off x="5305306" y="2509718"/>
            <a:ext cx="2536269" cy="316944"/>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Validation humaine</a:t>
            </a:r>
            <a:endParaRPr lang="en-US" sz="1950" dirty="0"/>
          </a:p>
        </p:txBody>
      </p:sp>
      <p:sp>
        <p:nvSpPr>
          <p:cNvPr id="6" name="Text 2"/>
          <p:cNvSpPr/>
          <p:nvPr/>
        </p:nvSpPr>
        <p:spPr>
          <a:xfrm>
            <a:off x="5305306" y="2948345"/>
            <a:ext cx="3631049" cy="324564"/>
          </a:xfrm>
          <a:prstGeom prst="rect">
            <a:avLst/>
          </a:prstGeom>
          <a:noFill/>
          <a:ln/>
        </p:spPr>
        <p:txBody>
          <a:bodyPr wrap="none" lIns="0" tIns="0" rIns="0" bIns="0" rtlCol="0" anchor="t"/>
          <a:lstStyle/>
          <a:p>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Chaque production IA est relue et validée</a:t>
            </a:r>
            <a:endParaRPr lang="en-US" sz="1550" dirty="0"/>
          </a:p>
        </p:txBody>
      </p:sp>
      <p:sp>
        <p:nvSpPr>
          <p:cNvPr id="7" name="Shape 3"/>
          <p:cNvSpPr/>
          <p:nvPr/>
        </p:nvSpPr>
        <p:spPr>
          <a:xfrm>
            <a:off x="5153144" y="3491627"/>
            <a:ext cx="8716447" cy="11430"/>
          </a:xfrm>
          <a:prstGeom prst="roundRect">
            <a:avLst>
              <a:gd name="adj" fmla="val 745570"/>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1832848" y="3526512"/>
            <a:ext cx="4359354" cy="1168956"/>
          </a:xfrm>
          <a:prstGeom prst="rect">
            <a:avLst/>
          </a:prstGeom>
        </p:spPr>
      </p:pic>
      <p:pic>
        <p:nvPicPr>
          <p:cNvPr id="9" name="Image 3" descr="preencoded.png">    </p:cNvPr>
          <p:cNvPicPr>
            <a:picLocks noChangeAspect="1"/>
          </p:cNvPicPr>
          <p:nvPr/>
        </p:nvPicPr>
        <p:blipFill>
          <a:blip r:embed="rId4"/>
          <a:stretch>
            <a:fillRect/>
          </a:stretch>
        </p:blipFill>
        <p:spPr>
          <a:xfrm>
            <a:off x="3869888" y="3932634"/>
            <a:ext cx="285274" cy="356592"/>
          </a:xfrm>
          <a:prstGeom prst="rect">
            <a:avLst/>
          </a:prstGeom>
        </p:spPr>
      </p:pic>
      <p:sp>
        <p:nvSpPr>
          <p:cNvPr id="10" name="Text 4"/>
          <p:cNvSpPr/>
          <p:nvPr/>
        </p:nvSpPr>
        <p:spPr>
          <a:xfrm>
            <a:off x="6395085" y="3729395"/>
            <a:ext cx="3174206" cy="316944"/>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Anonymisation préalable</a:t>
            </a:r>
            <a:endParaRPr lang="en-US" sz="1950" dirty="0"/>
          </a:p>
        </p:txBody>
      </p:sp>
      <p:sp>
        <p:nvSpPr>
          <p:cNvPr id="11" name="Text 5"/>
          <p:cNvSpPr/>
          <p:nvPr/>
        </p:nvSpPr>
        <p:spPr>
          <a:xfrm>
            <a:off x="6395085" y="4168021"/>
            <a:ext cx="4315420" cy="324564"/>
          </a:xfrm>
          <a:prstGeom prst="rect">
            <a:avLst/>
          </a:prstGeom>
          <a:noFill/>
          <a:ln/>
        </p:spPr>
        <p:txBody>
          <a:bodyPr wrap="none" lIns="0" tIns="0" rIns="0" bIns="0" rtlCol="0" anchor="t"/>
          <a:lstStyle/>
          <a:p>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Les données sont anonymisées avant analyse IA</a:t>
            </a:r>
            <a:endParaRPr lang="en-US" sz="1550" dirty="0"/>
          </a:p>
        </p:txBody>
      </p:sp>
      <p:sp>
        <p:nvSpPr>
          <p:cNvPr id="12" name="Shape 6"/>
          <p:cNvSpPr/>
          <p:nvPr/>
        </p:nvSpPr>
        <p:spPr>
          <a:xfrm>
            <a:off x="6242923" y="4711303"/>
            <a:ext cx="7626667" cy="11430"/>
          </a:xfrm>
          <a:prstGeom prst="roundRect">
            <a:avLst>
              <a:gd name="adj" fmla="val 745570"/>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743069" y="4746188"/>
            <a:ext cx="6539032" cy="1168956"/>
          </a:xfrm>
          <a:prstGeom prst="rect">
            <a:avLst/>
          </a:prstGeom>
        </p:spPr>
      </p:pic>
      <p:pic>
        <p:nvPicPr>
          <p:cNvPr id="14" name="Image 5" descr="preencoded.png">    </p:cNvPr>
          <p:cNvPicPr>
            <a:picLocks noChangeAspect="1"/>
          </p:cNvPicPr>
          <p:nvPr/>
        </p:nvPicPr>
        <p:blipFill>
          <a:blip r:embed="rId6"/>
          <a:stretch>
            <a:fillRect/>
          </a:stretch>
        </p:blipFill>
        <p:spPr>
          <a:xfrm>
            <a:off x="3869888" y="5152311"/>
            <a:ext cx="285274" cy="356592"/>
          </a:xfrm>
          <a:prstGeom prst="rect">
            <a:avLst/>
          </a:prstGeom>
        </p:spPr>
      </p:pic>
      <p:sp>
        <p:nvSpPr>
          <p:cNvPr id="15" name="Text 7"/>
          <p:cNvSpPr/>
          <p:nvPr/>
        </p:nvSpPr>
        <p:spPr>
          <a:xfrm>
            <a:off x="7484983" y="4949071"/>
            <a:ext cx="2536269" cy="316944"/>
          </a:xfrm>
          <a:prstGeom prst="rect">
            <a:avLst/>
          </a:prstGeom>
          <a:noFill/>
          <a:ln/>
        </p:spPr>
        <p:txBody>
          <a:bodyPr wrap="none" lIns="0" tIns="0" rIns="0" bIns="0" rtlCol="0" anchor="t"/>
          <a:lstStyle/>
          <a:p>
            <a:pPr algn="l" indent="0" marL="0">
              <a:lnSpc>
                <a:spcPts val="2450"/>
              </a:lnSpc>
              <a:buNone/>
            </a:pPr>
            <a:r>
              <a:rPr lang="en-US" sz="1950" dirty="0">
                <a:solidFill>
                  <a:srgbClr val="DCD7E5"/>
                </a:solidFill>
                <a:latin typeface="Montserrat" pitchFamily="34" charset="0"/>
                <a:ea typeface="Montserrat" pitchFamily="34" charset="-122"/>
                <a:cs typeface="Montserrat" pitchFamily="34" charset="-120"/>
              </a:rPr>
              <a:t>Consignes strictes</a:t>
            </a:r>
            <a:endParaRPr lang="en-US" sz="1950" dirty="0"/>
          </a:p>
        </p:txBody>
      </p:sp>
      <p:sp>
        <p:nvSpPr>
          <p:cNvPr id="16" name="Text 8"/>
          <p:cNvSpPr/>
          <p:nvPr/>
        </p:nvSpPr>
        <p:spPr>
          <a:xfrm>
            <a:off x="7484983" y="5387697"/>
            <a:ext cx="4920853" cy="324564"/>
          </a:xfrm>
          <a:prstGeom prst="rect">
            <a:avLst/>
          </a:prstGeom>
          <a:noFill/>
          <a:ln/>
        </p:spPr>
        <p:txBody>
          <a:bodyPr wrap="none" lIns="0" tIns="0" rIns="0" bIns="0" rtlCol="0" anchor="t"/>
          <a:lstStyle/>
          <a:p>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Aucune donnée personnelle transmise aux IA publiques</a:t>
            </a:r>
            <a:endParaRPr lang="en-US" sz="1550" dirty="0"/>
          </a:p>
        </p:txBody>
      </p:sp>
      <p:sp>
        <p:nvSpPr>
          <p:cNvPr id="17" name="Text 9"/>
          <p:cNvSpPr/>
          <p:nvPr/>
        </p:nvSpPr>
        <p:spPr>
          <a:xfrm>
            <a:off x="710089" y="6143387"/>
            <a:ext cx="13210223" cy="332184"/>
          </a:xfrm>
          <a:prstGeom prst="rect">
            <a:avLst/>
          </a:prstGeom>
          <a:noFill/>
          <a:ln/>
        </p:spPr>
        <p:txBody>
          <a:bodyPr wrap="none" lIns="0" tIns="0" rIns="0" bIns="0" rtlCol="0" anchor="t"/>
          <a:lstStyle/>
          <a:p>
            <a:pPr algn="l" indent="0" marL="0">
              <a:lnSpc>
                <a:spcPts val="255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 Les consignes internes précisent qu'aucune donnée personnelle ne doit être transmise à une IA publique (ex : ChatGPT gratuit).</a:t>
            </a:r>
            <a:endParaRPr lang="en-US" sz="1550" dirty="0"/>
          </a:p>
        </p:txBody>
      </p:sp>
      <p:sp>
        <p:nvSpPr>
          <p:cNvPr id="18" name="Text 10"/>
          <p:cNvSpPr/>
          <p:nvPr/>
        </p:nvSpPr>
        <p:spPr>
          <a:xfrm>
            <a:off x="710089" y="6703814"/>
            <a:ext cx="13210223" cy="332184"/>
          </a:xfrm>
          <a:prstGeom prst="rect">
            <a:avLst/>
          </a:prstGeom>
          <a:noFill/>
          <a:ln/>
        </p:spPr>
        <p:txBody>
          <a:bodyPr wrap="none" lIns="0" tIns="0" rIns="0" bIns="0" rtlCol="0" anchor="t"/>
          <a:lstStyle/>
          <a:p>
            <a:pPr algn="l" indent="0" marL="0">
              <a:lnSpc>
                <a:spcPts val="255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 Si une IA est utilisée pour analyser des données (ex : segmentation de donateurs), les données sont préalablement anonymisées.</a:t>
            </a:r>
            <a:endParaRPr lang="en-US" sz="1550" dirty="0"/>
          </a:p>
        </p:txBody>
      </p:sp>
      <p:sp>
        <p:nvSpPr>
          <p:cNvPr id="19" name="Text 11"/>
          <p:cNvSpPr/>
          <p:nvPr/>
        </p:nvSpPr>
        <p:spPr>
          <a:xfrm>
            <a:off x="710089" y="7264241"/>
            <a:ext cx="13210223" cy="332184"/>
          </a:xfrm>
          <a:prstGeom prst="rect">
            <a:avLst/>
          </a:prstGeom>
          <a:noFill/>
          <a:ln/>
        </p:spPr>
        <p:txBody>
          <a:bodyPr wrap="none" lIns="0" tIns="0" rIns="0" bIns="0" rtlCol="0" anchor="t"/>
          <a:lstStyle/>
          <a:p>
            <a:pPr algn="l" indent="0" marL="0">
              <a:lnSpc>
                <a:spcPts val="2550"/>
              </a:lnSpc>
              <a:buNone/>
            </a:pPr>
            <a:r>
              <a:rPr lang="en-US" sz="1550" dirty="0">
                <a:solidFill>
                  <a:srgbClr val="000000"/>
                </a:solidFill>
                <a:latin typeface="Heebo Light" pitchFamily="34" charset="0"/>
                <a:ea typeface="Heebo Light" pitchFamily="34" charset="-122"/>
                <a:cs typeface="Heebo Light" pitchFamily="34" charset="-120"/>
              </a:rPr>
              <a:t>✅</a:t>
            </a:r>
            <a:pPr algn="l" indent="0" marL="0">
              <a:lnSpc>
                <a:spcPts val="2550"/>
              </a:lnSpc>
              <a:buNone/>
            </a:pPr>
            <a:r>
              <a:rPr lang="en-US" sz="1550" dirty="0">
                <a:solidFill>
                  <a:srgbClr val="DCD7E5"/>
                </a:solidFill>
                <a:latin typeface="Heebo Light" pitchFamily="34" charset="0"/>
                <a:ea typeface="Heebo Light" pitchFamily="34" charset="-122"/>
                <a:cs typeface="Heebo Light" pitchFamily="34" charset="-120"/>
              </a:rPr>
              <a:t> Chaque production IA (rapport, communication) contenant des informations issues de données internes est relue et validée humainement.</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46127" y="431840"/>
            <a:ext cx="10078641" cy="398383"/>
          </a:xfrm>
          <a:prstGeom prst="rect">
            <a:avLst/>
          </a:prstGeom>
          <a:noFill/>
          <a:ln/>
        </p:spPr>
        <p:txBody>
          <a:bodyPr wrap="none" lIns="0" tIns="0" rIns="0" bIns="0" rtlCol="0" anchor="t"/>
          <a:lstStyle/>
          <a:p>
            <a:pPr algn="l" indent="0" marL="0">
              <a:lnSpc>
                <a:spcPts val="3100"/>
              </a:lnSpc>
              <a:buNone/>
            </a:pPr>
            <a:r>
              <a:rPr lang="en-US" sz="2500" dirty="0">
                <a:solidFill>
                  <a:srgbClr val="F2F0F4"/>
                </a:solidFill>
                <a:latin typeface="Montserrat" pitchFamily="34" charset="0"/>
                <a:ea typeface="Montserrat" pitchFamily="34" charset="-122"/>
                <a:cs typeface="Montserrat" pitchFamily="34" charset="-120"/>
              </a:rPr>
              <a:t>Grille récapitulative à personnaliser pour vos contrôles réguliers</a:t>
            </a:r>
            <a:endParaRPr lang="en-US" sz="2500" dirty="0"/>
          </a:p>
        </p:txBody>
      </p:sp>
      <p:sp>
        <p:nvSpPr>
          <p:cNvPr id="3" name="Shape 1"/>
          <p:cNvSpPr/>
          <p:nvPr/>
        </p:nvSpPr>
        <p:spPr>
          <a:xfrm>
            <a:off x="446127" y="1085136"/>
            <a:ext cx="13738146" cy="6712506"/>
          </a:xfrm>
          <a:prstGeom prst="roundRect">
            <a:avLst>
              <a:gd name="adj" fmla="val 798"/>
            </a:avLst>
          </a:prstGeom>
          <a:noFill/>
          <a:ln w="7620">
            <a:solidFill>
              <a:srgbClr val="FFFFFF">
                <a:alpha val="24000"/>
              </a:srgbClr>
            </a:solidFill>
            <a:prstDash val="solid"/>
          </a:ln>
        </p:spPr>
      </p:sp>
      <p:sp>
        <p:nvSpPr>
          <p:cNvPr id="4" name="Shape 2"/>
          <p:cNvSpPr/>
          <p:nvPr/>
        </p:nvSpPr>
        <p:spPr>
          <a:xfrm>
            <a:off x="453747" y="1092756"/>
            <a:ext cx="13722906" cy="372070"/>
          </a:xfrm>
          <a:prstGeom prst="rect">
            <a:avLst/>
          </a:prstGeom>
          <a:solidFill>
            <a:srgbClr val="FFFFFF">
              <a:alpha val="4000"/>
            </a:srgbClr>
          </a:solidFill>
          <a:ln/>
        </p:spPr>
      </p:sp>
      <p:sp>
        <p:nvSpPr>
          <p:cNvPr id="5" name="Text 3"/>
          <p:cNvSpPr/>
          <p:nvPr/>
        </p:nvSpPr>
        <p:spPr>
          <a:xfrm>
            <a:off x="581382" y="1176814"/>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Thème</a:t>
            </a:r>
            <a:endParaRPr lang="en-US" sz="1000" dirty="0"/>
          </a:p>
        </p:txBody>
      </p:sp>
      <p:sp>
        <p:nvSpPr>
          <p:cNvPr id="6" name="Text 4"/>
          <p:cNvSpPr/>
          <p:nvPr/>
        </p:nvSpPr>
        <p:spPr>
          <a:xfrm>
            <a:off x="4015859" y="1176814"/>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Points de contrôle</a:t>
            </a:r>
            <a:endParaRPr lang="en-US" sz="1000" dirty="0"/>
          </a:p>
        </p:txBody>
      </p:sp>
      <p:sp>
        <p:nvSpPr>
          <p:cNvPr id="7" name="Text 5"/>
          <p:cNvSpPr/>
          <p:nvPr/>
        </p:nvSpPr>
        <p:spPr>
          <a:xfrm>
            <a:off x="7446526" y="1176814"/>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Conformité (Oui/Non)</a:t>
            </a:r>
            <a:endParaRPr lang="en-US" sz="1000" dirty="0"/>
          </a:p>
        </p:txBody>
      </p:sp>
      <p:sp>
        <p:nvSpPr>
          <p:cNvPr id="8" name="Text 6"/>
          <p:cNvSpPr/>
          <p:nvPr/>
        </p:nvSpPr>
        <p:spPr>
          <a:xfrm>
            <a:off x="10877193" y="1176814"/>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Commentaires / Actions correctives</a:t>
            </a:r>
            <a:endParaRPr lang="en-US" sz="1000" dirty="0"/>
          </a:p>
        </p:txBody>
      </p:sp>
      <p:sp>
        <p:nvSpPr>
          <p:cNvPr id="9" name="Shape 7"/>
          <p:cNvSpPr/>
          <p:nvPr/>
        </p:nvSpPr>
        <p:spPr>
          <a:xfrm>
            <a:off x="453747" y="1464826"/>
            <a:ext cx="13722906" cy="372070"/>
          </a:xfrm>
          <a:prstGeom prst="rect">
            <a:avLst/>
          </a:prstGeom>
          <a:solidFill>
            <a:srgbClr val="000000">
              <a:alpha val="4000"/>
            </a:srgbClr>
          </a:solidFill>
          <a:ln/>
        </p:spPr>
      </p:sp>
      <p:sp>
        <p:nvSpPr>
          <p:cNvPr id="10" name="Text 8"/>
          <p:cNvSpPr/>
          <p:nvPr/>
        </p:nvSpPr>
        <p:spPr>
          <a:xfrm>
            <a:off x="581382" y="1548884"/>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Gouvernance</a:t>
            </a:r>
            <a:endParaRPr lang="en-US" sz="1000" dirty="0"/>
          </a:p>
        </p:txBody>
      </p:sp>
      <p:sp>
        <p:nvSpPr>
          <p:cNvPr id="11" name="Text 9"/>
          <p:cNvSpPr/>
          <p:nvPr/>
        </p:nvSpPr>
        <p:spPr>
          <a:xfrm>
            <a:off x="4015859" y="1548884"/>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Référent RGPD désigné</a:t>
            </a:r>
            <a:endParaRPr lang="en-US" sz="1000" dirty="0"/>
          </a:p>
        </p:txBody>
      </p:sp>
      <p:sp>
        <p:nvSpPr>
          <p:cNvPr id="12" name="Text 10"/>
          <p:cNvSpPr/>
          <p:nvPr/>
        </p:nvSpPr>
        <p:spPr>
          <a:xfrm>
            <a:off x="7446526" y="1548884"/>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13" name="Text 11"/>
          <p:cNvSpPr/>
          <p:nvPr/>
        </p:nvSpPr>
        <p:spPr>
          <a:xfrm>
            <a:off x="10877193" y="1548884"/>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14" name="Shape 12"/>
          <p:cNvSpPr/>
          <p:nvPr/>
        </p:nvSpPr>
        <p:spPr>
          <a:xfrm>
            <a:off x="453747" y="1836896"/>
            <a:ext cx="13722906" cy="372070"/>
          </a:xfrm>
          <a:prstGeom prst="rect">
            <a:avLst/>
          </a:prstGeom>
          <a:solidFill>
            <a:srgbClr val="FFFFFF">
              <a:alpha val="4000"/>
            </a:srgbClr>
          </a:solidFill>
          <a:ln/>
        </p:spPr>
      </p:sp>
      <p:sp>
        <p:nvSpPr>
          <p:cNvPr id="15" name="Text 13"/>
          <p:cNvSpPr/>
          <p:nvPr/>
        </p:nvSpPr>
        <p:spPr>
          <a:xfrm>
            <a:off x="581382" y="1920954"/>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Gouvernance</a:t>
            </a:r>
            <a:endParaRPr lang="en-US" sz="1000" dirty="0"/>
          </a:p>
        </p:txBody>
      </p:sp>
      <p:sp>
        <p:nvSpPr>
          <p:cNvPr id="16" name="Text 14"/>
          <p:cNvSpPr/>
          <p:nvPr/>
        </p:nvSpPr>
        <p:spPr>
          <a:xfrm>
            <a:off x="4015859" y="1920954"/>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Sensibilisation annuelle réalisée</a:t>
            </a:r>
            <a:endParaRPr lang="en-US" sz="1000" dirty="0"/>
          </a:p>
        </p:txBody>
      </p:sp>
      <p:sp>
        <p:nvSpPr>
          <p:cNvPr id="17" name="Text 15"/>
          <p:cNvSpPr/>
          <p:nvPr/>
        </p:nvSpPr>
        <p:spPr>
          <a:xfrm>
            <a:off x="7446526" y="1920954"/>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18" name="Text 16"/>
          <p:cNvSpPr/>
          <p:nvPr/>
        </p:nvSpPr>
        <p:spPr>
          <a:xfrm>
            <a:off x="10877193" y="1920954"/>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19" name="Shape 17"/>
          <p:cNvSpPr/>
          <p:nvPr/>
        </p:nvSpPr>
        <p:spPr>
          <a:xfrm>
            <a:off x="453747" y="2208967"/>
            <a:ext cx="13722906" cy="372070"/>
          </a:xfrm>
          <a:prstGeom prst="rect">
            <a:avLst/>
          </a:prstGeom>
          <a:solidFill>
            <a:srgbClr val="000000">
              <a:alpha val="4000"/>
            </a:srgbClr>
          </a:solidFill>
          <a:ln/>
        </p:spPr>
      </p:sp>
      <p:sp>
        <p:nvSpPr>
          <p:cNvPr id="20" name="Text 18"/>
          <p:cNvSpPr/>
          <p:nvPr/>
        </p:nvSpPr>
        <p:spPr>
          <a:xfrm>
            <a:off x="581382" y="2293025"/>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Collecte</a:t>
            </a:r>
            <a:endParaRPr lang="en-US" sz="1000" dirty="0"/>
          </a:p>
        </p:txBody>
      </p:sp>
      <p:sp>
        <p:nvSpPr>
          <p:cNvPr id="21" name="Text 19"/>
          <p:cNvSpPr/>
          <p:nvPr/>
        </p:nvSpPr>
        <p:spPr>
          <a:xfrm>
            <a:off x="4015859" y="2293025"/>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Finalité définie pour chaque donnée</a:t>
            </a:r>
            <a:endParaRPr lang="en-US" sz="1000" dirty="0"/>
          </a:p>
        </p:txBody>
      </p:sp>
      <p:sp>
        <p:nvSpPr>
          <p:cNvPr id="22" name="Text 20"/>
          <p:cNvSpPr/>
          <p:nvPr/>
        </p:nvSpPr>
        <p:spPr>
          <a:xfrm>
            <a:off x="7446526" y="2293025"/>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23" name="Text 21"/>
          <p:cNvSpPr/>
          <p:nvPr/>
        </p:nvSpPr>
        <p:spPr>
          <a:xfrm>
            <a:off x="10877193" y="2293025"/>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24" name="Shape 22"/>
          <p:cNvSpPr/>
          <p:nvPr/>
        </p:nvSpPr>
        <p:spPr>
          <a:xfrm>
            <a:off x="453747" y="2581037"/>
            <a:ext cx="13722906" cy="372070"/>
          </a:xfrm>
          <a:prstGeom prst="rect">
            <a:avLst/>
          </a:prstGeom>
          <a:solidFill>
            <a:srgbClr val="FFFFFF">
              <a:alpha val="4000"/>
            </a:srgbClr>
          </a:solidFill>
          <a:ln/>
        </p:spPr>
      </p:sp>
      <p:sp>
        <p:nvSpPr>
          <p:cNvPr id="25" name="Text 23"/>
          <p:cNvSpPr/>
          <p:nvPr/>
        </p:nvSpPr>
        <p:spPr>
          <a:xfrm>
            <a:off x="581382" y="2665095"/>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Collecte</a:t>
            </a:r>
            <a:endParaRPr lang="en-US" sz="1000" dirty="0"/>
          </a:p>
        </p:txBody>
      </p:sp>
      <p:sp>
        <p:nvSpPr>
          <p:cNvPr id="26" name="Text 24"/>
          <p:cNvSpPr/>
          <p:nvPr/>
        </p:nvSpPr>
        <p:spPr>
          <a:xfrm>
            <a:off x="4015859" y="2665095"/>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Formulaires mis à jour avec clauses RGPD</a:t>
            </a:r>
            <a:endParaRPr lang="en-US" sz="1000" dirty="0"/>
          </a:p>
        </p:txBody>
      </p:sp>
      <p:sp>
        <p:nvSpPr>
          <p:cNvPr id="27" name="Text 25"/>
          <p:cNvSpPr/>
          <p:nvPr/>
        </p:nvSpPr>
        <p:spPr>
          <a:xfrm>
            <a:off x="7446526" y="2665095"/>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28" name="Text 26"/>
          <p:cNvSpPr/>
          <p:nvPr/>
        </p:nvSpPr>
        <p:spPr>
          <a:xfrm>
            <a:off x="10877193" y="2665095"/>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29" name="Shape 27"/>
          <p:cNvSpPr/>
          <p:nvPr/>
        </p:nvSpPr>
        <p:spPr>
          <a:xfrm>
            <a:off x="453747" y="2953107"/>
            <a:ext cx="13722906" cy="372070"/>
          </a:xfrm>
          <a:prstGeom prst="rect">
            <a:avLst/>
          </a:prstGeom>
          <a:solidFill>
            <a:srgbClr val="000000">
              <a:alpha val="4000"/>
            </a:srgbClr>
          </a:solidFill>
          <a:ln/>
        </p:spPr>
      </p:sp>
      <p:sp>
        <p:nvSpPr>
          <p:cNvPr id="30" name="Text 28"/>
          <p:cNvSpPr/>
          <p:nvPr/>
        </p:nvSpPr>
        <p:spPr>
          <a:xfrm>
            <a:off x="581382" y="3037165"/>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Collecte</a:t>
            </a:r>
            <a:endParaRPr lang="en-US" sz="1000" dirty="0"/>
          </a:p>
        </p:txBody>
      </p:sp>
      <p:sp>
        <p:nvSpPr>
          <p:cNvPr id="31" name="Text 29"/>
          <p:cNvSpPr/>
          <p:nvPr/>
        </p:nvSpPr>
        <p:spPr>
          <a:xfrm>
            <a:off x="4015859" y="3037165"/>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Minimisation respectée</a:t>
            </a:r>
            <a:endParaRPr lang="en-US" sz="1000" dirty="0"/>
          </a:p>
        </p:txBody>
      </p:sp>
      <p:sp>
        <p:nvSpPr>
          <p:cNvPr id="32" name="Text 30"/>
          <p:cNvSpPr/>
          <p:nvPr/>
        </p:nvSpPr>
        <p:spPr>
          <a:xfrm>
            <a:off x="7446526" y="3037165"/>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33" name="Text 31"/>
          <p:cNvSpPr/>
          <p:nvPr/>
        </p:nvSpPr>
        <p:spPr>
          <a:xfrm>
            <a:off x="10877193" y="3037165"/>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34" name="Shape 32"/>
          <p:cNvSpPr/>
          <p:nvPr/>
        </p:nvSpPr>
        <p:spPr>
          <a:xfrm>
            <a:off x="453747" y="3325178"/>
            <a:ext cx="13722906" cy="372070"/>
          </a:xfrm>
          <a:prstGeom prst="rect">
            <a:avLst/>
          </a:prstGeom>
          <a:solidFill>
            <a:srgbClr val="FFFFFF">
              <a:alpha val="4000"/>
            </a:srgbClr>
          </a:solidFill>
          <a:ln/>
        </p:spPr>
      </p:sp>
      <p:sp>
        <p:nvSpPr>
          <p:cNvPr id="35" name="Text 33"/>
          <p:cNvSpPr/>
          <p:nvPr/>
        </p:nvSpPr>
        <p:spPr>
          <a:xfrm>
            <a:off x="581382" y="3409236"/>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Transparence</a:t>
            </a:r>
            <a:endParaRPr lang="en-US" sz="1000" dirty="0"/>
          </a:p>
        </p:txBody>
      </p:sp>
      <p:sp>
        <p:nvSpPr>
          <p:cNvPr id="36" name="Text 34"/>
          <p:cNvSpPr/>
          <p:nvPr/>
        </p:nvSpPr>
        <p:spPr>
          <a:xfrm>
            <a:off x="4015859" y="3409236"/>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Mention d'information sur chaque formulaire</a:t>
            </a:r>
            <a:endParaRPr lang="en-US" sz="1000" dirty="0"/>
          </a:p>
        </p:txBody>
      </p:sp>
      <p:sp>
        <p:nvSpPr>
          <p:cNvPr id="37" name="Text 35"/>
          <p:cNvSpPr/>
          <p:nvPr/>
        </p:nvSpPr>
        <p:spPr>
          <a:xfrm>
            <a:off x="7446526" y="3409236"/>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38" name="Text 36"/>
          <p:cNvSpPr/>
          <p:nvPr/>
        </p:nvSpPr>
        <p:spPr>
          <a:xfrm>
            <a:off x="10877193" y="3409236"/>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39" name="Shape 37"/>
          <p:cNvSpPr/>
          <p:nvPr/>
        </p:nvSpPr>
        <p:spPr>
          <a:xfrm>
            <a:off x="453747" y="3697248"/>
            <a:ext cx="13722906" cy="372070"/>
          </a:xfrm>
          <a:prstGeom prst="rect">
            <a:avLst/>
          </a:prstGeom>
          <a:solidFill>
            <a:srgbClr val="000000">
              <a:alpha val="4000"/>
            </a:srgbClr>
          </a:solidFill>
          <a:ln/>
        </p:spPr>
      </p:sp>
      <p:sp>
        <p:nvSpPr>
          <p:cNvPr id="40" name="Text 38"/>
          <p:cNvSpPr/>
          <p:nvPr/>
        </p:nvSpPr>
        <p:spPr>
          <a:xfrm>
            <a:off x="581382" y="3781306"/>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Transparence</a:t>
            </a:r>
            <a:endParaRPr lang="en-US" sz="1000" dirty="0"/>
          </a:p>
        </p:txBody>
      </p:sp>
      <p:sp>
        <p:nvSpPr>
          <p:cNvPr id="41" name="Text 39"/>
          <p:cNvSpPr/>
          <p:nvPr/>
        </p:nvSpPr>
        <p:spPr>
          <a:xfrm>
            <a:off x="4015859" y="3781306"/>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Mentions légales sur chaque email</a:t>
            </a:r>
            <a:endParaRPr lang="en-US" sz="1000" dirty="0"/>
          </a:p>
        </p:txBody>
      </p:sp>
      <p:sp>
        <p:nvSpPr>
          <p:cNvPr id="42" name="Text 40"/>
          <p:cNvSpPr/>
          <p:nvPr/>
        </p:nvSpPr>
        <p:spPr>
          <a:xfrm>
            <a:off x="7446526" y="3781306"/>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43" name="Text 41"/>
          <p:cNvSpPr/>
          <p:nvPr/>
        </p:nvSpPr>
        <p:spPr>
          <a:xfrm>
            <a:off x="10877193" y="3781306"/>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44" name="Shape 42"/>
          <p:cNvSpPr/>
          <p:nvPr/>
        </p:nvSpPr>
        <p:spPr>
          <a:xfrm>
            <a:off x="453747" y="4069318"/>
            <a:ext cx="13722906" cy="372070"/>
          </a:xfrm>
          <a:prstGeom prst="rect">
            <a:avLst/>
          </a:prstGeom>
          <a:solidFill>
            <a:srgbClr val="FFFFFF">
              <a:alpha val="4000"/>
            </a:srgbClr>
          </a:solidFill>
          <a:ln/>
        </p:spPr>
      </p:sp>
      <p:sp>
        <p:nvSpPr>
          <p:cNvPr id="45" name="Text 43"/>
          <p:cNvSpPr/>
          <p:nvPr/>
        </p:nvSpPr>
        <p:spPr>
          <a:xfrm>
            <a:off x="581382" y="4153376"/>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Sécurité</a:t>
            </a:r>
            <a:endParaRPr lang="en-US" sz="1000" dirty="0"/>
          </a:p>
        </p:txBody>
      </p:sp>
      <p:sp>
        <p:nvSpPr>
          <p:cNvPr id="46" name="Text 44"/>
          <p:cNvSpPr/>
          <p:nvPr/>
        </p:nvSpPr>
        <p:spPr>
          <a:xfrm>
            <a:off x="4015859" y="4153376"/>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Données centralisées et protégées</a:t>
            </a:r>
            <a:endParaRPr lang="en-US" sz="1000" dirty="0"/>
          </a:p>
        </p:txBody>
      </p:sp>
      <p:sp>
        <p:nvSpPr>
          <p:cNvPr id="47" name="Text 45"/>
          <p:cNvSpPr/>
          <p:nvPr/>
        </p:nvSpPr>
        <p:spPr>
          <a:xfrm>
            <a:off x="7446526" y="4153376"/>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48" name="Text 46"/>
          <p:cNvSpPr/>
          <p:nvPr/>
        </p:nvSpPr>
        <p:spPr>
          <a:xfrm>
            <a:off x="10877193" y="4153376"/>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49" name="Shape 47"/>
          <p:cNvSpPr/>
          <p:nvPr/>
        </p:nvSpPr>
        <p:spPr>
          <a:xfrm>
            <a:off x="453747" y="4441388"/>
            <a:ext cx="13722906" cy="372070"/>
          </a:xfrm>
          <a:prstGeom prst="rect">
            <a:avLst/>
          </a:prstGeom>
          <a:solidFill>
            <a:srgbClr val="000000">
              <a:alpha val="4000"/>
            </a:srgbClr>
          </a:solidFill>
          <a:ln/>
        </p:spPr>
      </p:sp>
      <p:sp>
        <p:nvSpPr>
          <p:cNvPr id="50" name="Text 48"/>
          <p:cNvSpPr/>
          <p:nvPr/>
        </p:nvSpPr>
        <p:spPr>
          <a:xfrm>
            <a:off x="581382" y="4525447"/>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Sécurité</a:t>
            </a:r>
            <a:endParaRPr lang="en-US" sz="1000" dirty="0"/>
          </a:p>
        </p:txBody>
      </p:sp>
      <p:sp>
        <p:nvSpPr>
          <p:cNvPr id="51" name="Text 49"/>
          <p:cNvSpPr/>
          <p:nvPr/>
        </p:nvSpPr>
        <p:spPr>
          <a:xfrm>
            <a:off x="4015859" y="4525447"/>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Accès restreint aux données</a:t>
            </a:r>
            <a:endParaRPr lang="en-US" sz="1000" dirty="0"/>
          </a:p>
        </p:txBody>
      </p:sp>
      <p:sp>
        <p:nvSpPr>
          <p:cNvPr id="52" name="Text 50"/>
          <p:cNvSpPr/>
          <p:nvPr/>
        </p:nvSpPr>
        <p:spPr>
          <a:xfrm>
            <a:off x="7446526" y="4525447"/>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53" name="Text 51"/>
          <p:cNvSpPr/>
          <p:nvPr/>
        </p:nvSpPr>
        <p:spPr>
          <a:xfrm>
            <a:off x="10877193" y="4525447"/>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54" name="Shape 52"/>
          <p:cNvSpPr/>
          <p:nvPr/>
        </p:nvSpPr>
        <p:spPr>
          <a:xfrm>
            <a:off x="453747" y="4813459"/>
            <a:ext cx="13722906" cy="372070"/>
          </a:xfrm>
          <a:prstGeom prst="rect">
            <a:avLst/>
          </a:prstGeom>
          <a:solidFill>
            <a:srgbClr val="FFFFFF">
              <a:alpha val="4000"/>
            </a:srgbClr>
          </a:solidFill>
          <a:ln/>
        </p:spPr>
      </p:sp>
      <p:sp>
        <p:nvSpPr>
          <p:cNvPr id="55" name="Text 53"/>
          <p:cNvSpPr/>
          <p:nvPr/>
        </p:nvSpPr>
        <p:spPr>
          <a:xfrm>
            <a:off x="581382" y="4897517"/>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Sécurité</a:t>
            </a:r>
            <a:endParaRPr lang="en-US" sz="1000" dirty="0"/>
          </a:p>
        </p:txBody>
      </p:sp>
      <p:sp>
        <p:nvSpPr>
          <p:cNvPr id="56" name="Text 54"/>
          <p:cNvSpPr/>
          <p:nvPr/>
        </p:nvSpPr>
        <p:spPr>
          <a:xfrm>
            <a:off x="4015859" y="4897517"/>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Sauvegarde régulière</a:t>
            </a:r>
            <a:endParaRPr lang="en-US" sz="1000" dirty="0"/>
          </a:p>
        </p:txBody>
      </p:sp>
      <p:sp>
        <p:nvSpPr>
          <p:cNvPr id="57" name="Text 55"/>
          <p:cNvSpPr/>
          <p:nvPr/>
        </p:nvSpPr>
        <p:spPr>
          <a:xfrm>
            <a:off x="7446526" y="4897517"/>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58" name="Text 56"/>
          <p:cNvSpPr/>
          <p:nvPr/>
        </p:nvSpPr>
        <p:spPr>
          <a:xfrm>
            <a:off x="10877193" y="4897517"/>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59" name="Shape 57"/>
          <p:cNvSpPr/>
          <p:nvPr/>
        </p:nvSpPr>
        <p:spPr>
          <a:xfrm>
            <a:off x="453747" y="5185529"/>
            <a:ext cx="13722906" cy="372070"/>
          </a:xfrm>
          <a:prstGeom prst="rect">
            <a:avLst/>
          </a:prstGeom>
          <a:solidFill>
            <a:srgbClr val="000000">
              <a:alpha val="4000"/>
            </a:srgbClr>
          </a:solidFill>
          <a:ln/>
        </p:spPr>
      </p:sp>
      <p:sp>
        <p:nvSpPr>
          <p:cNvPr id="60" name="Text 58"/>
          <p:cNvSpPr/>
          <p:nvPr/>
        </p:nvSpPr>
        <p:spPr>
          <a:xfrm>
            <a:off x="581382" y="5269587"/>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Sous-traitance</a:t>
            </a:r>
            <a:endParaRPr lang="en-US" sz="1000" dirty="0"/>
          </a:p>
        </p:txBody>
      </p:sp>
      <p:sp>
        <p:nvSpPr>
          <p:cNvPr id="61" name="Text 59"/>
          <p:cNvSpPr/>
          <p:nvPr/>
        </p:nvSpPr>
        <p:spPr>
          <a:xfrm>
            <a:off x="4015859" y="5269587"/>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Liste des outils tenue à jour</a:t>
            </a:r>
            <a:endParaRPr lang="en-US" sz="1000" dirty="0"/>
          </a:p>
        </p:txBody>
      </p:sp>
      <p:sp>
        <p:nvSpPr>
          <p:cNvPr id="62" name="Text 60"/>
          <p:cNvSpPr/>
          <p:nvPr/>
        </p:nvSpPr>
        <p:spPr>
          <a:xfrm>
            <a:off x="7446526" y="5269587"/>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63" name="Text 61"/>
          <p:cNvSpPr/>
          <p:nvPr/>
        </p:nvSpPr>
        <p:spPr>
          <a:xfrm>
            <a:off x="10877193" y="5269587"/>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64" name="Shape 62"/>
          <p:cNvSpPr/>
          <p:nvPr/>
        </p:nvSpPr>
        <p:spPr>
          <a:xfrm>
            <a:off x="453747" y="5557599"/>
            <a:ext cx="13722906" cy="372070"/>
          </a:xfrm>
          <a:prstGeom prst="rect">
            <a:avLst/>
          </a:prstGeom>
          <a:solidFill>
            <a:srgbClr val="FFFFFF">
              <a:alpha val="4000"/>
            </a:srgbClr>
          </a:solidFill>
          <a:ln/>
        </p:spPr>
      </p:sp>
      <p:sp>
        <p:nvSpPr>
          <p:cNvPr id="65" name="Text 63"/>
          <p:cNvSpPr/>
          <p:nvPr/>
        </p:nvSpPr>
        <p:spPr>
          <a:xfrm>
            <a:off x="581382" y="5641658"/>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Sous-traitance</a:t>
            </a:r>
            <a:endParaRPr lang="en-US" sz="1000" dirty="0"/>
          </a:p>
        </p:txBody>
      </p:sp>
      <p:sp>
        <p:nvSpPr>
          <p:cNvPr id="66" name="Text 64"/>
          <p:cNvSpPr/>
          <p:nvPr/>
        </p:nvSpPr>
        <p:spPr>
          <a:xfrm>
            <a:off x="4015859" y="5641658"/>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Vérification de la conformité RGPD des outils</a:t>
            </a:r>
            <a:endParaRPr lang="en-US" sz="1000" dirty="0"/>
          </a:p>
        </p:txBody>
      </p:sp>
      <p:sp>
        <p:nvSpPr>
          <p:cNvPr id="67" name="Text 65"/>
          <p:cNvSpPr/>
          <p:nvPr/>
        </p:nvSpPr>
        <p:spPr>
          <a:xfrm>
            <a:off x="7446526" y="5641658"/>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68" name="Text 66"/>
          <p:cNvSpPr/>
          <p:nvPr/>
        </p:nvSpPr>
        <p:spPr>
          <a:xfrm>
            <a:off x="10877193" y="5641658"/>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69" name="Shape 67"/>
          <p:cNvSpPr/>
          <p:nvPr/>
        </p:nvSpPr>
        <p:spPr>
          <a:xfrm>
            <a:off x="453747" y="5929670"/>
            <a:ext cx="13722906" cy="372070"/>
          </a:xfrm>
          <a:prstGeom prst="rect">
            <a:avLst/>
          </a:prstGeom>
          <a:solidFill>
            <a:srgbClr val="000000">
              <a:alpha val="4000"/>
            </a:srgbClr>
          </a:solidFill>
          <a:ln/>
        </p:spPr>
      </p:sp>
      <p:sp>
        <p:nvSpPr>
          <p:cNvPr id="70" name="Text 68"/>
          <p:cNvSpPr/>
          <p:nvPr/>
        </p:nvSpPr>
        <p:spPr>
          <a:xfrm>
            <a:off x="581382" y="6013728"/>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Droits des personnes</a:t>
            </a:r>
            <a:endParaRPr lang="en-US" sz="1000" dirty="0"/>
          </a:p>
        </p:txBody>
      </p:sp>
      <p:sp>
        <p:nvSpPr>
          <p:cNvPr id="71" name="Text 69"/>
          <p:cNvSpPr/>
          <p:nvPr/>
        </p:nvSpPr>
        <p:spPr>
          <a:xfrm>
            <a:off x="4015859" y="6013728"/>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Procédure de réponse aux demandes</a:t>
            </a:r>
            <a:endParaRPr lang="en-US" sz="1000" dirty="0"/>
          </a:p>
        </p:txBody>
      </p:sp>
      <p:sp>
        <p:nvSpPr>
          <p:cNvPr id="72" name="Text 70"/>
          <p:cNvSpPr/>
          <p:nvPr/>
        </p:nvSpPr>
        <p:spPr>
          <a:xfrm>
            <a:off x="7446526" y="6013728"/>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73" name="Text 71"/>
          <p:cNvSpPr/>
          <p:nvPr/>
        </p:nvSpPr>
        <p:spPr>
          <a:xfrm>
            <a:off x="10877193" y="6013728"/>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74" name="Shape 72"/>
          <p:cNvSpPr/>
          <p:nvPr/>
        </p:nvSpPr>
        <p:spPr>
          <a:xfrm>
            <a:off x="453747" y="6301740"/>
            <a:ext cx="13722906" cy="372070"/>
          </a:xfrm>
          <a:prstGeom prst="rect">
            <a:avLst/>
          </a:prstGeom>
          <a:solidFill>
            <a:srgbClr val="FFFFFF">
              <a:alpha val="4000"/>
            </a:srgbClr>
          </a:solidFill>
          <a:ln/>
        </p:spPr>
      </p:sp>
      <p:sp>
        <p:nvSpPr>
          <p:cNvPr id="75" name="Text 73"/>
          <p:cNvSpPr/>
          <p:nvPr/>
        </p:nvSpPr>
        <p:spPr>
          <a:xfrm>
            <a:off x="581382" y="6385798"/>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Droits des personnes</a:t>
            </a:r>
            <a:endParaRPr lang="en-US" sz="1000" dirty="0"/>
          </a:p>
        </p:txBody>
      </p:sp>
      <p:sp>
        <p:nvSpPr>
          <p:cNvPr id="76" name="Text 74"/>
          <p:cNvSpPr/>
          <p:nvPr/>
        </p:nvSpPr>
        <p:spPr>
          <a:xfrm>
            <a:off x="4015859" y="6385798"/>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Registre des demandes tenu à jour</a:t>
            </a:r>
            <a:endParaRPr lang="en-US" sz="1000" dirty="0"/>
          </a:p>
        </p:txBody>
      </p:sp>
      <p:sp>
        <p:nvSpPr>
          <p:cNvPr id="77" name="Text 75"/>
          <p:cNvSpPr/>
          <p:nvPr/>
        </p:nvSpPr>
        <p:spPr>
          <a:xfrm>
            <a:off x="7446526" y="6385798"/>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78" name="Text 76"/>
          <p:cNvSpPr/>
          <p:nvPr/>
        </p:nvSpPr>
        <p:spPr>
          <a:xfrm>
            <a:off x="10877193" y="6385798"/>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79" name="Shape 77"/>
          <p:cNvSpPr/>
          <p:nvPr/>
        </p:nvSpPr>
        <p:spPr>
          <a:xfrm>
            <a:off x="453747" y="6673810"/>
            <a:ext cx="13722906" cy="372070"/>
          </a:xfrm>
          <a:prstGeom prst="rect">
            <a:avLst/>
          </a:prstGeom>
          <a:solidFill>
            <a:srgbClr val="000000">
              <a:alpha val="4000"/>
            </a:srgbClr>
          </a:solidFill>
          <a:ln/>
        </p:spPr>
      </p:sp>
      <p:sp>
        <p:nvSpPr>
          <p:cNvPr id="80" name="Text 78"/>
          <p:cNvSpPr/>
          <p:nvPr/>
        </p:nvSpPr>
        <p:spPr>
          <a:xfrm>
            <a:off x="581382" y="6757868"/>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Conservation</a:t>
            </a:r>
            <a:endParaRPr lang="en-US" sz="1000" dirty="0"/>
          </a:p>
        </p:txBody>
      </p:sp>
      <p:sp>
        <p:nvSpPr>
          <p:cNvPr id="81" name="Text 79"/>
          <p:cNvSpPr/>
          <p:nvPr/>
        </p:nvSpPr>
        <p:spPr>
          <a:xfrm>
            <a:off x="4015859" y="6757868"/>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Politique de suppression définie</a:t>
            </a:r>
            <a:endParaRPr lang="en-US" sz="1000" dirty="0"/>
          </a:p>
        </p:txBody>
      </p:sp>
      <p:sp>
        <p:nvSpPr>
          <p:cNvPr id="82" name="Text 80"/>
          <p:cNvSpPr/>
          <p:nvPr/>
        </p:nvSpPr>
        <p:spPr>
          <a:xfrm>
            <a:off x="7446526" y="6757868"/>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83" name="Text 81"/>
          <p:cNvSpPr/>
          <p:nvPr/>
        </p:nvSpPr>
        <p:spPr>
          <a:xfrm>
            <a:off x="10877193" y="6757868"/>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84" name="Shape 82"/>
          <p:cNvSpPr/>
          <p:nvPr/>
        </p:nvSpPr>
        <p:spPr>
          <a:xfrm>
            <a:off x="453747" y="7045881"/>
            <a:ext cx="13722906" cy="372070"/>
          </a:xfrm>
          <a:prstGeom prst="rect">
            <a:avLst/>
          </a:prstGeom>
          <a:solidFill>
            <a:srgbClr val="FFFFFF">
              <a:alpha val="4000"/>
            </a:srgbClr>
          </a:solidFill>
          <a:ln/>
        </p:spPr>
      </p:sp>
      <p:sp>
        <p:nvSpPr>
          <p:cNvPr id="85" name="Text 83"/>
          <p:cNvSpPr/>
          <p:nvPr/>
        </p:nvSpPr>
        <p:spPr>
          <a:xfrm>
            <a:off x="581382" y="7129939"/>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Incidents</a:t>
            </a:r>
            <a:endParaRPr lang="en-US" sz="1000" dirty="0"/>
          </a:p>
        </p:txBody>
      </p:sp>
      <p:sp>
        <p:nvSpPr>
          <p:cNvPr id="86" name="Text 84"/>
          <p:cNvSpPr/>
          <p:nvPr/>
        </p:nvSpPr>
        <p:spPr>
          <a:xfrm>
            <a:off x="4015859" y="7129939"/>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Procédure de gestion des violations</a:t>
            </a:r>
            <a:endParaRPr lang="en-US" sz="1000" dirty="0"/>
          </a:p>
        </p:txBody>
      </p:sp>
      <p:sp>
        <p:nvSpPr>
          <p:cNvPr id="87" name="Text 85"/>
          <p:cNvSpPr/>
          <p:nvPr/>
        </p:nvSpPr>
        <p:spPr>
          <a:xfrm>
            <a:off x="7446526" y="7129939"/>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88" name="Text 86"/>
          <p:cNvSpPr/>
          <p:nvPr/>
        </p:nvSpPr>
        <p:spPr>
          <a:xfrm>
            <a:off x="10877193" y="7129939"/>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89" name="Shape 87"/>
          <p:cNvSpPr/>
          <p:nvPr/>
        </p:nvSpPr>
        <p:spPr>
          <a:xfrm>
            <a:off x="453747" y="7417951"/>
            <a:ext cx="13722906" cy="372070"/>
          </a:xfrm>
          <a:prstGeom prst="rect">
            <a:avLst/>
          </a:prstGeom>
          <a:solidFill>
            <a:srgbClr val="000000">
              <a:alpha val="4000"/>
            </a:srgbClr>
          </a:solidFill>
          <a:ln/>
        </p:spPr>
      </p:sp>
      <p:sp>
        <p:nvSpPr>
          <p:cNvPr id="90" name="Text 88"/>
          <p:cNvSpPr/>
          <p:nvPr/>
        </p:nvSpPr>
        <p:spPr>
          <a:xfrm>
            <a:off x="581382" y="7502009"/>
            <a:ext cx="317206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IA</a:t>
            </a:r>
            <a:endParaRPr lang="en-US" sz="1000" dirty="0"/>
          </a:p>
        </p:txBody>
      </p:sp>
      <p:sp>
        <p:nvSpPr>
          <p:cNvPr id="91" name="Text 89"/>
          <p:cNvSpPr/>
          <p:nvPr/>
        </p:nvSpPr>
        <p:spPr>
          <a:xfrm>
            <a:off x="4015859" y="7502009"/>
            <a:ext cx="3168253" cy="203954"/>
          </a:xfrm>
          <a:prstGeom prst="rect">
            <a:avLst/>
          </a:prstGeom>
          <a:noFill/>
          <a:ln/>
        </p:spPr>
        <p:txBody>
          <a:bodyPr wrap="none" lIns="0" tIns="0" rIns="0" bIns="0" rtlCol="0" anchor="t"/>
          <a:lstStyle/>
          <a:p>
            <a:pPr algn="l" indent="0" marL="0">
              <a:lnSpc>
                <a:spcPts val="1600"/>
              </a:lnSpc>
              <a:buNone/>
            </a:pPr>
            <a:r>
              <a:rPr lang="en-US" sz="1000" dirty="0">
                <a:solidFill>
                  <a:srgbClr val="DCD7E5"/>
                </a:solidFill>
                <a:latin typeface="Heebo Light" pitchFamily="34" charset="0"/>
                <a:ea typeface="Heebo Light" pitchFamily="34" charset="-122"/>
                <a:cs typeface="Heebo Light" pitchFamily="34" charset="-120"/>
              </a:rPr>
              <a:t>Consignes claires pour usage responsable de l'IA</a:t>
            </a:r>
            <a:endParaRPr lang="en-US" sz="1000" dirty="0"/>
          </a:p>
        </p:txBody>
      </p:sp>
      <p:sp>
        <p:nvSpPr>
          <p:cNvPr id="92" name="Text 90"/>
          <p:cNvSpPr/>
          <p:nvPr/>
        </p:nvSpPr>
        <p:spPr>
          <a:xfrm>
            <a:off x="7446526" y="7502009"/>
            <a:ext cx="3168253" cy="203954"/>
          </a:xfrm>
          <a:prstGeom prst="rect">
            <a:avLst/>
          </a:prstGeom>
          <a:noFill/>
          <a:ln/>
        </p:spPr>
        <p:txBody>
          <a:bodyPr wrap="none" lIns="0" tIns="0" rIns="0" bIns="0" rtlCol="0" anchor="t"/>
          <a:lstStyle/>
          <a:p>
            <a:pPr algn="l" indent="0" marL="0">
              <a:lnSpc>
                <a:spcPts val="1600"/>
              </a:lnSpc>
              <a:buNone/>
            </a:pPr>
            <a:endParaRPr lang="en-US" sz="1000" dirty="0"/>
          </a:p>
        </p:txBody>
      </p:sp>
      <p:sp>
        <p:nvSpPr>
          <p:cNvPr id="93" name="Text 91"/>
          <p:cNvSpPr/>
          <p:nvPr/>
        </p:nvSpPr>
        <p:spPr>
          <a:xfrm>
            <a:off x="10877193" y="7502009"/>
            <a:ext cx="3172063" cy="203954"/>
          </a:xfrm>
          <a:prstGeom prst="rect">
            <a:avLst/>
          </a:prstGeom>
          <a:noFill/>
          <a:ln/>
        </p:spPr>
        <p:txBody>
          <a:bodyPr wrap="none" lIns="0" tIns="0" rIns="0" bIns="0" rtlCol="0" anchor="t"/>
          <a:lstStyle/>
          <a:p>
            <a:pPr algn="l" indent="0" marL="0">
              <a:lnSpc>
                <a:spcPts val="1600"/>
              </a:lnSpc>
              <a:buNone/>
            </a:pP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56047" y="707588"/>
            <a:ext cx="13118306" cy="1350169"/>
          </a:xfrm>
          <a:prstGeom prst="rect">
            <a:avLst/>
          </a:prstGeom>
          <a:noFill/>
          <a:ln/>
        </p:spPr>
        <p:txBody>
          <a:bodyPr wrap="square" lIns="0" tIns="0" rIns="0" bIns="0" rtlCol="0" anchor="t"/>
          <a:lstStyle/>
          <a:p>
            <a:pPr algn="l" indent="0" marL="0">
              <a:lnSpc>
                <a:spcPts val="5300"/>
              </a:lnSpc>
              <a:buNone/>
            </a:pPr>
            <a:r>
              <a:rPr lang="en-US" sz="4250" dirty="0">
                <a:solidFill>
                  <a:srgbClr val="F2F0F4"/>
                </a:solidFill>
                <a:latin typeface="Montserrat" pitchFamily="34" charset="0"/>
                <a:ea typeface="Montserrat" pitchFamily="34" charset="-122"/>
                <a:cs typeface="Montserrat" pitchFamily="34" charset="-120"/>
              </a:rPr>
              <a:t>Prompts types pour ChatGPT pour aider à la conformité RGPD</a:t>
            </a:r>
            <a:endParaRPr lang="en-US" sz="4250" dirty="0"/>
          </a:p>
        </p:txBody>
      </p:sp>
      <p:pic>
        <p:nvPicPr>
          <p:cNvPr id="3" name="Image 0" descr="preencoded.png">    </p:cNvPr>
          <p:cNvPicPr>
            <a:picLocks noChangeAspect="1"/>
          </p:cNvPicPr>
          <p:nvPr/>
        </p:nvPicPr>
        <p:blipFill>
          <a:blip r:embed="rId1"/>
          <a:stretch>
            <a:fillRect/>
          </a:stretch>
        </p:blipFill>
        <p:spPr>
          <a:xfrm>
            <a:off x="756047" y="2489716"/>
            <a:ext cx="3036570" cy="1876663"/>
          </a:xfrm>
          <a:prstGeom prst="rect">
            <a:avLst/>
          </a:prstGeom>
        </p:spPr>
      </p:pic>
      <p:sp>
        <p:nvSpPr>
          <p:cNvPr id="4" name="Text 1"/>
          <p:cNvSpPr/>
          <p:nvPr/>
        </p:nvSpPr>
        <p:spPr>
          <a:xfrm>
            <a:off x="756047" y="4636294"/>
            <a:ext cx="3036570" cy="675084"/>
          </a:xfrm>
          <a:prstGeom prst="rect">
            <a:avLst/>
          </a:prstGeom>
          <a:noFill/>
          <a:ln/>
        </p:spPr>
        <p:txBody>
          <a:bodyPr wrap="squar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Création de clauses RGPD</a:t>
            </a:r>
            <a:endParaRPr lang="en-US" sz="2100" dirty="0"/>
          </a:p>
        </p:txBody>
      </p:sp>
      <p:sp>
        <p:nvSpPr>
          <p:cNvPr id="5" name="Text 2"/>
          <p:cNvSpPr/>
          <p:nvPr/>
        </p:nvSpPr>
        <p:spPr>
          <a:xfrm>
            <a:off x="756047" y="5440918"/>
            <a:ext cx="3036570" cy="2073116"/>
          </a:xfrm>
          <a:prstGeom prst="rect">
            <a:avLst/>
          </a:prstGeom>
          <a:noFill/>
          <a:ln/>
        </p:spPr>
        <p:txBody>
          <a:bodyPr wrap="square" lIns="0" tIns="0" rIns="0" bIns="0" rtlCol="0" anchor="t"/>
          <a:lstStyle/>
          <a:p>
            <a:pPr algn="l" indent="0" marL="0">
              <a:lnSpc>
                <a:spcPts val="2700"/>
              </a:lnSpc>
              <a:buNone/>
            </a:pPr>
            <a:r>
              <a:rPr lang="en-US" sz="1700" dirty="0">
                <a:solidFill>
                  <a:srgbClr val="DCD7E5"/>
                </a:solidFill>
                <a:latin typeface="Heebo Light" pitchFamily="34" charset="0"/>
                <a:ea typeface="Heebo Light" pitchFamily="34" charset="-122"/>
                <a:cs typeface="Heebo Light" pitchFamily="34" charset="-120"/>
              </a:rPr>
              <a:t>« Peux-tu rédiger une clause de protection des données adaptée à une association de soutien scolaire, qui collecte les données de ses adhérents via un formulaire d'adhésion ? »</a:t>
            </a:r>
            <a:endParaRPr lang="en-US" sz="1700" dirty="0"/>
          </a:p>
        </p:txBody>
      </p:sp>
      <p:pic>
        <p:nvPicPr>
          <p:cNvPr id="6" name="Image 1" descr="preencoded.png">    </p:cNvPr>
          <p:cNvPicPr>
            <a:picLocks noChangeAspect="1"/>
          </p:cNvPicPr>
          <p:nvPr/>
        </p:nvPicPr>
        <p:blipFill>
          <a:blip r:embed="rId2"/>
          <a:stretch>
            <a:fillRect/>
          </a:stretch>
        </p:blipFill>
        <p:spPr>
          <a:xfrm>
            <a:off x="4116586" y="2489716"/>
            <a:ext cx="3036570" cy="1876663"/>
          </a:xfrm>
          <a:prstGeom prst="rect">
            <a:avLst/>
          </a:prstGeom>
        </p:spPr>
      </p:pic>
      <p:sp>
        <p:nvSpPr>
          <p:cNvPr id="7" name="Text 3"/>
          <p:cNvSpPr/>
          <p:nvPr/>
        </p:nvSpPr>
        <p:spPr>
          <a:xfrm>
            <a:off x="4116586" y="4636294"/>
            <a:ext cx="2986445" cy="337542"/>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Sensibilisation interne</a:t>
            </a:r>
            <a:endParaRPr lang="en-US" sz="2100" dirty="0"/>
          </a:p>
        </p:txBody>
      </p:sp>
      <p:sp>
        <p:nvSpPr>
          <p:cNvPr id="8" name="Text 4"/>
          <p:cNvSpPr/>
          <p:nvPr/>
        </p:nvSpPr>
        <p:spPr>
          <a:xfrm>
            <a:off x="4116586" y="5103376"/>
            <a:ext cx="3036570" cy="2418636"/>
          </a:xfrm>
          <a:prstGeom prst="rect">
            <a:avLst/>
          </a:prstGeom>
          <a:noFill/>
          <a:ln/>
        </p:spPr>
        <p:txBody>
          <a:bodyPr wrap="square" lIns="0" tIns="0" rIns="0" bIns="0" rtlCol="0" anchor="t"/>
          <a:lstStyle/>
          <a:p>
            <a:pPr algn="l" indent="0" marL="0">
              <a:lnSpc>
                <a:spcPts val="2700"/>
              </a:lnSpc>
              <a:buNone/>
            </a:pPr>
            <a:r>
              <a:rPr lang="en-US" sz="1700" dirty="0">
                <a:solidFill>
                  <a:srgbClr val="DCD7E5"/>
                </a:solidFill>
                <a:latin typeface="Heebo Light" pitchFamily="34" charset="0"/>
                <a:ea typeface="Heebo Light" pitchFamily="34" charset="-122"/>
                <a:cs typeface="Heebo Light" pitchFamily="34" charset="-120"/>
              </a:rPr>
              <a:t>« Rédige un message à destination de nos bénévoles pour leur rappeler les règles de protection des données personnelles et les bons réflexes à adopter dans l'association. »</a:t>
            </a:r>
            <a:endParaRPr lang="en-US" sz="1700" dirty="0"/>
          </a:p>
        </p:txBody>
      </p:sp>
      <p:pic>
        <p:nvPicPr>
          <p:cNvPr id="9" name="Image 2" descr="preencoded.png">    </p:cNvPr>
          <p:cNvPicPr>
            <a:picLocks noChangeAspect="1"/>
          </p:cNvPicPr>
          <p:nvPr/>
        </p:nvPicPr>
        <p:blipFill>
          <a:blip r:embed="rId3"/>
          <a:stretch>
            <a:fillRect/>
          </a:stretch>
        </p:blipFill>
        <p:spPr>
          <a:xfrm>
            <a:off x="7477125" y="2489716"/>
            <a:ext cx="3036570" cy="1876663"/>
          </a:xfrm>
          <a:prstGeom prst="rect">
            <a:avLst/>
          </a:prstGeom>
        </p:spPr>
      </p:pic>
      <p:sp>
        <p:nvSpPr>
          <p:cNvPr id="10" name="Text 5"/>
          <p:cNvSpPr/>
          <p:nvPr/>
        </p:nvSpPr>
        <p:spPr>
          <a:xfrm>
            <a:off x="7477125" y="4636294"/>
            <a:ext cx="2700218" cy="337542"/>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Audit des pratiques</a:t>
            </a:r>
            <a:endParaRPr lang="en-US" sz="2100" dirty="0"/>
          </a:p>
        </p:txBody>
      </p:sp>
      <p:sp>
        <p:nvSpPr>
          <p:cNvPr id="11" name="Text 6"/>
          <p:cNvSpPr/>
          <p:nvPr/>
        </p:nvSpPr>
        <p:spPr>
          <a:xfrm>
            <a:off x="7477125" y="5103376"/>
            <a:ext cx="3036570" cy="2073116"/>
          </a:xfrm>
          <a:prstGeom prst="rect">
            <a:avLst/>
          </a:prstGeom>
          <a:noFill/>
          <a:ln/>
        </p:spPr>
        <p:txBody>
          <a:bodyPr wrap="square" lIns="0" tIns="0" rIns="0" bIns="0" rtlCol="0" anchor="t"/>
          <a:lstStyle/>
          <a:p>
            <a:pPr algn="l" indent="0" marL="0">
              <a:lnSpc>
                <a:spcPts val="2700"/>
              </a:lnSpc>
              <a:buNone/>
            </a:pPr>
            <a:r>
              <a:rPr lang="en-US" sz="1700" dirty="0">
                <a:solidFill>
                  <a:srgbClr val="DCD7E5"/>
                </a:solidFill>
                <a:latin typeface="Heebo Light" pitchFamily="34" charset="0"/>
                <a:ea typeface="Heebo Light" pitchFamily="34" charset="-122"/>
                <a:cs typeface="Heebo Light" pitchFamily="34" charset="-120"/>
              </a:rPr>
              <a:t>« Peux-tu me poser 10 questions clés pour m'aider à vérifier si mon association respecte le RGPD dans sa gestion des données adhérents ? »</a:t>
            </a:r>
            <a:endParaRPr lang="en-US" sz="1700" dirty="0"/>
          </a:p>
        </p:txBody>
      </p:sp>
      <p:pic>
        <p:nvPicPr>
          <p:cNvPr id="12" name="Image 3" descr="preencoded.png">    </p:cNvPr>
          <p:cNvPicPr>
            <a:picLocks noChangeAspect="1"/>
          </p:cNvPicPr>
          <p:nvPr/>
        </p:nvPicPr>
        <p:blipFill>
          <a:blip r:embed="rId4"/>
          <a:stretch>
            <a:fillRect/>
          </a:stretch>
        </p:blipFill>
        <p:spPr>
          <a:xfrm>
            <a:off x="10837664" y="2489716"/>
            <a:ext cx="3036689" cy="1876782"/>
          </a:xfrm>
          <a:prstGeom prst="rect">
            <a:avLst/>
          </a:prstGeom>
        </p:spPr>
      </p:pic>
      <p:sp>
        <p:nvSpPr>
          <p:cNvPr id="13" name="Text 7"/>
          <p:cNvSpPr/>
          <p:nvPr/>
        </p:nvSpPr>
        <p:spPr>
          <a:xfrm>
            <a:off x="10837664" y="4636413"/>
            <a:ext cx="2700218" cy="337542"/>
          </a:xfrm>
          <a:prstGeom prst="rect">
            <a:avLst/>
          </a:prstGeom>
          <a:noFill/>
          <a:ln/>
        </p:spPr>
        <p:txBody>
          <a:bodyPr wrap="none" lIns="0" tIns="0" rIns="0" bIns="0" rtlCol="0" anchor="t"/>
          <a:lstStyle/>
          <a:p>
            <a:pPr algn="l" indent="0" marL="0">
              <a:lnSpc>
                <a:spcPts val="2650"/>
              </a:lnSpc>
              <a:buNone/>
            </a:pPr>
            <a:r>
              <a:rPr lang="en-US" sz="2100" dirty="0">
                <a:solidFill>
                  <a:srgbClr val="DCD7E5"/>
                </a:solidFill>
                <a:latin typeface="Montserrat" pitchFamily="34" charset="0"/>
                <a:ea typeface="Montserrat" pitchFamily="34" charset="-122"/>
                <a:cs typeface="Montserrat" pitchFamily="34" charset="-120"/>
              </a:rPr>
              <a:t>Analyse d'outils</a:t>
            </a:r>
            <a:endParaRPr lang="en-US" sz="2100" dirty="0"/>
          </a:p>
        </p:txBody>
      </p:sp>
      <p:sp>
        <p:nvSpPr>
          <p:cNvPr id="14" name="Text 8"/>
          <p:cNvSpPr/>
          <p:nvPr/>
        </p:nvSpPr>
        <p:spPr>
          <a:xfrm>
            <a:off x="10837664" y="5103495"/>
            <a:ext cx="3036689" cy="2073116"/>
          </a:xfrm>
          <a:prstGeom prst="rect">
            <a:avLst/>
          </a:prstGeom>
          <a:noFill/>
          <a:ln/>
        </p:spPr>
        <p:txBody>
          <a:bodyPr wrap="square" lIns="0" tIns="0" rIns="0" bIns="0" rtlCol="0" anchor="t"/>
          <a:lstStyle/>
          <a:p>
            <a:pPr algn="l" indent="0" marL="0">
              <a:lnSpc>
                <a:spcPts val="2700"/>
              </a:lnSpc>
              <a:buNone/>
            </a:pPr>
            <a:r>
              <a:rPr lang="en-US" sz="1700" dirty="0">
                <a:solidFill>
                  <a:srgbClr val="DCD7E5"/>
                </a:solidFill>
                <a:latin typeface="Heebo Light" pitchFamily="34" charset="0"/>
                <a:ea typeface="Heebo Light" pitchFamily="34" charset="-122"/>
                <a:cs typeface="Heebo Light" pitchFamily="34" charset="-120"/>
              </a:rPr>
              <a:t>« Voici les CGU de la plateforme de dons que nous voulons utiliser. Peux-tu les analyser et me dire si cette plateforme semble conforme au RGPD et adaptée à une association ? »</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95325" y="546259"/>
            <a:ext cx="8605838" cy="620911"/>
          </a:xfrm>
          <a:prstGeom prst="rect">
            <a:avLst/>
          </a:prstGeom>
          <a:noFill/>
          <a:ln/>
        </p:spPr>
        <p:txBody>
          <a:bodyPr wrap="none" lIns="0" tIns="0" rIns="0" bIns="0" rtlCol="0" anchor="t"/>
          <a:lstStyle/>
          <a:p>
            <a:pPr algn="l" indent="0" marL="0">
              <a:lnSpc>
                <a:spcPts val="4850"/>
              </a:lnSpc>
              <a:buNone/>
            </a:pPr>
            <a:r>
              <a:rPr lang="en-US" sz="3900" dirty="0">
                <a:solidFill>
                  <a:srgbClr val="F2F0F4"/>
                </a:solidFill>
                <a:latin typeface="Montserrat" pitchFamily="34" charset="0"/>
                <a:ea typeface="Montserrat" pitchFamily="34" charset="-122"/>
                <a:cs typeface="Montserrat" pitchFamily="34" charset="-120"/>
              </a:rPr>
              <a:t>Opportunités pour les associations</a:t>
            </a:r>
            <a:endParaRPr lang="en-US" sz="3900" dirty="0"/>
          </a:p>
        </p:txBody>
      </p:sp>
      <p:sp>
        <p:nvSpPr>
          <p:cNvPr id="3" name="Shape 1"/>
          <p:cNvSpPr/>
          <p:nvPr/>
        </p:nvSpPr>
        <p:spPr>
          <a:xfrm>
            <a:off x="695325" y="1564481"/>
            <a:ext cx="1323975" cy="1144667"/>
          </a:xfrm>
          <a:prstGeom prst="roundRect">
            <a:avLst>
              <a:gd name="adj" fmla="val 7290"/>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1217652" y="1962150"/>
            <a:ext cx="279321" cy="349210"/>
          </a:xfrm>
          <a:prstGeom prst="rect">
            <a:avLst/>
          </a:prstGeom>
        </p:spPr>
      </p:pic>
      <p:sp>
        <p:nvSpPr>
          <p:cNvPr id="5" name="Text 2"/>
          <p:cNvSpPr/>
          <p:nvPr/>
        </p:nvSpPr>
        <p:spPr>
          <a:xfrm>
            <a:off x="2217896" y="1763078"/>
            <a:ext cx="2755821"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Image professionnelle</a:t>
            </a:r>
            <a:endParaRPr lang="en-US" sz="1950" dirty="0"/>
          </a:p>
        </p:txBody>
      </p:sp>
      <p:sp>
        <p:nvSpPr>
          <p:cNvPr id="6" name="Text 3"/>
          <p:cNvSpPr/>
          <p:nvPr/>
        </p:nvSpPr>
        <p:spPr>
          <a:xfrm>
            <a:off x="2217896" y="2192655"/>
            <a:ext cx="3371017"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Preuve de sérieux face aux partenaires</a:t>
            </a:r>
            <a:endParaRPr lang="en-US" sz="1550" dirty="0"/>
          </a:p>
        </p:txBody>
      </p:sp>
      <p:sp>
        <p:nvSpPr>
          <p:cNvPr id="7" name="Shape 4"/>
          <p:cNvSpPr/>
          <p:nvPr/>
        </p:nvSpPr>
        <p:spPr>
          <a:xfrm>
            <a:off x="2118598" y="2699623"/>
            <a:ext cx="11717179" cy="11430"/>
          </a:xfrm>
          <a:prstGeom prst="roundRect">
            <a:avLst>
              <a:gd name="adj" fmla="val 730062"/>
            </a:avLst>
          </a:prstGeom>
          <a:solidFill>
            <a:srgbClr val="4A2C85"/>
          </a:solidFill>
          <a:ln/>
        </p:spPr>
      </p:sp>
      <p:sp>
        <p:nvSpPr>
          <p:cNvPr id="8" name="Shape 5"/>
          <p:cNvSpPr/>
          <p:nvPr/>
        </p:nvSpPr>
        <p:spPr>
          <a:xfrm>
            <a:off x="695325" y="2808446"/>
            <a:ext cx="2647950" cy="1144667"/>
          </a:xfrm>
          <a:prstGeom prst="roundRect">
            <a:avLst>
              <a:gd name="adj" fmla="val 7290"/>
            </a:avLst>
          </a:prstGeom>
          <a:solidFill>
            <a:srgbClr val="31136C"/>
          </a:solidFill>
          <a:ln w="7620">
            <a:solidFill>
              <a:srgbClr val="4A2C85"/>
            </a:solidFill>
            <a:prstDash val="solid"/>
          </a:ln>
        </p:spPr>
      </p:sp>
      <p:pic>
        <p:nvPicPr>
          <p:cNvPr id="9" name="Image 1" descr="preencoded.png">    </p:cNvPr>
          <p:cNvPicPr>
            <a:picLocks noChangeAspect="1"/>
          </p:cNvPicPr>
          <p:nvPr/>
        </p:nvPicPr>
        <p:blipFill>
          <a:blip r:embed="rId2"/>
          <a:stretch>
            <a:fillRect/>
          </a:stretch>
        </p:blipFill>
        <p:spPr>
          <a:xfrm>
            <a:off x="1879640" y="3206115"/>
            <a:ext cx="279321" cy="349210"/>
          </a:xfrm>
          <a:prstGeom prst="rect">
            <a:avLst/>
          </a:prstGeom>
        </p:spPr>
      </p:pic>
      <p:sp>
        <p:nvSpPr>
          <p:cNvPr id="10" name="Text 6"/>
          <p:cNvSpPr/>
          <p:nvPr/>
        </p:nvSpPr>
        <p:spPr>
          <a:xfrm>
            <a:off x="3541871" y="3007043"/>
            <a:ext cx="2616518"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Structuration interne</a:t>
            </a:r>
            <a:endParaRPr lang="en-US" sz="1950" dirty="0"/>
          </a:p>
        </p:txBody>
      </p:sp>
      <p:sp>
        <p:nvSpPr>
          <p:cNvPr id="11" name="Text 7"/>
          <p:cNvSpPr/>
          <p:nvPr/>
        </p:nvSpPr>
        <p:spPr>
          <a:xfrm>
            <a:off x="3541871" y="3436620"/>
            <a:ext cx="3692485"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Meilleure gestion des fichiers et des accès</a:t>
            </a:r>
            <a:endParaRPr lang="en-US" sz="1550" dirty="0"/>
          </a:p>
        </p:txBody>
      </p:sp>
      <p:sp>
        <p:nvSpPr>
          <p:cNvPr id="12" name="Shape 8"/>
          <p:cNvSpPr/>
          <p:nvPr/>
        </p:nvSpPr>
        <p:spPr>
          <a:xfrm>
            <a:off x="3442573" y="3943588"/>
            <a:ext cx="10393204" cy="11430"/>
          </a:xfrm>
          <a:prstGeom prst="roundRect">
            <a:avLst>
              <a:gd name="adj" fmla="val 730062"/>
            </a:avLst>
          </a:prstGeom>
          <a:solidFill>
            <a:srgbClr val="4A2C85"/>
          </a:solidFill>
          <a:ln/>
        </p:spPr>
      </p:sp>
      <p:sp>
        <p:nvSpPr>
          <p:cNvPr id="13" name="Shape 9"/>
          <p:cNvSpPr/>
          <p:nvPr/>
        </p:nvSpPr>
        <p:spPr>
          <a:xfrm>
            <a:off x="695325" y="4052411"/>
            <a:ext cx="3971925" cy="1144667"/>
          </a:xfrm>
          <a:prstGeom prst="roundRect">
            <a:avLst>
              <a:gd name="adj" fmla="val 7290"/>
            </a:avLst>
          </a:prstGeom>
          <a:solidFill>
            <a:srgbClr val="31136C"/>
          </a:solidFill>
          <a:ln w="7620">
            <a:solidFill>
              <a:srgbClr val="4A2C85"/>
            </a:solidFill>
            <a:prstDash val="solid"/>
          </a:ln>
        </p:spPr>
      </p:sp>
      <p:pic>
        <p:nvPicPr>
          <p:cNvPr id="14" name="Image 2" descr="preencoded.png">    </p:cNvPr>
          <p:cNvPicPr>
            <a:picLocks noChangeAspect="1"/>
          </p:cNvPicPr>
          <p:nvPr/>
        </p:nvPicPr>
        <p:blipFill>
          <a:blip r:embed="rId3"/>
          <a:stretch>
            <a:fillRect/>
          </a:stretch>
        </p:blipFill>
        <p:spPr>
          <a:xfrm>
            <a:off x="2541627" y="4450080"/>
            <a:ext cx="279321" cy="349210"/>
          </a:xfrm>
          <a:prstGeom prst="rect">
            <a:avLst/>
          </a:prstGeom>
        </p:spPr>
      </p:pic>
      <p:sp>
        <p:nvSpPr>
          <p:cNvPr id="15" name="Text 10"/>
          <p:cNvSpPr/>
          <p:nvPr/>
        </p:nvSpPr>
        <p:spPr>
          <a:xfrm>
            <a:off x="4865846" y="4251008"/>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Sécurité juridique</a:t>
            </a:r>
            <a:endParaRPr lang="en-US" sz="1950" dirty="0"/>
          </a:p>
        </p:txBody>
      </p:sp>
      <p:sp>
        <p:nvSpPr>
          <p:cNvPr id="16" name="Text 11"/>
          <p:cNvSpPr/>
          <p:nvPr/>
        </p:nvSpPr>
        <p:spPr>
          <a:xfrm>
            <a:off x="4865846" y="4680585"/>
            <a:ext cx="26766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Prévention des sanctions CNIL</a:t>
            </a:r>
            <a:endParaRPr lang="en-US" sz="1550" dirty="0"/>
          </a:p>
        </p:txBody>
      </p:sp>
      <p:sp>
        <p:nvSpPr>
          <p:cNvPr id="17" name="Shape 12"/>
          <p:cNvSpPr/>
          <p:nvPr/>
        </p:nvSpPr>
        <p:spPr>
          <a:xfrm>
            <a:off x="4766548" y="5187553"/>
            <a:ext cx="9069229" cy="11430"/>
          </a:xfrm>
          <a:prstGeom prst="roundRect">
            <a:avLst>
              <a:gd name="adj" fmla="val 730062"/>
            </a:avLst>
          </a:prstGeom>
          <a:solidFill>
            <a:srgbClr val="4A2C85"/>
          </a:solidFill>
          <a:ln/>
        </p:spPr>
      </p:sp>
      <p:sp>
        <p:nvSpPr>
          <p:cNvPr id="18" name="Shape 13"/>
          <p:cNvSpPr/>
          <p:nvPr/>
        </p:nvSpPr>
        <p:spPr>
          <a:xfrm>
            <a:off x="695325" y="5296376"/>
            <a:ext cx="5295900" cy="1144667"/>
          </a:xfrm>
          <a:prstGeom prst="roundRect">
            <a:avLst>
              <a:gd name="adj" fmla="val 7290"/>
            </a:avLst>
          </a:prstGeom>
          <a:solidFill>
            <a:srgbClr val="31136C"/>
          </a:solidFill>
          <a:ln w="7620">
            <a:solidFill>
              <a:srgbClr val="4A2C85"/>
            </a:solidFill>
            <a:prstDash val="solid"/>
          </a:ln>
        </p:spPr>
      </p:sp>
      <p:pic>
        <p:nvPicPr>
          <p:cNvPr id="19" name="Image 3" descr="preencoded.png">    </p:cNvPr>
          <p:cNvPicPr>
            <a:picLocks noChangeAspect="1"/>
          </p:cNvPicPr>
          <p:nvPr/>
        </p:nvPicPr>
        <p:blipFill>
          <a:blip r:embed="rId4"/>
          <a:stretch>
            <a:fillRect/>
          </a:stretch>
        </p:blipFill>
        <p:spPr>
          <a:xfrm>
            <a:off x="3203615" y="5694045"/>
            <a:ext cx="279321" cy="349210"/>
          </a:xfrm>
          <a:prstGeom prst="rect">
            <a:avLst/>
          </a:prstGeom>
        </p:spPr>
      </p:pic>
      <p:sp>
        <p:nvSpPr>
          <p:cNvPr id="20" name="Text 14"/>
          <p:cNvSpPr/>
          <p:nvPr/>
        </p:nvSpPr>
        <p:spPr>
          <a:xfrm>
            <a:off x="6189821" y="5494972"/>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Gain de temps</a:t>
            </a:r>
            <a:endParaRPr lang="en-US" sz="1950" dirty="0"/>
          </a:p>
        </p:txBody>
      </p:sp>
      <p:sp>
        <p:nvSpPr>
          <p:cNvPr id="21" name="Text 15"/>
          <p:cNvSpPr/>
          <p:nvPr/>
        </p:nvSpPr>
        <p:spPr>
          <a:xfrm>
            <a:off x="6189821" y="5924550"/>
            <a:ext cx="5865852"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Processus clair, moins de stress en cas de demande ou de contrôle</a:t>
            </a:r>
            <a:endParaRPr lang="en-US" sz="1550" dirty="0"/>
          </a:p>
        </p:txBody>
      </p:sp>
      <p:sp>
        <p:nvSpPr>
          <p:cNvPr id="22" name="Shape 16"/>
          <p:cNvSpPr/>
          <p:nvPr/>
        </p:nvSpPr>
        <p:spPr>
          <a:xfrm>
            <a:off x="6090523" y="6431518"/>
            <a:ext cx="7745254" cy="11430"/>
          </a:xfrm>
          <a:prstGeom prst="roundRect">
            <a:avLst>
              <a:gd name="adj" fmla="val 730062"/>
            </a:avLst>
          </a:prstGeom>
          <a:solidFill>
            <a:srgbClr val="4A2C85"/>
          </a:solidFill>
          <a:ln/>
        </p:spPr>
      </p:sp>
      <p:sp>
        <p:nvSpPr>
          <p:cNvPr id="23" name="Shape 17"/>
          <p:cNvSpPr/>
          <p:nvPr/>
        </p:nvSpPr>
        <p:spPr>
          <a:xfrm>
            <a:off x="695325" y="6540341"/>
            <a:ext cx="6619875" cy="1144667"/>
          </a:xfrm>
          <a:prstGeom prst="roundRect">
            <a:avLst>
              <a:gd name="adj" fmla="val 7290"/>
            </a:avLst>
          </a:prstGeom>
          <a:solidFill>
            <a:srgbClr val="31136C"/>
          </a:solidFill>
          <a:ln w="7620">
            <a:solidFill>
              <a:srgbClr val="4A2C85"/>
            </a:solidFill>
            <a:prstDash val="solid"/>
          </a:ln>
        </p:spPr>
      </p:sp>
      <p:pic>
        <p:nvPicPr>
          <p:cNvPr id="24" name="Image 4" descr="preencoded.png">    </p:cNvPr>
          <p:cNvPicPr>
            <a:picLocks noChangeAspect="1"/>
          </p:cNvPicPr>
          <p:nvPr/>
        </p:nvPicPr>
        <p:blipFill>
          <a:blip r:embed="rId5"/>
          <a:stretch>
            <a:fillRect/>
          </a:stretch>
        </p:blipFill>
        <p:spPr>
          <a:xfrm>
            <a:off x="3865602" y="6938010"/>
            <a:ext cx="279321" cy="349210"/>
          </a:xfrm>
          <a:prstGeom prst="rect">
            <a:avLst/>
          </a:prstGeom>
        </p:spPr>
      </p:pic>
      <p:sp>
        <p:nvSpPr>
          <p:cNvPr id="25" name="Text 18"/>
          <p:cNvSpPr/>
          <p:nvPr/>
        </p:nvSpPr>
        <p:spPr>
          <a:xfrm>
            <a:off x="7513796" y="6738938"/>
            <a:ext cx="2929890"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Transparence renforcée</a:t>
            </a:r>
            <a:endParaRPr lang="en-US" sz="1950" dirty="0"/>
          </a:p>
        </p:txBody>
      </p:sp>
      <p:sp>
        <p:nvSpPr>
          <p:cNvPr id="26" name="Text 19"/>
          <p:cNvSpPr/>
          <p:nvPr/>
        </p:nvSpPr>
        <p:spPr>
          <a:xfrm>
            <a:off x="7513796" y="7168515"/>
            <a:ext cx="4649510"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Valorisation de votre démarche auprès des adhérents</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375773"/>
          </a:xfrm>
          <a:prstGeom prst="rect">
            <a:avLst/>
          </a:prstGeom>
        </p:spPr>
      </p:pic>
      <p:sp>
        <p:nvSpPr>
          <p:cNvPr id="3" name="Text 0"/>
          <p:cNvSpPr/>
          <p:nvPr/>
        </p:nvSpPr>
        <p:spPr>
          <a:xfrm>
            <a:off x="665202" y="2898457"/>
            <a:ext cx="5493187" cy="593884"/>
          </a:xfrm>
          <a:prstGeom prst="rect">
            <a:avLst/>
          </a:prstGeom>
          <a:noFill/>
          <a:ln/>
        </p:spPr>
        <p:txBody>
          <a:bodyPr wrap="none" lIns="0" tIns="0" rIns="0" bIns="0" rtlCol="0" anchor="t"/>
          <a:lstStyle/>
          <a:p>
            <a:pPr algn="l" indent="0" marL="0">
              <a:lnSpc>
                <a:spcPts val="4650"/>
              </a:lnSpc>
              <a:buNone/>
            </a:pPr>
            <a:r>
              <a:rPr lang="en-US" sz="3700" dirty="0">
                <a:solidFill>
                  <a:srgbClr val="F2F0F4"/>
                </a:solidFill>
                <a:latin typeface="Montserrat" pitchFamily="34" charset="0"/>
                <a:ea typeface="Montserrat" pitchFamily="34" charset="-122"/>
                <a:cs typeface="Montserrat" pitchFamily="34" charset="-120"/>
              </a:rPr>
              <a:t>Conclusion et synthèse</a:t>
            </a:r>
            <a:endParaRPr lang="en-US" sz="3700" dirty="0"/>
          </a:p>
        </p:txBody>
      </p:sp>
      <p:sp>
        <p:nvSpPr>
          <p:cNvPr id="4" name="Text 1"/>
          <p:cNvSpPr/>
          <p:nvPr/>
        </p:nvSpPr>
        <p:spPr>
          <a:xfrm>
            <a:off x="665202" y="3872389"/>
            <a:ext cx="4243268" cy="627221"/>
          </a:xfrm>
          <a:prstGeom prst="rect">
            <a:avLst/>
          </a:prstGeom>
          <a:noFill/>
          <a:ln/>
        </p:spPr>
        <p:txBody>
          <a:bodyPr wrap="none" lIns="0" tIns="0" rIns="0" bIns="0" rtlCol="0" anchor="t"/>
          <a:lstStyle/>
          <a:p>
            <a:pPr algn="ctr" indent="0" marL="0">
              <a:lnSpc>
                <a:spcPts val="4900"/>
              </a:lnSpc>
              <a:buNone/>
            </a:pPr>
            <a:r>
              <a:rPr lang="en-US" sz="4900" dirty="0">
                <a:solidFill>
                  <a:srgbClr val="DCD7E5"/>
                </a:solidFill>
                <a:latin typeface="Montserrat" pitchFamily="34" charset="0"/>
                <a:ea typeface="Montserrat" pitchFamily="34" charset="-122"/>
                <a:cs typeface="Montserrat" pitchFamily="34" charset="-120"/>
              </a:rPr>
              <a:t>1</a:t>
            </a:r>
            <a:endParaRPr lang="en-US" sz="4900" dirty="0"/>
          </a:p>
        </p:txBody>
      </p:sp>
      <p:sp>
        <p:nvSpPr>
          <p:cNvPr id="5" name="Text 2"/>
          <p:cNvSpPr/>
          <p:nvPr/>
        </p:nvSpPr>
        <p:spPr>
          <a:xfrm>
            <a:off x="1598890" y="4737140"/>
            <a:ext cx="2375773" cy="296823"/>
          </a:xfrm>
          <a:prstGeom prst="rect">
            <a:avLst/>
          </a:prstGeom>
          <a:noFill/>
          <a:ln/>
        </p:spPr>
        <p:txBody>
          <a:bodyPr wrap="none" lIns="0" tIns="0" rIns="0" bIns="0" rtlCol="0" anchor="t"/>
          <a:lstStyle/>
          <a:p>
            <a:pPr algn="ctr"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Respect</a:t>
            </a:r>
            <a:endParaRPr lang="en-US" sz="1850" dirty="0"/>
          </a:p>
        </p:txBody>
      </p:sp>
      <p:sp>
        <p:nvSpPr>
          <p:cNvPr id="6" name="Text 3"/>
          <p:cNvSpPr/>
          <p:nvPr/>
        </p:nvSpPr>
        <p:spPr>
          <a:xfrm>
            <a:off x="665202" y="5147905"/>
            <a:ext cx="4243268" cy="607933"/>
          </a:xfrm>
          <a:prstGeom prst="rect">
            <a:avLst/>
          </a:prstGeom>
          <a:noFill/>
          <a:ln/>
        </p:spPr>
        <p:txBody>
          <a:bodyPr wrap="square" lIns="0" tIns="0" rIns="0" bIns="0" rtlCol="0" anchor="t"/>
          <a:lstStyle/>
          <a:p>
            <a:pPr algn="ctr"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Marque de respect et de transparence envers vos adhérents</a:t>
            </a:r>
            <a:endParaRPr lang="en-US" sz="1450" dirty="0"/>
          </a:p>
        </p:txBody>
      </p:sp>
      <p:sp>
        <p:nvSpPr>
          <p:cNvPr id="7" name="Text 4"/>
          <p:cNvSpPr/>
          <p:nvPr/>
        </p:nvSpPr>
        <p:spPr>
          <a:xfrm>
            <a:off x="5193506" y="3872389"/>
            <a:ext cx="4243268" cy="627221"/>
          </a:xfrm>
          <a:prstGeom prst="rect">
            <a:avLst/>
          </a:prstGeom>
          <a:noFill/>
          <a:ln/>
        </p:spPr>
        <p:txBody>
          <a:bodyPr wrap="none" lIns="0" tIns="0" rIns="0" bIns="0" rtlCol="0" anchor="t"/>
          <a:lstStyle/>
          <a:p>
            <a:pPr algn="ctr" indent="0" marL="0">
              <a:lnSpc>
                <a:spcPts val="4900"/>
              </a:lnSpc>
              <a:buNone/>
            </a:pPr>
            <a:r>
              <a:rPr lang="en-US" sz="4900" dirty="0">
                <a:solidFill>
                  <a:srgbClr val="DCD7E5"/>
                </a:solidFill>
                <a:latin typeface="Montserrat" pitchFamily="34" charset="0"/>
                <a:ea typeface="Montserrat" pitchFamily="34" charset="-122"/>
                <a:cs typeface="Montserrat" pitchFamily="34" charset="-120"/>
              </a:rPr>
              <a:t>2</a:t>
            </a:r>
            <a:endParaRPr lang="en-US" sz="4900" dirty="0"/>
          </a:p>
        </p:txBody>
      </p:sp>
      <p:sp>
        <p:nvSpPr>
          <p:cNvPr id="8" name="Text 5"/>
          <p:cNvSpPr/>
          <p:nvPr/>
        </p:nvSpPr>
        <p:spPr>
          <a:xfrm>
            <a:off x="6121837" y="4737140"/>
            <a:ext cx="2386489" cy="296823"/>
          </a:xfrm>
          <a:prstGeom prst="rect">
            <a:avLst/>
          </a:prstGeom>
          <a:noFill/>
          <a:ln/>
        </p:spPr>
        <p:txBody>
          <a:bodyPr wrap="none" lIns="0" tIns="0" rIns="0" bIns="0" rtlCol="0" anchor="t"/>
          <a:lstStyle/>
          <a:p>
            <a:pPr algn="ctr"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Professionnalisation</a:t>
            </a:r>
            <a:endParaRPr lang="en-US" sz="1850" dirty="0"/>
          </a:p>
        </p:txBody>
      </p:sp>
      <p:sp>
        <p:nvSpPr>
          <p:cNvPr id="9" name="Text 6"/>
          <p:cNvSpPr/>
          <p:nvPr/>
        </p:nvSpPr>
        <p:spPr>
          <a:xfrm>
            <a:off x="5193506" y="5147905"/>
            <a:ext cx="4243268" cy="303967"/>
          </a:xfrm>
          <a:prstGeom prst="rect">
            <a:avLst/>
          </a:prstGeom>
          <a:noFill/>
          <a:ln/>
        </p:spPr>
        <p:txBody>
          <a:bodyPr wrap="none" lIns="0" tIns="0" rIns="0" bIns="0" rtlCol="0" anchor="t"/>
          <a:lstStyle/>
          <a:p>
            <a:pPr algn="ctr"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Opportunité de clarification de vos pratiques</a:t>
            </a:r>
            <a:endParaRPr lang="en-US" sz="1450" dirty="0"/>
          </a:p>
        </p:txBody>
      </p:sp>
      <p:sp>
        <p:nvSpPr>
          <p:cNvPr id="10" name="Text 7"/>
          <p:cNvSpPr/>
          <p:nvPr/>
        </p:nvSpPr>
        <p:spPr>
          <a:xfrm>
            <a:off x="9721810" y="3872389"/>
            <a:ext cx="4243388" cy="627221"/>
          </a:xfrm>
          <a:prstGeom prst="rect">
            <a:avLst/>
          </a:prstGeom>
          <a:noFill/>
          <a:ln/>
        </p:spPr>
        <p:txBody>
          <a:bodyPr wrap="none" lIns="0" tIns="0" rIns="0" bIns="0" rtlCol="0" anchor="t"/>
          <a:lstStyle/>
          <a:p>
            <a:pPr algn="ctr" indent="0" marL="0">
              <a:lnSpc>
                <a:spcPts val="4900"/>
              </a:lnSpc>
              <a:buNone/>
            </a:pPr>
            <a:r>
              <a:rPr lang="en-US" sz="4900" dirty="0">
                <a:solidFill>
                  <a:srgbClr val="DCD7E5"/>
                </a:solidFill>
                <a:latin typeface="Montserrat" pitchFamily="34" charset="0"/>
                <a:ea typeface="Montserrat" pitchFamily="34" charset="-122"/>
                <a:cs typeface="Montserrat" pitchFamily="34" charset="-120"/>
              </a:rPr>
              <a:t>3</a:t>
            </a:r>
            <a:endParaRPr lang="en-US" sz="4900" dirty="0"/>
          </a:p>
        </p:txBody>
      </p:sp>
      <p:sp>
        <p:nvSpPr>
          <p:cNvPr id="11" name="Text 8"/>
          <p:cNvSpPr/>
          <p:nvPr/>
        </p:nvSpPr>
        <p:spPr>
          <a:xfrm>
            <a:off x="10655618" y="4737140"/>
            <a:ext cx="2375773" cy="296823"/>
          </a:xfrm>
          <a:prstGeom prst="rect">
            <a:avLst/>
          </a:prstGeom>
          <a:noFill/>
          <a:ln/>
        </p:spPr>
        <p:txBody>
          <a:bodyPr wrap="none" lIns="0" tIns="0" rIns="0" bIns="0" rtlCol="0" anchor="t"/>
          <a:lstStyle/>
          <a:p>
            <a:pPr algn="ctr"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Confiance</a:t>
            </a:r>
            <a:endParaRPr lang="en-US" sz="1850" dirty="0"/>
          </a:p>
        </p:txBody>
      </p:sp>
      <p:sp>
        <p:nvSpPr>
          <p:cNvPr id="12" name="Text 9"/>
          <p:cNvSpPr/>
          <p:nvPr/>
        </p:nvSpPr>
        <p:spPr>
          <a:xfrm>
            <a:off x="9721810" y="5147905"/>
            <a:ext cx="4243388" cy="607933"/>
          </a:xfrm>
          <a:prstGeom prst="rect">
            <a:avLst/>
          </a:prstGeom>
          <a:noFill/>
          <a:ln/>
        </p:spPr>
        <p:txBody>
          <a:bodyPr wrap="square" lIns="0" tIns="0" rIns="0" bIns="0" rtlCol="0" anchor="t"/>
          <a:lstStyle/>
          <a:p>
            <a:pPr algn="ctr"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Levier de confiance dans vos relations avec vos partenaires</a:t>
            </a:r>
            <a:endParaRPr lang="en-US" sz="1450" dirty="0"/>
          </a:p>
        </p:txBody>
      </p:sp>
      <p:sp>
        <p:nvSpPr>
          <p:cNvPr id="13" name="Text 10"/>
          <p:cNvSpPr/>
          <p:nvPr/>
        </p:nvSpPr>
        <p:spPr>
          <a:xfrm>
            <a:off x="665202" y="5969556"/>
            <a:ext cx="13299996" cy="911900"/>
          </a:xfrm>
          <a:prstGeom prst="rect">
            <a:avLst/>
          </a:prstGeom>
          <a:noFill/>
          <a:ln/>
        </p:spPr>
        <p:txBody>
          <a:bodyPr wrap="squar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Respecter le RGPD n'est pas qu'une obligation légale : c'est une marque de respect et de transparence envers vos adhérents, donateurs et bénévoles. Cette conformité est aussi une opportunité de professionnalisation, de clarification de vos pratiques, et un levier de confiance dans vos relations avec vos partenaires.</a:t>
            </a:r>
            <a:endParaRPr lang="en-US" sz="1450" dirty="0"/>
          </a:p>
        </p:txBody>
      </p:sp>
      <p:sp>
        <p:nvSpPr>
          <p:cNvPr id="14" name="Text 11"/>
          <p:cNvSpPr/>
          <p:nvPr/>
        </p:nvSpPr>
        <p:spPr>
          <a:xfrm>
            <a:off x="665202" y="7095173"/>
            <a:ext cx="13299996" cy="615553"/>
          </a:xfrm>
          <a:prstGeom prst="rect">
            <a:avLst/>
          </a:prstGeom>
          <a:noFill/>
          <a:ln/>
        </p:spPr>
        <p:txBody>
          <a:bodyPr wrap="square" lIns="0" tIns="0" rIns="0" bIns="0" rtlCol="0" anchor="t"/>
          <a:lstStyle/>
          <a:p>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Premier pas concret </a:t>
            </a:r>
            <a:pPr algn="l" indent="0" marL="0">
              <a:lnSpc>
                <a:spcPts val="2350"/>
              </a:lnSpc>
              <a:buNone/>
            </a:pPr>
            <a:r>
              <a:rPr lang="en-US" sz="1450" dirty="0">
                <a:solidFill>
                  <a:srgbClr val="000000"/>
                </a:solidFill>
                <a:latin typeface="Heebo Light" pitchFamily="34" charset="0"/>
                <a:ea typeface="Heebo Light" pitchFamily="34" charset="-122"/>
                <a:cs typeface="Heebo Light" pitchFamily="34" charset="-120"/>
              </a:rPr>
              <a:t>➡️</a:t>
            </a:r>
            <a:pPr algn="l" indent="0" marL="0">
              <a:lnSpc>
                <a:spcPts val="2350"/>
              </a:lnSpc>
              <a:buNone/>
            </a:pPr>
            <a:r>
              <a:rPr lang="en-US" sz="1450" dirty="0">
                <a:solidFill>
                  <a:srgbClr val="DCD7E5"/>
                </a:solidFill>
                <a:latin typeface="Heebo Light" pitchFamily="34" charset="0"/>
                <a:ea typeface="Heebo Light" pitchFamily="34" charset="-122"/>
                <a:cs typeface="Heebo Light" pitchFamily="34" charset="-120"/>
              </a:rPr>
              <a:t> Réalisez dès cette semaine une auto-évaluation rapide avec la grille de conformité fournie, puis organisez une réunion interne pour mettre à jour vos pratiques et vos documents.</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2025-04-26T18:11:57Z</dcterms:created>
  <dcterms:modified xsi:type="dcterms:W3CDTF">2025-04-26T18:11:57Z</dcterms:modified>
</cp:coreProperties>
</file>